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57" r:id="rId4"/>
    <p:sldId id="287" r:id="rId5"/>
    <p:sldId id="261" r:id="rId6"/>
    <p:sldId id="262" r:id="rId7"/>
    <p:sldId id="291" r:id="rId8"/>
    <p:sldId id="289" r:id="rId9"/>
    <p:sldId id="290" r:id="rId10"/>
    <p:sldId id="264" r:id="rId11"/>
    <p:sldId id="265" r:id="rId12"/>
    <p:sldId id="288" r:id="rId13"/>
    <p:sldId id="266" r:id="rId14"/>
    <p:sldId id="267" r:id="rId15"/>
    <p:sldId id="272" r:id="rId16"/>
    <p:sldId id="271" r:id="rId17"/>
    <p:sldId id="273" r:id="rId18"/>
    <p:sldId id="274" r:id="rId19"/>
    <p:sldId id="275" r:id="rId20"/>
    <p:sldId id="268" r:id="rId21"/>
    <p:sldId id="278" r:id="rId22"/>
    <p:sldId id="279" r:id="rId23"/>
    <p:sldId id="282" r:id="rId24"/>
    <p:sldId id="285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70" autoAdjust="0"/>
  </p:normalViewPr>
  <p:slideViewPr>
    <p:cSldViewPr>
      <p:cViewPr varScale="1">
        <p:scale>
          <a:sx n="64" d="100"/>
          <a:sy n="64" d="100"/>
        </p:scale>
        <p:origin x="-10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5F20-A623-41EF-9F3E-05CD08D3DF6D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2D8A4-06D6-459C-AA73-EDCEF5972C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Geschichte: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Medienbestand: 400.000 Medien</a:t>
            </a:r>
          </a:p>
          <a:p>
            <a:r>
              <a:rPr lang="de-DE" dirty="0" smtClean="0"/>
              <a:t>3 Standorte verteilt</a:t>
            </a:r>
          </a:p>
          <a:p>
            <a:r>
              <a:rPr lang="de-DE" dirty="0" smtClean="0"/>
              <a:t>18 Bibliotheksmitarbeiter / 13 Auszubildende zu Fachangestellten für Medien- und Informationsdienste</a:t>
            </a:r>
          </a:p>
          <a:p>
            <a:endParaRPr lang="de-DE" dirty="0" smtClean="0"/>
          </a:p>
          <a:p>
            <a:r>
              <a:rPr lang="de-DE" dirty="0" smtClean="0"/>
              <a:t>Als Behördenbibliothek vorrangig zuständig für ca.</a:t>
            </a:r>
            <a:r>
              <a:rPr lang="de-DE" baseline="0" dirty="0" smtClean="0"/>
              <a:t> 1500 Beschäftigte des Umweltbundesamtes (verteilt über 6 Standorte </a:t>
            </a:r>
            <a:r>
              <a:rPr lang="de-DE" baseline="0" dirty="0" err="1" smtClean="0"/>
              <a:t>zzg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Messstellen</a:t>
            </a:r>
            <a:r>
              <a:rPr lang="de-DE" baseline="0" dirty="0" smtClean="0"/>
              <a:t> z.B. auf der Zugspitze oder auf </a:t>
            </a:r>
            <a:r>
              <a:rPr lang="de-DE" baseline="0" dirty="0" err="1" smtClean="0"/>
              <a:t>Westerland</a:t>
            </a:r>
            <a:r>
              <a:rPr lang="de-DE" baseline="0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 die</a:t>
            </a:r>
            <a:r>
              <a:rPr lang="de-DE" baseline="0" dirty="0" smtClean="0"/>
              <a:t> hier auftreten:</a:t>
            </a:r>
          </a:p>
          <a:p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Mitarbeiter erfahren nichts von der Arbeit der Bibliothek</a:t>
            </a:r>
          </a:p>
          <a:p>
            <a:pPr>
              <a:buFontTx/>
              <a:buChar char="-"/>
            </a:pPr>
            <a:r>
              <a:rPr lang="de-DE" baseline="0" dirty="0" smtClean="0"/>
              <a:t> über 2/3 der Zeitschriftenzugänge geschehen über IP-Erkennung, d.h. Nutzer müssen keine </a:t>
            </a:r>
            <a:r>
              <a:rPr lang="de-DE" baseline="0" dirty="0" err="1" smtClean="0"/>
              <a:t>Logindaten</a:t>
            </a:r>
            <a:r>
              <a:rPr lang="de-DE" baseline="0" dirty="0" smtClean="0"/>
              <a:t> erfragen und können ohne „Umweg“ über die Bibliothek Inhalte nutzen</a:t>
            </a:r>
          </a:p>
          <a:p>
            <a:pPr>
              <a:buFontTx/>
              <a:buChar char="-"/>
            </a:pPr>
            <a:r>
              <a:rPr lang="de-DE" baseline="0" dirty="0" smtClean="0"/>
              <a:t> Recherchen über Google führen hier häufig auch direkt zum lizensierten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-Dokument.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Lösung im Umweltbundesamt: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Regelmäßige Infoveranstaltungen zu elektronischen Zeitschriften</a:t>
            </a:r>
          </a:p>
          <a:p>
            <a:pPr>
              <a:buFontTx/>
              <a:buChar char="-"/>
            </a:pPr>
            <a:r>
              <a:rPr lang="de-DE" dirty="0" smtClean="0"/>
              <a:t> „Branding“ der Portale mit Bibliothekslogo, wo dies möglich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Pflege einer umfangreichen Passwortliste innerhalb des </a:t>
            </a:r>
            <a:r>
              <a:rPr lang="de-DE" dirty="0" err="1" smtClean="0"/>
              <a:t>Sharepointes</a:t>
            </a:r>
            <a:r>
              <a:rPr lang="de-DE" dirty="0" smtClean="0"/>
              <a:t> (zugänglich nur für Bibliotheksmitarbeiter)</a:t>
            </a:r>
          </a:p>
          <a:p>
            <a:pPr>
              <a:buFontTx/>
              <a:buChar char="-"/>
            </a:pPr>
            <a:r>
              <a:rPr lang="de-DE" dirty="0" smtClean="0"/>
              <a:t> Speicherung innerhalb</a:t>
            </a:r>
            <a:r>
              <a:rPr lang="de-DE" baseline="0" dirty="0" smtClean="0"/>
              <a:t> der Nutzerlizenzen von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-Dateien auf den Servern des Umweltbundesamtes – Verbesserung des Nutzererlebnisses – „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Click Experience“ </a:t>
            </a:r>
          </a:p>
          <a:p>
            <a:pPr>
              <a:buFontTx/>
              <a:buChar char="-"/>
            </a:pPr>
            <a:r>
              <a:rPr lang="de-DE" baseline="0" dirty="0" smtClean="0"/>
              <a:t> Emaildienst an Beschäftigte des Umweltbundesamtes, wenn aktuelles Heft online einsehbar ist (inkl. Link zum Volltext) – derzeit noch mit Hilfe zahlreicher Outlookverteiler</a:t>
            </a:r>
          </a:p>
          <a:p>
            <a:pPr>
              <a:buFontTx/>
              <a:buChar char="-"/>
            </a:pPr>
            <a:r>
              <a:rPr lang="de-DE" baseline="0" dirty="0" smtClean="0"/>
              <a:t> Vergabe von Remote-Access-Daten (wo möglich) um Abruf von Inhalten auch außerhalb der IP-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zu gewährleisten (derzeit </a:t>
            </a:r>
            <a:r>
              <a:rPr lang="de-DE" baseline="0" dirty="0" err="1" smtClean="0"/>
              <a:t>Elsevier</a:t>
            </a:r>
            <a:r>
              <a:rPr lang="de-DE" baseline="0" dirty="0" smtClean="0"/>
              <a:t>-, Springer-, Beck-Onlinetitel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baseline="0" dirty="0" smtClean="0"/>
              <a:t> Zahlen: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5898 Titel im OPAC recherchierbar</a:t>
            </a:r>
          </a:p>
          <a:p>
            <a:pPr>
              <a:buFontTx/>
              <a:buChar char="-"/>
            </a:pPr>
            <a:r>
              <a:rPr lang="de-DE" baseline="0" dirty="0" smtClean="0"/>
              <a:t> Zugriff auf unzählige Titel über Internetrecherche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Zahlreiche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-Dateien auf dem Server des Umweltbundesamtes</a:t>
            </a:r>
          </a:p>
          <a:p>
            <a:pPr>
              <a:buFontTx/>
              <a:buChar char="-"/>
            </a:pPr>
            <a:r>
              <a:rPr lang="de-DE" baseline="0" dirty="0" smtClean="0"/>
              <a:t> überwiegend </a:t>
            </a:r>
            <a:r>
              <a:rPr lang="de-DE" baseline="0" dirty="0" err="1" smtClean="0"/>
              <a:t>Verlinkungen</a:t>
            </a:r>
            <a:r>
              <a:rPr lang="de-DE" baseline="0" dirty="0" smtClean="0"/>
              <a:t> zu Verlagsangeboten</a:t>
            </a:r>
          </a:p>
          <a:p>
            <a:pPr>
              <a:buFontTx/>
              <a:buChar char="-"/>
            </a:pPr>
            <a:r>
              <a:rPr lang="de-DE" baseline="0" dirty="0" smtClean="0"/>
              <a:t> im wissenschaftlichen Bereich derzeit wenig Probleme mit DRM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Zugriff auf zahlreiche Verlagspakete: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Beck</a:t>
            </a:r>
          </a:p>
          <a:p>
            <a:pPr>
              <a:buFontTx/>
              <a:buChar char="-"/>
            </a:pPr>
            <a:r>
              <a:rPr lang="de-DE" baseline="0" dirty="0" smtClean="0"/>
              <a:t> OECD-Library</a:t>
            </a:r>
          </a:p>
          <a:p>
            <a:pPr>
              <a:buFontTx/>
              <a:buChar char="-"/>
            </a:pPr>
            <a:r>
              <a:rPr lang="de-DE" baseline="0" dirty="0" smtClean="0"/>
              <a:t> Karger (1997 – 2009) Medizin</a:t>
            </a:r>
          </a:p>
          <a:p>
            <a:pPr>
              <a:buFontTx/>
              <a:buChar char="-"/>
            </a:pPr>
            <a:r>
              <a:rPr lang="de-DE" dirty="0" smtClean="0"/>
              <a:t> RSC (1868 – 2009)</a:t>
            </a:r>
          </a:p>
          <a:p>
            <a:pPr>
              <a:buFontTx/>
              <a:buChar char="-"/>
            </a:pPr>
            <a:r>
              <a:rPr lang="de-DE" dirty="0" smtClean="0"/>
              <a:t> Springer (Technik und Information 2013 -, Earth &amp; Environmental Science 2011, 2013 -, Biomedical an Life Science 2011, 2013 -, Naturwissenschaften 2005 –</a:t>
            </a:r>
          </a:p>
          <a:p>
            <a:pPr>
              <a:buFontTx/>
              <a:buNone/>
            </a:pPr>
            <a:endParaRPr lang="de-DE" dirty="0" smtClean="0"/>
          </a:p>
          <a:p>
            <a:r>
              <a:rPr lang="de-DE" dirty="0" smtClean="0"/>
              <a:t>Vorteile für Bibliotheksnutzer</a:t>
            </a:r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keine langen Wartezeiten bei Ausleihen</a:t>
            </a:r>
          </a:p>
          <a:p>
            <a:pPr>
              <a:buFontTx/>
              <a:buChar char="-"/>
            </a:pPr>
            <a:r>
              <a:rPr lang="de-DE" dirty="0" smtClean="0"/>
              <a:t> Informationen stehen allen Nutzern zeitgleich zur Verfügung (Unabhängig vom Standort)</a:t>
            </a:r>
          </a:p>
          <a:p>
            <a:pPr>
              <a:buFontTx/>
              <a:buChar char="-"/>
            </a:pPr>
            <a:r>
              <a:rPr lang="de-DE" dirty="0" smtClean="0"/>
              <a:t> Informationen oft 24/7 verfügbar</a:t>
            </a:r>
          </a:p>
          <a:p>
            <a:pPr>
              <a:buFontTx/>
              <a:buChar char="-"/>
            </a:pPr>
            <a:r>
              <a:rPr lang="de-DE" dirty="0" smtClean="0"/>
              <a:t> keine langen Wege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Verlinkungen</a:t>
            </a:r>
            <a:r>
              <a:rPr lang="de-DE" dirty="0" smtClean="0"/>
              <a:t> innerhalb der Texte führen zu zusätzlichen Informationen (z.B.</a:t>
            </a:r>
            <a:r>
              <a:rPr lang="de-DE" baseline="0" dirty="0" smtClean="0"/>
              <a:t> bei Gesetzestexten </a:t>
            </a:r>
            <a:r>
              <a:rPr lang="de-DE" baseline="0" dirty="0" err="1" smtClean="0"/>
              <a:t>Verlinkung</a:t>
            </a:r>
            <a:r>
              <a:rPr lang="de-DE" baseline="0" dirty="0" smtClean="0"/>
              <a:t> zum Kommentar)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Volltextsuche im Buch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Copy&amp;Paste</a:t>
            </a:r>
            <a:endParaRPr lang="de-DE" dirty="0" smtClean="0"/>
          </a:p>
          <a:p>
            <a:endParaRPr lang="de-DE" dirty="0" smtClean="0"/>
          </a:p>
          <a:p>
            <a:pPr>
              <a:buFontTx/>
              <a:buNone/>
            </a:pPr>
            <a:r>
              <a:rPr lang="de-DE" dirty="0" smtClean="0"/>
              <a:t>Vorteile Bibliothek</a:t>
            </a:r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Weniger</a:t>
            </a:r>
            <a:r>
              <a:rPr lang="de-DE" baseline="0" dirty="0" smtClean="0"/>
              <a:t> organisatorischer Aufwand bei Ausleihen</a:t>
            </a:r>
          </a:p>
          <a:p>
            <a:pPr>
              <a:buFontTx/>
              <a:buChar char="-"/>
            </a:pPr>
            <a:r>
              <a:rPr lang="de-DE" baseline="0" dirty="0" smtClean="0"/>
              <a:t> Nutzerstatistiken</a:t>
            </a:r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None/>
            </a:pP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Zugang zu elektronischen Büchern</a:t>
            </a:r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OPAC - doku.uba.de</a:t>
            </a:r>
          </a:p>
          <a:p>
            <a:pPr>
              <a:buFontTx/>
              <a:buChar char="-"/>
            </a:pPr>
            <a:r>
              <a:rPr lang="de-DE" baseline="0" dirty="0" smtClean="0"/>
              <a:t> Hinweis im Intranet auf große </a:t>
            </a:r>
            <a:r>
              <a:rPr lang="de-DE" baseline="0" dirty="0" err="1" smtClean="0"/>
              <a:t>eBookpakete</a:t>
            </a:r>
            <a:r>
              <a:rPr lang="de-DE" baseline="0" dirty="0" smtClean="0"/>
              <a:t> verschiedener Verlage (Naturwissenschaften, Earth &amp; Environmental Science des Springerverlages)</a:t>
            </a:r>
          </a:p>
          <a:p>
            <a:pPr>
              <a:buFontTx/>
              <a:buChar char="-"/>
            </a:pPr>
            <a:r>
              <a:rPr lang="de-DE" baseline="0" dirty="0" smtClean="0"/>
              <a:t>über Internetrecherche Zugriff auf lizensierte Inhalte (IP-Erkennung oder Passwortvergabe)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Gezielt über Titelsuche</a:t>
            </a:r>
          </a:p>
          <a:p>
            <a:pPr>
              <a:buFontTx/>
              <a:buChar char="-"/>
            </a:pPr>
            <a:r>
              <a:rPr lang="de-DE" dirty="0" smtClean="0"/>
              <a:t> Möglichkeit einer Schlagwortsuche (</a:t>
            </a:r>
            <a:r>
              <a:rPr lang="de-DE" dirty="0" err="1" smtClean="0"/>
              <a:t>Verschlagwortung</a:t>
            </a:r>
            <a:r>
              <a:rPr lang="de-DE" dirty="0" smtClean="0"/>
              <a:t> geschieht</a:t>
            </a:r>
            <a:r>
              <a:rPr lang="de-DE" baseline="0" dirty="0" smtClean="0"/>
              <a:t> nach Umweltthesaurus)</a:t>
            </a:r>
          </a:p>
          <a:p>
            <a:pPr>
              <a:buFontTx/>
              <a:buChar char="-"/>
            </a:pPr>
            <a:r>
              <a:rPr lang="de-DE" baseline="0" dirty="0" smtClean="0"/>
              <a:t> Suche nach Verlagen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Geplant ist die zusätzlich Recherche in Bibliothek vor Ort, da Regale mit Hinweisen auf </a:t>
            </a:r>
            <a:r>
              <a:rPr lang="de-DE" baseline="0" dirty="0" err="1" smtClean="0"/>
              <a:t>eBooks</a:t>
            </a:r>
            <a:r>
              <a:rPr lang="de-DE" baseline="0" dirty="0" smtClean="0"/>
              <a:t> versehen werden sollen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Zufällig/gezielt über Internetrecherche</a:t>
            </a:r>
          </a:p>
          <a:p>
            <a:pPr>
              <a:buFontTx/>
              <a:buChar char="-"/>
            </a:pPr>
            <a:r>
              <a:rPr lang="de-DE" dirty="0" smtClean="0"/>
              <a:t> Recherche in Volltextdatenbanken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Erfahrungen zeigen, dass Bibliotheksnutzer hier nicht gezielt nach Buchkapiteln suchen, sondern bei Internetrecherche auf elektronische Inhalte stoßen (Form ist egal)</a:t>
            </a:r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Zugriff geschieht überwiegend über IP-Erkennung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 die</a:t>
            </a:r>
            <a:r>
              <a:rPr lang="de-DE" baseline="0" dirty="0" smtClean="0"/>
              <a:t> hier auftreten:</a:t>
            </a:r>
          </a:p>
          <a:p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Mitarbeiter erfahren nichts von der Arbeit der Bibliothek</a:t>
            </a:r>
          </a:p>
          <a:p>
            <a:pPr>
              <a:buFontTx/>
              <a:buChar char="-"/>
            </a:pPr>
            <a:r>
              <a:rPr lang="de-DE" baseline="0" dirty="0" smtClean="0"/>
              <a:t> Recherchen über Google führen hier häufig auch direkt zum lizensierten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-Dokument.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Lösung im Umweltbundesamt: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Regelmäßige Infoveranstaltungen zu elektronischen Büchern</a:t>
            </a:r>
          </a:p>
          <a:p>
            <a:pPr>
              <a:buFontTx/>
              <a:buChar char="-"/>
            </a:pPr>
            <a:r>
              <a:rPr lang="de-DE" baseline="0" dirty="0" smtClean="0"/>
              <a:t> Nutzerschulungen zu verschiedenen </a:t>
            </a:r>
            <a:r>
              <a:rPr lang="de-DE" baseline="0" dirty="0" err="1" smtClean="0"/>
              <a:t>eBook-readern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Bei Bestellwünschen wird auf evtl. Vorhandensein eines </a:t>
            </a:r>
            <a:r>
              <a:rPr lang="de-DE" baseline="0" dirty="0" err="1" smtClean="0"/>
              <a:t>eBooks</a:t>
            </a:r>
            <a:r>
              <a:rPr lang="de-DE" baseline="0" dirty="0" smtClean="0"/>
              <a:t> hingewiesen</a:t>
            </a:r>
          </a:p>
          <a:p>
            <a:pPr>
              <a:buFontTx/>
              <a:buChar char="-"/>
            </a:pPr>
            <a:r>
              <a:rPr lang="de-DE" baseline="0" dirty="0" smtClean="0"/>
              <a:t> Möglichkeit der gezielten Bestellung von </a:t>
            </a:r>
            <a:r>
              <a:rPr lang="de-DE" baseline="0" dirty="0" err="1" smtClean="0"/>
              <a:t>eBooks</a:t>
            </a:r>
            <a:r>
              <a:rPr lang="de-DE" baseline="0" dirty="0" smtClean="0"/>
              <a:t> innerhalb des </a:t>
            </a:r>
            <a:r>
              <a:rPr lang="de-DE" baseline="0" dirty="0" err="1" smtClean="0"/>
              <a:t>Bestellformulares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dirty="0" smtClean="0"/>
              <a:t> „Branding“ der Portale mit Bibliothekslogo, wo dies möglich ist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baseline="0" dirty="0" smtClean="0"/>
              <a:t> Zugriff auf </a:t>
            </a:r>
            <a:r>
              <a:rPr lang="de-DE" baseline="0" dirty="0" err="1" smtClean="0"/>
              <a:t>eBooks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Möglichkeit der Online- und Offlinenutzung</a:t>
            </a:r>
          </a:p>
          <a:p>
            <a:pPr>
              <a:buFontTx/>
              <a:buChar char="-"/>
            </a:pPr>
            <a:r>
              <a:rPr lang="de-DE" baseline="0" dirty="0" smtClean="0"/>
              <a:t> DRM frei</a:t>
            </a:r>
          </a:p>
          <a:p>
            <a:pPr>
              <a:buFontTx/>
              <a:buChar char="-"/>
            </a:pPr>
            <a:r>
              <a:rPr lang="de-DE" baseline="0" dirty="0" smtClean="0"/>
              <a:t> keine Restriktionen durch Adobe Zertifikate</a:t>
            </a:r>
          </a:p>
          <a:p>
            <a:pPr>
              <a:buFontTx/>
              <a:buChar char="-"/>
            </a:pPr>
            <a:r>
              <a:rPr lang="de-DE" baseline="0" dirty="0" smtClean="0"/>
              <a:t> häufig Aufteilung der Bücher in Kapitel – umständlicher Download eines kompletten </a:t>
            </a:r>
            <a:r>
              <a:rPr lang="de-DE" baseline="0" dirty="0" err="1" smtClean="0"/>
              <a:t>eBooks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„Bring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Device“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baseline="0" dirty="0" smtClean="0"/>
              <a:t>Zahlen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2395 Volltexte</a:t>
            </a:r>
          </a:p>
          <a:p>
            <a:pPr>
              <a:buFontTx/>
              <a:buChar char="-"/>
            </a:pPr>
            <a:r>
              <a:rPr lang="de-DE" baseline="0" dirty="0" smtClean="0"/>
              <a:t> Katalogisierung seit 2011</a:t>
            </a:r>
          </a:p>
          <a:p>
            <a:pPr>
              <a:buFontTx/>
              <a:buChar char="-"/>
            </a:pPr>
            <a:r>
              <a:rPr lang="de-DE" baseline="0" dirty="0" smtClean="0"/>
              <a:t> es handelt sich um Mitarbeiteraufsätze, </a:t>
            </a:r>
            <a:r>
              <a:rPr lang="de-DE" baseline="0" dirty="0" err="1" smtClean="0"/>
              <a:t>OpenAccess</a:t>
            </a:r>
            <a:r>
              <a:rPr lang="de-DE" baseline="0" dirty="0" smtClean="0"/>
              <a:t> Artikel und digitalisierte Aufsätze </a:t>
            </a:r>
            <a:r>
              <a:rPr lang="de-DE" baseline="0" dirty="0" err="1" smtClean="0"/>
              <a:t>gem</a:t>
            </a:r>
            <a:r>
              <a:rPr lang="de-DE" baseline="0" dirty="0" smtClean="0"/>
              <a:t> §52a UrhG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- Zusätzlich zu den Verlagsangeboten</a:t>
            </a:r>
          </a:p>
          <a:p>
            <a:pPr>
              <a:buFontTx/>
              <a:buNone/>
            </a:pPr>
            <a:r>
              <a:rPr lang="de-DE" baseline="0" dirty="0" smtClean="0"/>
              <a:t>-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-Dateien auf dem Server des Umweltbundesamtes</a:t>
            </a:r>
          </a:p>
          <a:p>
            <a:pPr>
              <a:buFontTx/>
              <a:buNone/>
            </a:pPr>
            <a:r>
              <a:rPr lang="de-DE" baseline="0" dirty="0" smtClean="0"/>
              <a:t>- Zunehmend </a:t>
            </a:r>
            <a:r>
              <a:rPr lang="de-DE" baseline="0" dirty="0" err="1" smtClean="0"/>
              <a:t>Verlinkungen</a:t>
            </a:r>
            <a:r>
              <a:rPr lang="de-DE" baseline="0" dirty="0" smtClean="0"/>
              <a:t> zum Internetartikel (</a:t>
            </a:r>
            <a:r>
              <a:rPr lang="de-DE" baseline="0" dirty="0" err="1" smtClean="0"/>
              <a:t>OpenAccess</a:t>
            </a:r>
            <a:r>
              <a:rPr lang="de-DE" baseline="0" dirty="0" smtClean="0"/>
              <a:t>)</a:t>
            </a:r>
          </a:p>
          <a:p>
            <a:pPr>
              <a:buFontTx/>
              <a:buChar char="-"/>
            </a:pPr>
            <a:r>
              <a:rPr lang="de-DE" baseline="0" dirty="0" smtClean="0"/>
              <a:t> Zugang in der Regel nur für Beschäftigte des Umweltbundesamtes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Vorteile für Bibliotheksnutzer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Zugriff auf Texte, die sonst nicht lizensiert wären</a:t>
            </a:r>
          </a:p>
          <a:p>
            <a:pPr>
              <a:buFontTx/>
              <a:buChar char="-"/>
            </a:pPr>
            <a:r>
              <a:rPr lang="de-DE" baseline="0" dirty="0" smtClean="0"/>
              <a:t> Permanenter Link für Literaturverwaltungsprogramme</a:t>
            </a:r>
          </a:p>
          <a:p>
            <a:pPr>
              <a:buFontTx/>
              <a:buChar char="-"/>
            </a:pPr>
            <a:r>
              <a:rPr lang="de-DE" baseline="0" dirty="0" smtClean="0"/>
              <a:t> Spart Speicherplatz, da nicht jeder Mitarbeiter den Aufsatz auf seinem eigenen Laufwerk speichern muss</a:t>
            </a:r>
          </a:p>
          <a:p>
            <a:pPr>
              <a:buFontTx/>
              <a:buChar char="-"/>
            </a:pPr>
            <a:r>
              <a:rPr lang="de-DE" baseline="0" dirty="0" smtClean="0"/>
              <a:t> Vollständig inhaltlich erschlossene Titelaufnahmen, inkl. </a:t>
            </a:r>
            <a:r>
              <a:rPr lang="de-DE" baseline="0" dirty="0" err="1" smtClean="0"/>
              <a:t>Abstarct</a:t>
            </a:r>
            <a:r>
              <a:rPr lang="de-DE" baseline="0" dirty="0" smtClean="0"/>
              <a:t> und Link zum Volltext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baseline="0" dirty="0" smtClean="0"/>
              <a:t>Zugriff auf elektronische Artikel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gezielt über Titelrecherche im OPAC</a:t>
            </a:r>
          </a:p>
          <a:p>
            <a:pPr>
              <a:buFontTx/>
              <a:buChar char="-"/>
            </a:pPr>
            <a:r>
              <a:rPr lang="de-DE" baseline="0" dirty="0" smtClean="0"/>
              <a:t> Autorensuche</a:t>
            </a:r>
          </a:p>
          <a:p>
            <a:pPr>
              <a:buFontTx/>
              <a:buChar char="-"/>
            </a:pPr>
            <a:r>
              <a:rPr lang="de-DE" baseline="0" dirty="0" smtClean="0"/>
              <a:t> Suche nach Schlagworten</a:t>
            </a:r>
          </a:p>
          <a:p>
            <a:pPr>
              <a:buFontTx/>
              <a:buChar char="-"/>
            </a:pPr>
            <a:r>
              <a:rPr lang="de-DE" baseline="0" dirty="0" smtClean="0"/>
              <a:t> Recherche innerhalb der Zeitschrift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aseline="0" dirty="0" smtClean="0"/>
              <a:t>Zahlen:</a:t>
            </a:r>
          </a:p>
          <a:p>
            <a:endParaRPr lang="de-DE" baseline="0" dirty="0" smtClean="0"/>
          </a:p>
          <a:p>
            <a:r>
              <a:rPr lang="de-DE" baseline="0" dirty="0" smtClean="0"/>
              <a:t>Printzeitschriften	: 1635, lfd. Abos. 557</a:t>
            </a:r>
          </a:p>
          <a:p>
            <a:r>
              <a:rPr lang="de-DE" baseline="0" dirty="0" smtClean="0"/>
              <a:t>Onlinezeitschriften	: 1072, lfd. Abos. 811</a:t>
            </a:r>
          </a:p>
          <a:p>
            <a:endParaRPr lang="de-DE" baseline="0" dirty="0" smtClean="0"/>
          </a:p>
          <a:p>
            <a:r>
              <a:rPr lang="de-DE" dirty="0" smtClean="0"/>
              <a:t>Vorteile für Bibliotheksnutzer</a:t>
            </a:r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Keine langen Wartezeiten bei Zeitschriftenumläufen</a:t>
            </a:r>
          </a:p>
          <a:p>
            <a:pPr>
              <a:buFontTx/>
              <a:buChar char="-"/>
            </a:pPr>
            <a:r>
              <a:rPr lang="de-DE" dirty="0" smtClean="0"/>
              <a:t> Informationen stehen allen </a:t>
            </a:r>
            <a:r>
              <a:rPr lang="de-DE" dirty="0" err="1" smtClean="0"/>
              <a:t>nutzern</a:t>
            </a:r>
            <a:r>
              <a:rPr lang="de-DE" dirty="0" smtClean="0"/>
              <a:t> zeitgleich zur Verfügung</a:t>
            </a:r>
          </a:p>
          <a:p>
            <a:pPr>
              <a:buFontTx/>
              <a:buChar char="-"/>
            </a:pPr>
            <a:r>
              <a:rPr lang="de-DE" dirty="0" smtClean="0"/>
              <a:t> Informationen oft 24/7 verfügbar</a:t>
            </a:r>
          </a:p>
          <a:p>
            <a:pPr>
              <a:buFontTx/>
              <a:buChar char="-"/>
            </a:pPr>
            <a:r>
              <a:rPr lang="de-DE" dirty="0" smtClean="0"/>
              <a:t> keine langen Wege</a:t>
            </a:r>
          </a:p>
          <a:p>
            <a:pPr>
              <a:buFontTx/>
              <a:buChar char="-"/>
            </a:pPr>
            <a:r>
              <a:rPr lang="de-DE" dirty="0" smtClean="0"/>
              <a:t> Häufig zusätzlich zugriff auf Zeitschriftenarchiv</a:t>
            </a:r>
          </a:p>
          <a:p>
            <a:pPr>
              <a:buFontTx/>
              <a:buChar char="-"/>
            </a:pPr>
            <a:r>
              <a:rPr lang="de-DE" dirty="0" smtClean="0"/>
              <a:t> Volltextsuche im Magazin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Copy&amp;Paste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None/>
            </a:pPr>
            <a:r>
              <a:rPr lang="de-DE" dirty="0" smtClean="0"/>
              <a:t>Vorteile Bibliothek</a:t>
            </a:r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Keine Wartezeiten auf Umlaufexemplare</a:t>
            </a:r>
          </a:p>
          <a:p>
            <a:pPr>
              <a:buFontTx/>
              <a:buChar char="-"/>
            </a:pPr>
            <a:r>
              <a:rPr lang="de-DE" dirty="0" smtClean="0"/>
              <a:t> Weniger</a:t>
            </a:r>
            <a:r>
              <a:rPr lang="de-DE" baseline="0" dirty="0" smtClean="0"/>
              <a:t> organisatorischer Aufwand für Zeitschriftenumlauf</a:t>
            </a:r>
          </a:p>
          <a:p>
            <a:pPr>
              <a:buFontTx/>
              <a:buChar char="-"/>
            </a:pPr>
            <a:r>
              <a:rPr lang="de-DE" baseline="0" dirty="0" smtClean="0"/>
              <a:t> Nutzerstatistiken</a:t>
            </a:r>
          </a:p>
          <a:p>
            <a:pPr>
              <a:buFontTx/>
              <a:buChar char="-"/>
            </a:pPr>
            <a:r>
              <a:rPr lang="de-DE" baseline="0" dirty="0" smtClean="0"/>
              <a:t> Bessere Hilfen bei Etatplanungen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baseline="0" dirty="0" smtClean="0"/>
              <a:t> Zugriff auf Artikel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Möglichkeit der Online- und Offlinenutzung</a:t>
            </a:r>
          </a:p>
          <a:p>
            <a:pPr>
              <a:buFontTx/>
              <a:buChar char="-"/>
            </a:pPr>
            <a:r>
              <a:rPr lang="de-DE" baseline="0" dirty="0" smtClean="0"/>
              <a:t>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-Dateien DRM-Frei</a:t>
            </a:r>
          </a:p>
          <a:p>
            <a:pPr>
              <a:buFontTx/>
              <a:buChar char="-"/>
            </a:pPr>
            <a:r>
              <a:rPr lang="de-DE" baseline="0" dirty="0" smtClean="0"/>
              <a:t> „Bring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Device“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 smtClean="0"/>
              <a:t>Kommunikation</a:t>
            </a:r>
          </a:p>
          <a:p>
            <a:pPr>
              <a:buFontTx/>
              <a:buNone/>
            </a:pPr>
            <a:endParaRPr lang="de-DE" dirty="0" smtClean="0"/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Kommunikationsmittel:</a:t>
            </a: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Ausleihe vor Ort</a:t>
            </a: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Telefon</a:t>
            </a: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Email</a:t>
            </a: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Bibliotheksblog (UBA-Intern)</a:t>
            </a: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Delicious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Pinnwand für Mitteilungen</a:t>
            </a:r>
          </a:p>
          <a:p>
            <a:pPr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Bewertungswerkzeuge</a:t>
            </a:r>
          </a:p>
          <a:p>
            <a:pPr>
              <a:buFontTx/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Neue Wege neben der Email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Zugang zu elektronischen Zeitschriften</a:t>
            </a:r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OPAC - doku.uba.de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Intranetseite</a:t>
            </a:r>
            <a:r>
              <a:rPr lang="de-DE" baseline="0" dirty="0" smtClean="0"/>
              <a:t> (Sharepoint) eigener Bereich für Zeitschriften – Liste aller im UBA vorhandenen elektronischen Zeitschriften</a:t>
            </a:r>
          </a:p>
          <a:p>
            <a:pPr>
              <a:buFontTx/>
              <a:buChar char="-"/>
            </a:pPr>
            <a:r>
              <a:rPr lang="de-DE" baseline="0" dirty="0" smtClean="0"/>
              <a:t> Internet über Internetrecherche Zugriff auf lizensierte Inhalte (IP-Erkennung oder Passwortvergabe)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Gezielt über Titelsuche</a:t>
            </a:r>
          </a:p>
          <a:p>
            <a:pPr>
              <a:buFontTx/>
              <a:buChar char="-"/>
            </a:pPr>
            <a:r>
              <a:rPr lang="de-DE" dirty="0" smtClean="0"/>
              <a:t> Möglichkeit einer Schlagwortsuche (</a:t>
            </a:r>
            <a:r>
              <a:rPr lang="de-DE" dirty="0" err="1" smtClean="0"/>
              <a:t>Verschlagwortung</a:t>
            </a:r>
            <a:r>
              <a:rPr lang="de-DE" dirty="0" smtClean="0"/>
              <a:t> geschieht</a:t>
            </a:r>
            <a:r>
              <a:rPr lang="de-DE" baseline="0" dirty="0" smtClean="0"/>
              <a:t> nach Umweltthesaurus)</a:t>
            </a:r>
          </a:p>
          <a:p>
            <a:pPr>
              <a:buFontTx/>
              <a:buChar char="-"/>
            </a:pPr>
            <a:r>
              <a:rPr lang="de-DE" baseline="0" dirty="0" smtClean="0"/>
              <a:t> Suche nach Verlagen</a:t>
            </a:r>
          </a:p>
          <a:p>
            <a:pPr>
              <a:buFontTx/>
              <a:buChar char="-"/>
            </a:pPr>
            <a:r>
              <a:rPr lang="de-DE" baseline="0" dirty="0" smtClean="0"/>
              <a:t> Suche nach Artikeln (wenn Artikel umweltrelevant und aufgenommen sind)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Zusätzlich Recherche in Bibliothek vor Ort, da Regale mit Hinweisen auf </a:t>
            </a:r>
            <a:r>
              <a:rPr lang="de-DE" baseline="0" dirty="0" err="1" smtClean="0"/>
              <a:t>eJournals</a:t>
            </a:r>
            <a:r>
              <a:rPr lang="de-DE" baseline="0" dirty="0" smtClean="0"/>
              <a:t> versehen sind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Gezielt über Titelsuche</a:t>
            </a:r>
          </a:p>
          <a:p>
            <a:pPr>
              <a:buFontTx/>
              <a:buChar char="-"/>
            </a:pPr>
            <a:r>
              <a:rPr lang="de-DE" dirty="0" smtClean="0"/>
              <a:t> Möglichkeit einer Schlagwortsuche (</a:t>
            </a:r>
            <a:r>
              <a:rPr lang="de-DE" dirty="0" err="1" smtClean="0"/>
              <a:t>Verschlagwortung</a:t>
            </a:r>
            <a:r>
              <a:rPr lang="de-DE" dirty="0" smtClean="0"/>
              <a:t> geschieht</a:t>
            </a:r>
            <a:r>
              <a:rPr lang="de-DE" baseline="0" dirty="0" smtClean="0"/>
              <a:t> nach Umweltthesaurus)</a:t>
            </a:r>
          </a:p>
          <a:p>
            <a:pPr>
              <a:buFontTx/>
              <a:buChar char="-"/>
            </a:pPr>
            <a:r>
              <a:rPr lang="de-DE" baseline="0" dirty="0" smtClean="0"/>
              <a:t> Suche nach Verlagen</a:t>
            </a:r>
          </a:p>
          <a:p>
            <a:pPr>
              <a:buFontTx/>
              <a:buChar char="-"/>
            </a:pPr>
            <a:r>
              <a:rPr lang="de-DE" baseline="0" dirty="0" smtClean="0"/>
              <a:t> Suche nach Artikeln (wenn Artikel umweltrelevant und aufgenommen sind)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Zusätzlich Recherche in Bibliothek vor Ort, da Regale mit Hinweisen auf </a:t>
            </a:r>
            <a:r>
              <a:rPr lang="de-DE" baseline="0" dirty="0" err="1" smtClean="0"/>
              <a:t>eJournals</a:t>
            </a:r>
            <a:r>
              <a:rPr lang="de-DE" baseline="0" dirty="0" smtClean="0"/>
              <a:t> versehen sind</a:t>
            </a:r>
          </a:p>
          <a:p>
            <a:pPr>
              <a:buFontTx/>
              <a:buChar char="-"/>
            </a:pPr>
            <a:r>
              <a:rPr lang="de-DE" baseline="0" dirty="0" smtClean="0"/>
              <a:t> Zukünftige Planungen gehen zur Kennzeichnung der </a:t>
            </a:r>
            <a:r>
              <a:rPr lang="de-DE" baseline="0" dirty="0" err="1" smtClean="0"/>
              <a:t>eJournals</a:t>
            </a:r>
            <a:r>
              <a:rPr lang="de-DE" baseline="0" dirty="0" smtClean="0"/>
              <a:t> mit QR-Codes, um Zeitschrift direkt am Regal über das WLAN </a:t>
            </a:r>
            <a:r>
              <a:rPr lang="de-DE" baseline="0" smtClean="0"/>
              <a:t>der Bibliothek aufzurufen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 smtClean="0"/>
              <a:t>Liste</a:t>
            </a:r>
            <a:r>
              <a:rPr lang="de-DE" baseline="0" dirty="0" smtClean="0"/>
              <a:t> aller </a:t>
            </a:r>
            <a:r>
              <a:rPr lang="de-DE" baseline="0" dirty="0" err="1" smtClean="0"/>
              <a:t>elktronischen</a:t>
            </a:r>
            <a:r>
              <a:rPr lang="de-DE" baseline="0" dirty="0" smtClean="0"/>
              <a:t> Zeitschriften im Intranet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Alphabetische Sortierung</a:t>
            </a:r>
          </a:p>
          <a:p>
            <a:pPr>
              <a:buFontTx/>
              <a:buChar char="-"/>
            </a:pPr>
            <a:r>
              <a:rPr lang="de-DE" baseline="0" dirty="0" smtClean="0"/>
              <a:t> zahlreiche Filtereinstellungen (aktuelle Jahrgänge, gefiltert nach themengebiet, Filterung nach Bewertungen anderer Nutzer) -&gt; Filter sind untereinander kombinierbar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Bewertung ist nebenbei hilfreich bei Entscheidungen über Weiterbezug einer elektronischen Zeitschrift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dirty="0" smtClean="0"/>
              <a:t>Bewertungsmöglichkeiten für Zeitschriften, Datenbanken, Auswahlbibliografien</a:t>
            </a:r>
            <a:endParaRPr lang="de-DE" baseline="0" dirty="0" smtClean="0"/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neue Möglichkeit von Nutzern für Nutzer Zeitschriften anonym zu bewerten</a:t>
            </a:r>
          </a:p>
          <a:p>
            <a:pPr>
              <a:buFontTx/>
              <a:buChar char="-"/>
            </a:pPr>
            <a:r>
              <a:rPr lang="de-DE" baseline="0" dirty="0" smtClean="0"/>
              <a:t> Hilfreich bei Recherche</a:t>
            </a:r>
          </a:p>
          <a:p>
            <a:pPr>
              <a:buFontTx/>
              <a:buChar char="-"/>
            </a:pPr>
            <a:r>
              <a:rPr lang="de-DE" baseline="0" dirty="0" smtClean="0"/>
              <a:t> Hilfreich auch bei Entscheidungen über Weiterbezug einer elektronischen Zeitschrift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Zufällig/gezielt über Internetrecherche</a:t>
            </a:r>
          </a:p>
          <a:p>
            <a:pPr>
              <a:buFontTx/>
              <a:buChar char="-"/>
            </a:pPr>
            <a:r>
              <a:rPr lang="de-DE" dirty="0" smtClean="0"/>
              <a:t> Recherche in Volltextdatenbanken, bzw. in Abstract und Zitationsdatenbanken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 die</a:t>
            </a:r>
            <a:r>
              <a:rPr lang="de-DE" baseline="0" dirty="0" smtClean="0"/>
              <a:t> hier auftreten:</a:t>
            </a:r>
          </a:p>
          <a:p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Mitarbeiter erfahren nichts von der Arbeit der Bibliothek</a:t>
            </a:r>
          </a:p>
          <a:p>
            <a:pPr>
              <a:buFontTx/>
              <a:buChar char="-"/>
            </a:pPr>
            <a:r>
              <a:rPr lang="de-DE" baseline="0" dirty="0" smtClean="0"/>
              <a:t> über 2/3 der Zeitschriftenzugänge geschehen über IP-Erkennung, d.h. Nutzer müssen keine </a:t>
            </a:r>
            <a:r>
              <a:rPr lang="de-DE" baseline="0" dirty="0" err="1" smtClean="0"/>
              <a:t>Logindaten</a:t>
            </a:r>
            <a:r>
              <a:rPr lang="de-DE" baseline="0" dirty="0" smtClean="0"/>
              <a:t> erfragen und können ohne „Umweg“ über die Bibliothek Inhalte nutzen</a:t>
            </a:r>
          </a:p>
          <a:p>
            <a:pPr>
              <a:buFontTx/>
              <a:buChar char="-"/>
            </a:pPr>
            <a:r>
              <a:rPr lang="de-DE" baseline="0" dirty="0" smtClean="0"/>
              <a:t> Recherchen über Google führen hier häufig auch direkt zum lizensierten .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-Dokument.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Lösung im Umweltbundesamt:</a:t>
            </a:r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Regelmäßige Infoveranstaltungen zu elektronischen Zeitschriften</a:t>
            </a:r>
          </a:p>
          <a:p>
            <a:pPr>
              <a:buFontTx/>
              <a:buChar char="-"/>
            </a:pPr>
            <a:r>
              <a:rPr lang="de-DE" dirty="0" smtClean="0"/>
              <a:t> „Branding“ der Portale mit Bibliothekslogo, wo dies möglich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D8A4-06D6-459C-AA73-EDCEF5972CF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2BCB-4C3E-42C1-ADAD-ABD37F32CB27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6460-3BDA-4185-AD82-640620C9EC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as.bornschein@uba.d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facebook.com/mathias.bornschein" TargetMode="External"/><Relationship Id="rId4" Type="http://schemas.openxmlformats.org/officeDocument/2006/relationships/hyperlink" Target="mailto:mathias.bornschein@uba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2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Grafik 3" descr="Unbenann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goo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00808"/>
            <a:ext cx="4643076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9" name="Grafik 18" descr="WhyEBSCOhost_About_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00808"/>
            <a:ext cx="1718186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Grafik 19" descr="7b61fe6faccc42cb2a1781d32710207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628800"/>
            <a:ext cx="1800200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7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/>
        </p:nvSpPr>
        <p:spPr>
          <a:xfrm>
            <a:off x="0" y="24928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Wenn ein Benutzer an die Inhalte einer lizensierten Zeitschrift</a:t>
            </a: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ohne unsere Hilfe gelangt,</a:t>
            </a:r>
          </a:p>
          <a:p>
            <a:pPr algn="ctr"/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 haben wir alles richtig gemacht!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4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4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Grafik 17" descr="Unbenannt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48680"/>
            <a:ext cx="8669213" cy="942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Grafik 18" descr="Unbenannt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204864"/>
            <a:ext cx="8640960" cy="1202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Grafik 19" descr="Unbenannt-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005064"/>
            <a:ext cx="8640960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/>
        </p:nvSpPr>
        <p:spPr>
          <a:xfrm>
            <a:off x="0" y="24928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eJournals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bedeuten mehr Arbeit für die Bibliothek!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4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9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4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" name="Picture 2" descr="http://gonereading.com/newshop/wp-content/uploads/2011/08/EvolutionOfReading-2000-x-2000.jpg"/>
          <p:cNvPicPr>
            <a:picLocks noChangeAspect="1" noChangeArrowheads="1"/>
          </p:cNvPicPr>
          <p:nvPr/>
        </p:nvPicPr>
        <p:blipFill>
          <a:blip r:embed="rId5" cstate="print"/>
          <a:srcRect b="37340"/>
          <a:stretch>
            <a:fillRect/>
          </a:stretch>
        </p:blipFill>
        <p:spPr bwMode="auto">
          <a:xfrm>
            <a:off x="1763688" y="548680"/>
            <a:ext cx="5704437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feld 20"/>
          <p:cNvSpPr txBox="1"/>
          <p:nvPr/>
        </p:nvSpPr>
        <p:spPr>
          <a:xfrm>
            <a:off x="5868144" y="4653136"/>
            <a:ext cx="16177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http://gonereading.com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Grafik 21" descr="F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3633" y="1268760"/>
            <a:ext cx="1495053" cy="2153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Grafik 22" descr="Foto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268760"/>
            <a:ext cx="1653647" cy="2204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7" name="Grafik 16" descr="op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3638299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Grafik 18" descr="goo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17032"/>
            <a:ext cx="3744416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Grafik 17" descr="intran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060848"/>
            <a:ext cx="3672408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7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 l="10678" t="7593" r="1053" b="8883"/>
          <a:stretch>
            <a:fillRect/>
          </a:stretch>
        </p:blipFill>
        <p:spPr bwMode="auto">
          <a:xfrm>
            <a:off x="-1" y="0"/>
            <a:ext cx="914811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700808"/>
            <a:ext cx="180020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Grafik 15" descr="goo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700808"/>
            <a:ext cx="4643076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9" name="Grafik 18" descr="WhyEBSCOhost_About_3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700808"/>
            <a:ext cx="1718186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7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/>
        </p:nvSpPr>
        <p:spPr>
          <a:xfrm>
            <a:off x="0" y="24928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Wenn ein Benutzer an die Inhalte eines lizensierten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eBooks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ohne unsere Hilfe gelangt,</a:t>
            </a:r>
          </a:p>
          <a:p>
            <a:pPr algn="ctr"/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 haben wir alles richtig gemacht!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4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251520" y="620688"/>
            <a:ext cx="1404156" cy="2144271"/>
            <a:chOff x="251520" y="620688"/>
            <a:chExt cx="1404156" cy="2144271"/>
          </a:xfrm>
        </p:grpSpPr>
        <p:pic>
          <p:nvPicPr>
            <p:cNvPr id="2050" name="Picture 2" descr="http://g-ecx.images-amazon.com/images/G/03/kindle/tequila/dp/KT-slate-02-lg._V151900766_.jpg"/>
            <p:cNvPicPr>
              <a:picLocks noChangeAspect="1" noChangeArrowheads="1"/>
            </p:cNvPicPr>
            <p:nvPr/>
          </p:nvPicPr>
          <p:blipFill>
            <a:blip r:embed="rId4" cstate="print"/>
            <a:srcRect l="19954" t="3166" r="18521" b="3688"/>
            <a:stretch>
              <a:fillRect/>
            </a:stretch>
          </p:blipFill>
          <p:spPr bwMode="auto">
            <a:xfrm>
              <a:off x="323528" y="620688"/>
              <a:ext cx="1332148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6" name="Textfeld 15"/>
            <p:cNvSpPr txBox="1"/>
            <p:nvPr/>
          </p:nvSpPr>
          <p:spPr>
            <a:xfrm>
              <a:off x="251520" y="2564904"/>
              <a:ext cx="110959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amazon.com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051721" y="620688"/>
            <a:ext cx="1512167" cy="2144271"/>
            <a:chOff x="1763688" y="620688"/>
            <a:chExt cx="1512167" cy="2144271"/>
          </a:xfrm>
        </p:grpSpPr>
        <p:pic>
          <p:nvPicPr>
            <p:cNvPr id="2052" name="Picture 4" descr="http://de.powersupportusa.com/media/catalog/product/cache/4/image/9df78eab33525d08d6e5fb8d27136e95/i/p/ipad3_film_1.jpg"/>
            <p:cNvPicPr>
              <a:picLocks noChangeAspect="1" noChangeArrowheads="1"/>
            </p:cNvPicPr>
            <p:nvPr/>
          </p:nvPicPr>
          <p:blipFill>
            <a:blip r:embed="rId5" cstate="print"/>
            <a:srcRect l="12920" t="12059" r="11713" b="10421"/>
            <a:stretch>
              <a:fillRect/>
            </a:stretch>
          </p:blipFill>
          <p:spPr bwMode="auto">
            <a:xfrm>
              <a:off x="1763688" y="620688"/>
              <a:ext cx="1512167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7" name="Textfeld 16"/>
            <p:cNvSpPr txBox="1"/>
            <p:nvPr/>
          </p:nvSpPr>
          <p:spPr>
            <a:xfrm>
              <a:off x="1771205" y="2564904"/>
              <a:ext cx="100059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apple.com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851920" y="620688"/>
            <a:ext cx="1296144" cy="2160240"/>
            <a:chOff x="3347864" y="620688"/>
            <a:chExt cx="1296144" cy="2160240"/>
          </a:xfrm>
        </p:grpSpPr>
        <p:pic>
          <p:nvPicPr>
            <p:cNvPr id="2054" name="Picture 6" descr="Sony eBook Reader Wi-Fi PRS-T2BC 15.24 cm 6Zoll"/>
            <p:cNvPicPr>
              <a:picLocks noChangeAspect="1" noChangeArrowheads="1"/>
            </p:cNvPicPr>
            <p:nvPr/>
          </p:nvPicPr>
          <p:blipFill>
            <a:blip r:embed="rId6" cstate="print"/>
            <a:srcRect l="17581" r="19127"/>
            <a:stretch>
              <a:fillRect/>
            </a:stretch>
          </p:blipFill>
          <p:spPr bwMode="auto">
            <a:xfrm>
              <a:off x="3347864" y="620688"/>
              <a:ext cx="1296144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8" name="Textfeld 17"/>
            <p:cNvSpPr txBox="1"/>
            <p:nvPr/>
          </p:nvSpPr>
          <p:spPr>
            <a:xfrm>
              <a:off x="3389045" y="2580873"/>
              <a:ext cx="9669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sony.com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364088" y="620688"/>
            <a:ext cx="1553659" cy="2160240"/>
            <a:chOff x="4700710" y="620688"/>
            <a:chExt cx="1553659" cy="2160240"/>
          </a:xfrm>
        </p:grpSpPr>
        <p:pic>
          <p:nvPicPr>
            <p:cNvPr id="2056" name="Picture 8" descr="http://50.img-preis.de/2354783/Hardware/eBook-Reader/Kobo-Glo-E-Book-Reader-mit-6-Zoll-E-Ink.jpg"/>
            <p:cNvPicPr>
              <a:picLocks noChangeAspect="1" noChangeArrowheads="1"/>
            </p:cNvPicPr>
            <p:nvPr/>
          </p:nvPicPr>
          <p:blipFill>
            <a:blip r:embed="rId7" cstate="print"/>
            <a:srcRect l="2362" t="16537" r="40939" b="5501"/>
            <a:stretch>
              <a:fillRect/>
            </a:stretch>
          </p:blipFill>
          <p:spPr bwMode="auto">
            <a:xfrm>
              <a:off x="4788024" y="620688"/>
              <a:ext cx="1466345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0" name="Textfeld 19"/>
            <p:cNvSpPr txBox="1"/>
            <p:nvPr/>
          </p:nvSpPr>
          <p:spPr>
            <a:xfrm>
              <a:off x="4700710" y="2580873"/>
              <a:ext cx="12394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kobobooks.com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7315403" y="620688"/>
            <a:ext cx="1505069" cy="2144271"/>
            <a:chOff x="7315403" y="620688"/>
            <a:chExt cx="1505069" cy="2144271"/>
          </a:xfrm>
        </p:grpSpPr>
        <p:pic>
          <p:nvPicPr>
            <p:cNvPr id="2058" name="Picture 10" descr="http://i.computer-bild.de/imgs/4/6/7/5/3/4/8/Trekstor-Thalia-eBook-Reader-4Ink-745x559-e6aefbad7bf0f465.jpg"/>
            <p:cNvPicPr>
              <a:picLocks noChangeAspect="1" noChangeArrowheads="1"/>
            </p:cNvPicPr>
            <p:nvPr/>
          </p:nvPicPr>
          <p:blipFill>
            <a:blip r:embed="rId8" cstate="print"/>
            <a:srcRect l="23339" t="1353" r="22879" b="2627"/>
            <a:stretch>
              <a:fillRect/>
            </a:stretch>
          </p:blipFill>
          <p:spPr bwMode="auto">
            <a:xfrm>
              <a:off x="7315403" y="620688"/>
              <a:ext cx="1505069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" name="Textfeld 25"/>
            <p:cNvSpPr txBox="1"/>
            <p:nvPr/>
          </p:nvSpPr>
          <p:spPr>
            <a:xfrm>
              <a:off x="7317551" y="2564904"/>
              <a:ext cx="92685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thalia.de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060" name="Picture 12" descr="http://bild4.qimage.de/dell-d600-laptop-foto-bild-697295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8821" y="3429000"/>
            <a:ext cx="1865067" cy="1569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feld 28"/>
          <p:cNvSpPr txBox="1"/>
          <p:nvPr/>
        </p:nvSpPr>
        <p:spPr>
          <a:xfrm>
            <a:off x="1691680" y="5013176"/>
            <a:ext cx="9140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dell.com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62" name="Picture 14" descr="http://www.openpr.de/images/articles/e/e/eef7c72cf2feb33fd199ed771e45a567_g.jpg"/>
          <p:cNvPicPr>
            <a:picLocks noChangeAspect="1" noChangeArrowheads="1"/>
          </p:cNvPicPr>
          <p:nvPr/>
        </p:nvPicPr>
        <p:blipFill>
          <a:blip r:embed="rId10" cstate="print"/>
          <a:srcRect r="12315"/>
          <a:stretch>
            <a:fillRect/>
          </a:stretch>
        </p:blipFill>
        <p:spPr bwMode="auto">
          <a:xfrm>
            <a:off x="5508104" y="3429000"/>
            <a:ext cx="1872208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Textfeld 30"/>
          <p:cNvSpPr txBox="1"/>
          <p:nvPr/>
        </p:nvSpPr>
        <p:spPr>
          <a:xfrm>
            <a:off x="5458167" y="5013176"/>
            <a:ext cx="9925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openpr.de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11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banet/websites/Bibliothek/fachbibliothek/SiteAssets/bild-dessa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4" y="1268760"/>
            <a:ext cx="215265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http://ubanet/websites/Bibliothek/fachbibliothek/SiteAssets/bild-bismarckplat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268760"/>
            <a:ext cx="2160240" cy="2104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http://ubanet/websites/Bibliothek/fachbibliothek/SiteAssets/bild-bad-elst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96752"/>
            <a:ext cx="2376264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6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Grafik 5" descr="Unbenannt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124744"/>
            <a:ext cx="1512168" cy="2037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7" name="Picture 4" descr="http://1.bp.blogspot.com/-RlCE8zFyGro/Tlgj4NLqgeI/AAAAAAAABaQ/TEqv7gI39CY/s1600/evolution+of+publish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5706000" cy="4279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feld 17"/>
          <p:cNvSpPr txBox="1"/>
          <p:nvPr/>
        </p:nvSpPr>
        <p:spPr>
          <a:xfrm>
            <a:off x="5796136" y="4869160"/>
            <a:ext cx="16770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http://1.bp.blogspot.com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 l="10928" t="8499" r="967" b="10150"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grpSp>
        <p:nvGrpSpPr>
          <p:cNvPr id="3" name="Gruppieren 24"/>
          <p:cNvGrpSpPr/>
          <p:nvPr/>
        </p:nvGrpSpPr>
        <p:grpSpPr>
          <a:xfrm>
            <a:off x="251520" y="620688"/>
            <a:ext cx="1404156" cy="2144271"/>
            <a:chOff x="251520" y="620688"/>
            <a:chExt cx="1404156" cy="2144271"/>
          </a:xfrm>
        </p:grpSpPr>
        <p:pic>
          <p:nvPicPr>
            <p:cNvPr id="2050" name="Picture 2" descr="http://g-ecx.images-amazon.com/images/G/03/kindle/tequila/dp/KT-slate-02-lg._V151900766_.jpg"/>
            <p:cNvPicPr>
              <a:picLocks noChangeAspect="1" noChangeArrowheads="1"/>
            </p:cNvPicPr>
            <p:nvPr/>
          </p:nvPicPr>
          <p:blipFill>
            <a:blip r:embed="rId4" cstate="print"/>
            <a:srcRect l="19954" t="3166" r="18521" b="3688"/>
            <a:stretch>
              <a:fillRect/>
            </a:stretch>
          </p:blipFill>
          <p:spPr bwMode="auto">
            <a:xfrm>
              <a:off x="323528" y="620688"/>
              <a:ext cx="1332148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6" name="Textfeld 15"/>
            <p:cNvSpPr txBox="1"/>
            <p:nvPr/>
          </p:nvSpPr>
          <p:spPr>
            <a:xfrm>
              <a:off x="251520" y="2564904"/>
              <a:ext cx="110959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amazon.com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Gruppieren 23"/>
          <p:cNvGrpSpPr/>
          <p:nvPr/>
        </p:nvGrpSpPr>
        <p:grpSpPr>
          <a:xfrm>
            <a:off x="2051721" y="620688"/>
            <a:ext cx="1512167" cy="2144271"/>
            <a:chOff x="1763688" y="620688"/>
            <a:chExt cx="1512167" cy="2144271"/>
          </a:xfrm>
        </p:grpSpPr>
        <p:pic>
          <p:nvPicPr>
            <p:cNvPr id="2052" name="Picture 4" descr="http://de.powersupportusa.com/media/catalog/product/cache/4/image/9df78eab33525d08d6e5fb8d27136e95/i/p/ipad3_film_1.jpg"/>
            <p:cNvPicPr>
              <a:picLocks noChangeAspect="1" noChangeArrowheads="1"/>
            </p:cNvPicPr>
            <p:nvPr/>
          </p:nvPicPr>
          <p:blipFill>
            <a:blip r:embed="rId5" cstate="print"/>
            <a:srcRect l="12920" t="12059" r="11713" b="10421"/>
            <a:stretch>
              <a:fillRect/>
            </a:stretch>
          </p:blipFill>
          <p:spPr bwMode="auto">
            <a:xfrm>
              <a:off x="1763688" y="620688"/>
              <a:ext cx="1512167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7" name="Textfeld 16"/>
            <p:cNvSpPr txBox="1"/>
            <p:nvPr/>
          </p:nvSpPr>
          <p:spPr>
            <a:xfrm>
              <a:off x="1771205" y="2564904"/>
              <a:ext cx="100059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apple.com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uppieren 22"/>
          <p:cNvGrpSpPr/>
          <p:nvPr/>
        </p:nvGrpSpPr>
        <p:grpSpPr>
          <a:xfrm>
            <a:off x="3851920" y="620688"/>
            <a:ext cx="1296144" cy="2160240"/>
            <a:chOff x="3347864" y="620688"/>
            <a:chExt cx="1296144" cy="2160240"/>
          </a:xfrm>
        </p:grpSpPr>
        <p:pic>
          <p:nvPicPr>
            <p:cNvPr id="2054" name="Picture 6" descr="Sony eBook Reader Wi-Fi PRS-T2BC 15.24 cm 6Zoll"/>
            <p:cNvPicPr>
              <a:picLocks noChangeAspect="1" noChangeArrowheads="1"/>
            </p:cNvPicPr>
            <p:nvPr/>
          </p:nvPicPr>
          <p:blipFill>
            <a:blip r:embed="rId6" cstate="print"/>
            <a:srcRect l="17581" r="19127"/>
            <a:stretch>
              <a:fillRect/>
            </a:stretch>
          </p:blipFill>
          <p:spPr bwMode="auto">
            <a:xfrm>
              <a:off x="3347864" y="620688"/>
              <a:ext cx="1296144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8" name="Textfeld 17"/>
            <p:cNvSpPr txBox="1"/>
            <p:nvPr/>
          </p:nvSpPr>
          <p:spPr>
            <a:xfrm>
              <a:off x="3389045" y="2580873"/>
              <a:ext cx="9669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sony.com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Gruppieren 21"/>
          <p:cNvGrpSpPr/>
          <p:nvPr/>
        </p:nvGrpSpPr>
        <p:grpSpPr>
          <a:xfrm>
            <a:off x="5364088" y="620688"/>
            <a:ext cx="1553659" cy="2160240"/>
            <a:chOff x="4700710" y="620688"/>
            <a:chExt cx="1553659" cy="2160240"/>
          </a:xfrm>
        </p:grpSpPr>
        <p:pic>
          <p:nvPicPr>
            <p:cNvPr id="2056" name="Picture 8" descr="http://50.img-preis.de/2354783/Hardware/eBook-Reader/Kobo-Glo-E-Book-Reader-mit-6-Zoll-E-Ink.jpg"/>
            <p:cNvPicPr>
              <a:picLocks noChangeAspect="1" noChangeArrowheads="1"/>
            </p:cNvPicPr>
            <p:nvPr/>
          </p:nvPicPr>
          <p:blipFill>
            <a:blip r:embed="rId7" cstate="print"/>
            <a:srcRect l="2362" t="16537" r="40939" b="5501"/>
            <a:stretch>
              <a:fillRect/>
            </a:stretch>
          </p:blipFill>
          <p:spPr bwMode="auto">
            <a:xfrm>
              <a:off x="4788024" y="620688"/>
              <a:ext cx="1466345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0" name="Textfeld 19"/>
            <p:cNvSpPr txBox="1"/>
            <p:nvPr/>
          </p:nvSpPr>
          <p:spPr>
            <a:xfrm>
              <a:off x="4700710" y="2580873"/>
              <a:ext cx="123944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kobobooks.com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Gruppieren 26"/>
          <p:cNvGrpSpPr/>
          <p:nvPr/>
        </p:nvGrpSpPr>
        <p:grpSpPr>
          <a:xfrm>
            <a:off x="7315403" y="620688"/>
            <a:ext cx="1505069" cy="2144271"/>
            <a:chOff x="7315403" y="620688"/>
            <a:chExt cx="1505069" cy="2144271"/>
          </a:xfrm>
        </p:grpSpPr>
        <p:pic>
          <p:nvPicPr>
            <p:cNvPr id="2058" name="Picture 10" descr="http://i.computer-bild.de/imgs/4/6/7/5/3/4/8/Trekstor-Thalia-eBook-Reader-4Ink-745x559-e6aefbad7bf0f465.jpg"/>
            <p:cNvPicPr>
              <a:picLocks noChangeAspect="1" noChangeArrowheads="1"/>
            </p:cNvPicPr>
            <p:nvPr/>
          </p:nvPicPr>
          <p:blipFill>
            <a:blip r:embed="rId8" cstate="print"/>
            <a:srcRect l="23339" t="1353" r="22879" b="2627"/>
            <a:stretch>
              <a:fillRect/>
            </a:stretch>
          </p:blipFill>
          <p:spPr bwMode="auto">
            <a:xfrm>
              <a:off x="7315403" y="620688"/>
              <a:ext cx="1505069" cy="19442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6" name="Textfeld 25"/>
            <p:cNvSpPr txBox="1"/>
            <p:nvPr/>
          </p:nvSpPr>
          <p:spPr>
            <a:xfrm>
              <a:off x="7317551" y="2564904"/>
              <a:ext cx="92685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Quelle: thalia.de</a:t>
              </a:r>
              <a:endParaRPr lang="de-DE" sz="7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060" name="Picture 12" descr="http://bild4.qimage.de/dell-d600-laptop-foto-bild-697295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8821" y="3429000"/>
            <a:ext cx="1865067" cy="1569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feld 28"/>
          <p:cNvSpPr txBox="1"/>
          <p:nvPr/>
        </p:nvSpPr>
        <p:spPr>
          <a:xfrm>
            <a:off x="1691680" y="5013176"/>
            <a:ext cx="9140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dell.com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62" name="Picture 14" descr="http://www.openpr.de/images/articles/e/e/eef7c72cf2feb33fd199ed771e45a567_g.jpg"/>
          <p:cNvPicPr>
            <a:picLocks noChangeAspect="1" noChangeArrowheads="1"/>
          </p:cNvPicPr>
          <p:nvPr/>
        </p:nvPicPr>
        <p:blipFill>
          <a:blip r:embed="rId10" cstate="print"/>
          <a:srcRect r="12315"/>
          <a:stretch>
            <a:fillRect/>
          </a:stretch>
        </p:blipFill>
        <p:spPr bwMode="auto">
          <a:xfrm>
            <a:off x="5508104" y="3429000"/>
            <a:ext cx="1872208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Textfeld 30"/>
          <p:cNvSpPr txBox="1"/>
          <p:nvPr/>
        </p:nvSpPr>
        <p:spPr>
          <a:xfrm>
            <a:off x="5458167" y="5013176"/>
            <a:ext cx="9925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openpr.de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11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endParaRPr lang="de-DE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sp>
        <p:nvSpPr>
          <p:cNvPr id="16" name="Textfeld 15"/>
          <p:cNvSpPr txBox="1"/>
          <p:nvPr/>
        </p:nvSpPr>
        <p:spPr>
          <a:xfrm>
            <a:off x="5580112" y="4581128"/>
            <a:ext cx="18758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http://jeffreyhill.typepad.com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2" descr="http://jeffreyhill.typepad.com/.a/6a00d8341d417153ef01156e901893970c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5706000" cy="3988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38809" y="1988840"/>
            <a:ext cx="49855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Vielen Dank für Ihre Aufmerksamkeit!</a:t>
            </a:r>
          </a:p>
          <a:p>
            <a:pPr algn="ctr"/>
            <a:endParaRPr lang="de-DE" dirty="0"/>
          </a:p>
          <a:p>
            <a:pPr algn="ctr"/>
            <a:r>
              <a:rPr lang="de-DE" dirty="0" err="1" smtClean="0">
                <a:hlinkClick r:id="rId3"/>
              </a:rPr>
              <a:t>eMail</a:t>
            </a:r>
            <a:r>
              <a:rPr lang="de-DE" dirty="0" smtClean="0">
                <a:hlinkClick r:id="rId3"/>
              </a:rPr>
              <a:t>: </a:t>
            </a:r>
            <a:r>
              <a:rPr lang="de-DE" dirty="0" smtClean="0">
                <a:hlinkClick r:id="rId4"/>
              </a:rPr>
              <a:t>mathias.bornschein@uba.de</a:t>
            </a:r>
            <a:endParaRPr lang="de-DE" dirty="0" smtClean="0"/>
          </a:p>
          <a:p>
            <a:pPr algn="ctr"/>
            <a:r>
              <a:rPr lang="de-DE" dirty="0" smtClean="0"/>
              <a:t>Tel: 030/8903 5483</a:t>
            </a:r>
            <a:endParaRPr lang="de-DE" dirty="0" smtClean="0"/>
          </a:p>
          <a:p>
            <a:pPr algn="ctr"/>
            <a:r>
              <a:rPr lang="de-DE" dirty="0" smtClean="0"/>
              <a:t>Twitter: </a:t>
            </a:r>
            <a:r>
              <a:rPr lang="de-DE" dirty="0"/>
              <a:t>@</a:t>
            </a:r>
            <a:r>
              <a:rPr lang="de-DE" dirty="0" err="1" smtClean="0"/>
              <a:t>fabibumwelt</a:t>
            </a:r>
            <a:endParaRPr lang="de-DE" dirty="0" smtClean="0"/>
          </a:p>
          <a:p>
            <a:pPr algn="ctr"/>
            <a:r>
              <a:rPr lang="de-DE" dirty="0" smtClean="0"/>
              <a:t>Facebook</a:t>
            </a:r>
            <a:r>
              <a:rPr lang="de-DE" smtClean="0"/>
              <a:t>: </a:t>
            </a:r>
            <a:r>
              <a:rPr lang="de-DE" smtClean="0">
                <a:hlinkClick r:id="rId5"/>
              </a:rPr>
              <a:t>www.facebook.com/mathias.bornschein</a:t>
            </a:r>
            <a:endParaRPr lang="de-DE" smtClean="0"/>
          </a:p>
          <a:p>
            <a:pPr algn="ctr"/>
            <a:endParaRPr lang="de-DE" dirty="0"/>
          </a:p>
        </p:txBody>
      </p: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6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971600" y="1268760"/>
            <a:ext cx="7200800" cy="2862322"/>
            <a:chOff x="971600" y="548680"/>
            <a:chExt cx="7200800" cy="2935715"/>
          </a:xfrm>
        </p:grpSpPr>
        <p:sp>
          <p:nvSpPr>
            <p:cNvPr id="9" name="Textfeld 8"/>
            <p:cNvSpPr txBox="1"/>
            <p:nvPr/>
          </p:nvSpPr>
          <p:spPr>
            <a:xfrm>
              <a:off x="971600" y="548680"/>
              <a:ext cx="7200800" cy="293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		elektronische Zeitschriften</a:t>
              </a:r>
            </a:p>
            <a:p>
              <a:endParaRPr lang="de-DE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de-DE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de-DE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		elektronische Bücher</a:t>
              </a:r>
            </a:p>
            <a:p>
              <a:endParaRPr lang="de-DE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de-DE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de-DE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		elektronische Aufsätze</a:t>
              </a:r>
            </a:p>
            <a:p>
              <a:endParaRPr lang="de-DE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de-DE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de-DE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		</a:t>
              </a:r>
              <a:endParaRPr lang="de-DE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0" name="Grafik 9" descr="mice-and-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760" y="548680"/>
              <a:ext cx="720081" cy="504056"/>
            </a:xfrm>
            <a:prstGeom prst="rect">
              <a:avLst/>
            </a:prstGeom>
          </p:spPr>
        </p:pic>
        <p:pic>
          <p:nvPicPr>
            <p:cNvPr id="11" name="Grafik 10" descr="mice-and-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760" y="1268760"/>
              <a:ext cx="720081" cy="504056"/>
            </a:xfrm>
            <a:prstGeom prst="rect">
              <a:avLst/>
            </a:prstGeom>
          </p:spPr>
        </p:pic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760" y="2060848"/>
              <a:ext cx="720081" cy="504056"/>
            </a:xfrm>
            <a:prstGeom prst="rect">
              <a:avLst/>
            </a:prstGeom>
          </p:spPr>
        </p:pic>
      </p:grpSp>
      <p:pic>
        <p:nvPicPr>
          <p:cNvPr id="15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3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gonereading.com/newshop/wp-content/uploads/2011/08/EvolutionOfReading-2000-x-2000.jpg"/>
          <p:cNvPicPr>
            <a:picLocks noChangeAspect="1" noChangeArrowheads="1"/>
          </p:cNvPicPr>
          <p:nvPr/>
        </p:nvPicPr>
        <p:blipFill>
          <a:blip r:embed="rId3" cstate="print"/>
          <a:srcRect b="37340"/>
          <a:stretch>
            <a:fillRect/>
          </a:stretch>
        </p:blipFill>
        <p:spPr bwMode="auto">
          <a:xfrm>
            <a:off x="1763688" y="548680"/>
            <a:ext cx="5704437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sp>
        <p:nvSpPr>
          <p:cNvPr id="18" name="Textfeld 17"/>
          <p:cNvSpPr txBox="1"/>
          <p:nvPr/>
        </p:nvSpPr>
        <p:spPr>
          <a:xfrm>
            <a:off x="5868144" y="4653136"/>
            <a:ext cx="16177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http://gonereading.com</a:t>
            </a:r>
            <a:endParaRPr lang="de-DE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7" name="Grafik 16" descr="op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3638299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Grafik 18" descr="goo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17032"/>
            <a:ext cx="3744416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Grafik 17" descr="intran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060848"/>
            <a:ext cx="3672408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7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10830" t="7928" r="619" b="8264"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9" name="Grafik 18" descr="EJ000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548680"/>
            <a:ext cx="273630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Grafik 15" descr="Foto (4).JPG"/>
          <p:cNvPicPr>
            <a:picLocks noChangeAspect="1"/>
          </p:cNvPicPr>
          <p:nvPr/>
        </p:nvPicPr>
        <p:blipFill>
          <a:blip r:embed="rId6" cstate="print"/>
          <a:srcRect l="-399"/>
          <a:stretch>
            <a:fillRect/>
          </a:stretch>
        </p:blipFill>
        <p:spPr>
          <a:xfrm>
            <a:off x="4644008" y="548679"/>
            <a:ext cx="2764997" cy="36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 l="8277" t="20847" r="670" b="17838"/>
          <a:stretch>
            <a:fillRect/>
          </a:stretch>
        </p:blipFill>
        <p:spPr bwMode="auto">
          <a:xfrm>
            <a:off x="0" y="1196752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5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71600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6"/>
          <p:cNvGrpSpPr/>
          <p:nvPr/>
        </p:nvGrpSpPr>
        <p:grpSpPr>
          <a:xfrm>
            <a:off x="0" y="5579948"/>
            <a:ext cx="9144000" cy="369332"/>
            <a:chOff x="0" y="5579948"/>
            <a:chExt cx="9144000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0" y="557994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	</a:t>
              </a:r>
              <a:r>
                <a:rPr lang="de-DE" sz="16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eJournals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eBooks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  <a:r>
                <a:rPr lang="de-DE" sz="16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eAufsätze</a:t>
              </a:r>
              <a:r>
                <a:rPr lang="de-DE" sz="16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	</a:t>
              </a:r>
            </a:p>
          </p:txBody>
        </p:sp>
        <p:pic>
          <p:nvPicPr>
            <p:cNvPr id="12" name="Grafik 11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589240"/>
              <a:ext cx="432048" cy="302433"/>
            </a:xfrm>
            <a:prstGeom prst="rect">
              <a:avLst/>
            </a:prstGeom>
          </p:spPr>
        </p:pic>
        <p:pic>
          <p:nvPicPr>
            <p:cNvPr id="13" name="Grafik 12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752" y="5589240"/>
              <a:ext cx="432048" cy="302433"/>
            </a:xfrm>
            <a:prstGeom prst="rect">
              <a:avLst/>
            </a:prstGeom>
          </p:spPr>
        </p:pic>
        <p:pic>
          <p:nvPicPr>
            <p:cNvPr id="14" name="Grafik 13" descr="mice-and-wor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5589240"/>
              <a:ext cx="432048" cy="302433"/>
            </a:xfrm>
            <a:prstGeom prst="rect">
              <a:avLst/>
            </a:prstGeom>
          </p:spPr>
        </p:pic>
      </p:grpSp>
      <p:pic>
        <p:nvPicPr>
          <p:cNvPr id="17" name="Picture 2" descr="http://simonlucas.co.uk/wp-content/uploads/2011/12/prepare-the-way.jpg"/>
          <p:cNvPicPr>
            <a:picLocks noChangeAspect="1" noChangeArrowheads="1"/>
          </p:cNvPicPr>
          <p:nvPr/>
        </p:nvPicPr>
        <p:blipFill>
          <a:blip r:embed="rId4" cstate="print"/>
          <a:srcRect t="50281" r="311" b="21620"/>
          <a:stretch>
            <a:fillRect/>
          </a:stretch>
        </p:blipFill>
        <p:spPr bwMode="auto">
          <a:xfrm>
            <a:off x="0" y="5849888"/>
            <a:ext cx="9144000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Grafik 10" descr="Unbenannt-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9144000" cy="3672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Microsoft Office PowerPoint</Application>
  <PresentationFormat>Bildschirmpräsentation (4:3)</PresentationFormat>
  <Paragraphs>304</Paragraphs>
  <Slides>24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</vt:vector>
  </TitlesOfParts>
  <Company>Umweltbundesamt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Mathias Bornschein</dc:creator>
  <cp:lastModifiedBy>bornschein</cp:lastModifiedBy>
  <cp:revision>86</cp:revision>
  <dcterms:created xsi:type="dcterms:W3CDTF">2013-05-30T07:43:33Z</dcterms:created>
  <dcterms:modified xsi:type="dcterms:W3CDTF">2013-07-04T12:36:45Z</dcterms:modified>
</cp:coreProperties>
</file>