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93" d="100"/>
          <a:sy n="93" d="100"/>
        </p:scale>
        <p:origin x="-4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F389-2740-4E64-A77D-C0B0A1BB6511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6DBCC-A9B1-4C4B-B80A-F31C795C68E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133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6DBCC-A9B1-4C4B-B80A-F31C795C68E0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2012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8626F8-D7D4-40B8-9BB4-DAAE61C0E2A8}" type="datetimeFigureOut">
              <a:rPr lang="de-DE" smtClean="0"/>
              <a:pPr/>
              <a:t>03.07.2013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D1B8FA-B416-42D0-ACB2-5D5838F1D440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library.fes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2448272"/>
          </a:xfrm>
        </p:spPr>
        <p:txBody>
          <a:bodyPr>
            <a:normAutofit fontScale="85000" lnSpcReduction="20000"/>
          </a:bodyPr>
          <a:lstStyle/>
          <a:p>
            <a:endParaRPr lang="de-DE" sz="1800" dirty="0" smtClean="0"/>
          </a:p>
          <a:p>
            <a:r>
              <a:rPr lang="de-DE" sz="3300" dirty="0" smtClean="0">
                <a:latin typeface="+mj-lt"/>
                <a:cs typeface="Arial" pitchFamily="34" charset="0"/>
              </a:rPr>
              <a:t>Die BIBLIOTHEK </a:t>
            </a:r>
            <a:br>
              <a:rPr lang="de-DE" sz="3300" dirty="0" smtClean="0">
                <a:latin typeface="+mj-lt"/>
                <a:cs typeface="Arial" pitchFamily="34" charset="0"/>
              </a:rPr>
            </a:br>
            <a:r>
              <a:rPr lang="de-DE" sz="3300" dirty="0" smtClean="0">
                <a:latin typeface="+mj-lt"/>
                <a:cs typeface="Arial" pitchFamily="34" charset="0"/>
              </a:rPr>
              <a:t>DER Friedrich-Ebert-Stiftung</a:t>
            </a:r>
          </a:p>
          <a:p>
            <a:endParaRPr lang="de-DE" sz="3300" dirty="0">
              <a:latin typeface="+mj-lt"/>
              <a:cs typeface="Arial" pitchFamily="34" charset="0"/>
            </a:endParaRPr>
          </a:p>
          <a:p>
            <a:r>
              <a:rPr lang="de-DE" sz="3300" dirty="0" smtClean="0">
                <a:latin typeface="+mj-lt"/>
                <a:cs typeface="Arial" pitchFamily="34" charset="0"/>
              </a:rPr>
              <a:t>Gabriele Rose</a:t>
            </a:r>
            <a:endParaRPr lang="de-DE" sz="3300" dirty="0">
              <a:latin typeface="+mj-lt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 smtClean="0">
                <a:latin typeface="Arial Black" pitchFamily="34" charset="0"/>
              </a:rPr>
              <a:t/>
            </a:r>
            <a:br>
              <a:rPr lang="de-DE" sz="3100" dirty="0" smtClean="0">
                <a:latin typeface="Arial Black" pitchFamily="34" charset="0"/>
              </a:rPr>
            </a:br>
            <a:r>
              <a:rPr lang="de-DE" sz="3600" b="1" dirty="0" smtClean="0"/>
              <a:t>Sammlung im nationalen Auftrag</a:t>
            </a:r>
            <a:r>
              <a:rPr lang="de-DE" sz="3600" dirty="0" smtClean="0">
                <a:latin typeface="Arial Black" pitchFamily="34" charset="0"/>
              </a:rPr>
              <a:t/>
            </a:r>
            <a:br>
              <a:rPr lang="de-DE" sz="3600" dirty="0" smtClean="0">
                <a:latin typeface="Arial Black" pitchFamily="34" charset="0"/>
              </a:rPr>
            </a:br>
            <a:endParaRPr lang="de-DE" sz="31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931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Herausforderungen?</a:t>
            </a:r>
            <a:endParaRPr lang="de-DE" dirty="0"/>
          </a:p>
        </p:txBody>
      </p:sp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6228184" cy="3182600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844824"/>
            <a:ext cx="7524328" cy="4149028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825" y="2348880"/>
            <a:ext cx="6707175" cy="3526904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803" y="3140968"/>
            <a:ext cx="5915197" cy="2806824"/>
          </a:xfrm>
          <a:prstGeom prst="rect">
            <a:avLst/>
          </a:prstGeom>
        </p:spPr>
      </p:pic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077072"/>
            <a:ext cx="5076056" cy="1870720"/>
          </a:xfrm>
          <a:prstGeom prst="rect">
            <a:avLst/>
          </a:prstGeom>
          <a:ln w="0" cmpd="sng">
            <a:solidFill>
              <a:schemeClr val="tx1"/>
            </a:solidFill>
          </a:ln>
        </p:spPr>
      </p:pic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15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Ellipse 23"/>
          <p:cNvSpPr/>
          <p:nvPr/>
        </p:nvSpPr>
        <p:spPr>
          <a:xfrm>
            <a:off x="3995936" y="4653136"/>
            <a:ext cx="936104" cy="288032"/>
          </a:xfrm>
          <a:prstGeom prst="ellipse">
            <a:avLst/>
          </a:prstGeom>
          <a:noFill/>
          <a:ln w="412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229327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Herausforderungen?</a:t>
            </a:r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Grafik 9" descr="Bildschirmausschnit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33499"/>
            <a:ext cx="6120680" cy="2950841"/>
          </a:xfrm>
          <a:prstGeom prst="rect">
            <a:avLst/>
          </a:prstGeom>
        </p:spPr>
      </p:pic>
      <p:pic>
        <p:nvPicPr>
          <p:cNvPr id="11" name="Grafik 10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121" y="2708920"/>
            <a:ext cx="6260757" cy="331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76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wurde nicht erwähnt?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„</a:t>
            </a:r>
            <a:r>
              <a:rPr lang="de-DE" sz="2800" dirty="0" smtClean="0"/>
              <a:t>Digitale Bibliothek“ der FES </a:t>
            </a:r>
            <a:endParaRPr lang="de-DE" sz="2800" dirty="0"/>
          </a:p>
          <a:p>
            <a:endParaRPr lang="de-DE" sz="2800" dirty="0" smtClean="0"/>
          </a:p>
          <a:p>
            <a:r>
              <a:rPr lang="de-DE" sz="2800" dirty="0" smtClean="0"/>
              <a:t>Retrodigitalisate </a:t>
            </a:r>
          </a:p>
          <a:p>
            <a:endParaRPr lang="de-DE" sz="2800" dirty="0" smtClean="0"/>
          </a:p>
          <a:p>
            <a:r>
              <a:rPr lang="de-DE" sz="2800" dirty="0" smtClean="0"/>
              <a:t>Sonstige Volltextangebote</a:t>
            </a:r>
          </a:p>
          <a:p>
            <a:endParaRPr lang="de-DE" sz="2800" dirty="0" smtClean="0"/>
          </a:p>
          <a:p>
            <a:r>
              <a:rPr lang="de-DE" sz="2800" dirty="0" smtClean="0"/>
              <a:t>Bibliothek der FES:  </a:t>
            </a:r>
            <a:r>
              <a:rPr lang="de-DE" sz="2800" dirty="0" smtClean="0">
                <a:hlinkClick r:id="rId2"/>
              </a:rPr>
              <a:t>http://library.fes.de</a:t>
            </a:r>
            <a:r>
              <a:rPr lang="de-DE" sz="2800" dirty="0" smtClean="0"/>
              <a:t> </a:t>
            </a:r>
          </a:p>
          <a:p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121807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 smtClean="0"/>
          </a:p>
          <a:p>
            <a:pPr algn="ctr">
              <a:buNone/>
            </a:pPr>
            <a:r>
              <a:rPr lang="de-DE" sz="3600" dirty="0" smtClean="0"/>
              <a:t>Vielen Dank</a:t>
            </a:r>
          </a:p>
          <a:p>
            <a:pPr algn="ctr">
              <a:buNone/>
            </a:pPr>
            <a:r>
              <a:rPr lang="de-DE" sz="3600" dirty="0" smtClean="0"/>
              <a:t> für Ihre Aufmerksamkeit!</a:t>
            </a:r>
          </a:p>
          <a:p>
            <a:pPr algn="ctr">
              <a:buNone/>
            </a:pPr>
            <a:endParaRPr lang="de-DE" sz="3600" dirty="0" smtClean="0"/>
          </a:p>
          <a:p>
            <a:pPr algn="ctr">
              <a:buNone/>
            </a:pPr>
            <a:r>
              <a:rPr lang="de-DE" sz="3600" dirty="0" smtClean="0"/>
              <a:t>Kontakt:</a:t>
            </a:r>
          </a:p>
          <a:p>
            <a:pPr algn="ctr">
              <a:buNone/>
            </a:pPr>
            <a:r>
              <a:rPr lang="de-DE" sz="3600" dirty="0" smtClean="0"/>
              <a:t>Gabriele.Rose@fes.de</a:t>
            </a:r>
            <a:endParaRPr lang="de-DE" sz="3600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906835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Bibliothek der Friedrich-Ebert-Stiftung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Wer sind wir?</a:t>
            </a:r>
          </a:p>
          <a:p>
            <a:r>
              <a:rPr lang="de-DE" dirty="0" smtClean="0"/>
              <a:t>Warum nationaler Auftrag?</a:t>
            </a:r>
          </a:p>
          <a:p>
            <a:r>
              <a:rPr lang="de-DE" dirty="0" smtClean="0"/>
              <a:t>Was sammeln wir?</a:t>
            </a:r>
          </a:p>
          <a:p>
            <a:r>
              <a:rPr lang="de-DE" dirty="0" smtClean="0"/>
              <a:t>Und wie?</a:t>
            </a:r>
          </a:p>
          <a:p>
            <a:r>
              <a:rPr lang="de-DE" dirty="0" smtClean="0"/>
              <a:t>Welche Herausforderungen ergeben sich?</a:t>
            </a:r>
          </a:p>
          <a:p>
            <a:r>
              <a:rPr lang="de-DE" dirty="0" smtClean="0"/>
              <a:t>Was wurde nicht erwähnt?</a:t>
            </a:r>
          </a:p>
          <a:p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559950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 sind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Gegründet 1969</a:t>
            </a:r>
          </a:p>
          <a:p>
            <a:r>
              <a:rPr lang="de-DE" sz="2800" dirty="0" smtClean="0"/>
              <a:t>Öffentlich zugängliche, wissenschaftliche Spezialbibliothek</a:t>
            </a:r>
          </a:p>
          <a:p>
            <a:r>
              <a:rPr lang="de-DE" sz="2800" dirty="0" smtClean="0"/>
              <a:t>Sammelschwerpunkt: Geschichte der Arbeiterbewegung, Sozial- und Zeitgeschichte</a:t>
            </a:r>
          </a:p>
          <a:p>
            <a:r>
              <a:rPr lang="de-DE" sz="2800" dirty="0" smtClean="0"/>
              <a:t>Bibliotheken des DGB, der AWO, des Karl-Marx-Hauses</a:t>
            </a:r>
          </a:p>
          <a:p>
            <a:r>
              <a:rPr lang="de-DE" sz="2800" dirty="0" smtClean="0"/>
              <a:t>Mehr als 900.000 Medieneinheiten ; 28 MA</a:t>
            </a:r>
            <a:endParaRPr lang="de-DE" sz="2800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3690157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Warum nationaler Auftrag?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514679" y="153819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de-DE" sz="2800" dirty="0" smtClean="0"/>
              <a:t>1976 Anerkennung durch die DFG als „Wissenschaftliche Spezialbibliothek überregionaler Bedeutung“</a:t>
            </a:r>
          </a:p>
          <a:p>
            <a:r>
              <a:rPr lang="de-DE" sz="2800" dirty="0" smtClean="0"/>
              <a:t>Sammlung Grauer Literatur von Parteien und Gewerkschaften In- und Ausland</a:t>
            </a:r>
          </a:p>
          <a:p>
            <a:r>
              <a:rPr lang="de-DE" sz="2800" dirty="0" smtClean="0"/>
              <a:t>Projektförderung durch DFG in 80er und 90er Jahre</a:t>
            </a:r>
          </a:p>
          <a:p>
            <a:r>
              <a:rPr lang="de-DE" sz="2800" dirty="0" smtClean="0"/>
              <a:t>2010 SSG-Förderung :</a:t>
            </a:r>
            <a:br>
              <a:rPr lang="de-DE" sz="2800" dirty="0" smtClean="0"/>
            </a:br>
            <a:r>
              <a:rPr lang="de-DE" sz="2800" dirty="0" smtClean="0"/>
              <a:t>SSG 3.61 „Parteien und Gewerkschaften aus Europa und Nordamerika </a:t>
            </a:r>
            <a:br>
              <a:rPr lang="de-DE" sz="2800" dirty="0" smtClean="0"/>
            </a:br>
            <a:r>
              <a:rPr lang="de-DE" sz="2800" dirty="0" smtClean="0"/>
              <a:t>(nicht-konventionelle Literatur)“</a:t>
            </a:r>
            <a:endParaRPr lang="de-DE" sz="2800" dirty="0"/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2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13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447818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sammeln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Veröffentlichungen von:</a:t>
            </a:r>
          </a:p>
          <a:p>
            <a:endParaRPr lang="de-DE" dirty="0"/>
          </a:p>
          <a:p>
            <a:r>
              <a:rPr lang="de-DE" dirty="0" smtClean="0"/>
              <a:t>deutschen Parteien und Gewerkschaften</a:t>
            </a:r>
          </a:p>
          <a:p>
            <a:r>
              <a:rPr lang="de-DE" dirty="0" smtClean="0"/>
              <a:t>Parteien und Gewerkschaften Europas und </a:t>
            </a:r>
            <a:br>
              <a:rPr lang="de-DE" dirty="0" smtClean="0"/>
            </a:br>
            <a:r>
              <a:rPr lang="de-DE" dirty="0" smtClean="0"/>
              <a:t>Nordamerikas</a:t>
            </a:r>
          </a:p>
          <a:p>
            <a:r>
              <a:rPr lang="de-DE" dirty="0"/>
              <a:t>i</a:t>
            </a:r>
            <a:r>
              <a:rPr lang="de-DE" dirty="0" smtClean="0"/>
              <a:t>hnen nahestehenden Institutionen</a:t>
            </a:r>
          </a:p>
          <a:p>
            <a:r>
              <a:rPr lang="de-DE" dirty="0" smtClean="0"/>
              <a:t>internationalen Parteien- oder</a:t>
            </a:r>
            <a:br>
              <a:rPr lang="de-DE" dirty="0" smtClean="0"/>
            </a:br>
            <a:r>
              <a:rPr lang="de-DE" dirty="0" smtClean="0"/>
              <a:t>Gewerkschaftszusammenschlüssen</a:t>
            </a:r>
          </a:p>
          <a:p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046307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sammeln wir?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„… Welche die Organisationsentwicklung, das Wirken und die Programmatik dokumentieren.“ (DFG-Richtlinien)</a:t>
            </a:r>
          </a:p>
          <a:p>
            <a:r>
              <a:rPr lang="de-DE" dirty="0" smtClean="0"/>
              <a:t>„… keine Einschränkungen bezüglich … der Erscheinungsform der zu beschaffenden Medien … (e-</a:t>
            </a:r>
            <a:r>
              <a:rPr lang="de-DE" dirty="0" err="1" smtClean="0"/>
              <a:t>only</a:t>
            </a:r>
            <a:r>
              <a:rPr lang="de-DE" dirty="0" smtClean="0"/>
              <a:t>-</a:t>
            </a:r>
            <a:r>
              <a:rPr lang="de-DE" dirty="0" err="1" smtClean="0"/>
              <a:t>policy</a:t>
            </a:r>
            <a:r>
              <a:rPr lang="de-DE" dirty="0" smtClean="0"/>
              <a:t>)“ (DFG-Grundsätze) </a:t>
            </a:r>
          </a:p>
          <a:p>
            <a:r>
              <a:rPr lang="de-DE" dirty="0" smtClean="0"/>
              <a:t>Nachweis im KOBV, </a:t>
            </a:r>
            <a:r>
              <a:rPr lang="de-DE" dirty="0" err="1" smtClean="0"/>
              <a:t>ViFas</a:t>
            </a:r>
            <a:r>
              <a:rPr lang="de-DE" dirty="0" smtClean="0"/>
              <a:t>, Internetkatalog</a:t>
            </a:r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03991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Und wie?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Systematische und anlassbezogene Durchsicht der Homepages</a:t>
            </a:r>
          </a:p>
          <a:p>
            <a:r>
              <a:rPr lang="de-DE" dirty="0" smtClean="0"/>
              <a:t>Durchsicht der Mitgliederzeitschriften</a:t>
            </a:r>
          </a:p>
          <a:p>
            <a:r>
              <a:rPr lang="de-DE" dirty="0" smtClean="0"/>
              <a:t>Formalerschließung nach RAK</a:t>
            </a:r>
          </a:p>
          <a:p>
            <a:r>
              <a:rPr lang="de-DE" dirty="0" smtClean="0"/>
              <a:t>Sacherschließung nach hauseigenem Thesaurus</a:t>
            </a:r>
          </a:p>
          <a:p>
            <a:r>
              <a:rPr lang="de-DE" dirty="0" smtClean="0"/>
              <a:t>Periodika-Nachweis in ZDB &amp; EZB</a:t>
            </a:r>
            <a:endParaRPr lang="de-DE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088269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Herausforderungen?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Stetig wachsende Zahl:</a:t>
            </a:r>
          </a:p>
          <a:p>
            <a:r>
              <a:rPr lang="de-DE" dirty="0" smtClean="0"/>
              <a:t>2004: 609</a:t>
            </a:r>
            <a:br>
              <a:rPr lang="de-DE" dirty="0" smtClean="0"/>
            </a:br>
            <a:r>
              <a:rPr lang="de-DE" dirty="0" smtClean="0"/>
              <a:t>2008: 907</a:t>
            </a:r>
            <a:br>
              <a:rPr lang="de-DE" dirty="0" smtClean="0"/>
            </a:br>
            <a:r>
              <a:rPr lang="de-DE" dirty="0" smtClean="0"/>
              <a:t>2010: 1975</a:t>
            </a:r>
            <a:br>
              <a:rPr lang="de-DE" dirty="0" smtClean="0"/>
            </a:br>
            <a:r>
              <a:rPr lang="de-DE" dirty="0" smtClean="0"/>
              <a:t>2012: rund 3000 bearbeitete e-Monos</a:t>
            </a:r>
          </a:p>
          <a:p>
            <a:r>
              <a:rPr lang="de-DE" dirty="0" smtClean="0"/>
              <a:t>2004: 302</a:t>
            </a:r>
            <a:br>
              <a:rPr lang="de-DE" dirty="0" smtClean="0"/>
            </a:br>
            <a:r>
              <a:rPr lang="de-DE" dirty="0" smtClean="0"/>
              <a:t>2008: 680</a:t>
            </a:r>
            <a:br>
              <a:rPr lang="de-DE" dirty="0" smtClean="0"/>
            </a:br>
            <a:r>
              <a:rPr lang="de-DE" dirty="0" smtClean="0"/>
              <a:t>2010: 885 laufend gehaltene e-Journals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52091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 Herausforderungen?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Gestaltung der  Homepages</a:t>
            </a:r>
          </a:p>
          <a:p>
            <a:endParaRPr lang="de-DE" sz="2800" dirty="0" smtClean="0"/>
          </a:p>
          <a:p>
            <a:r>
              <a:rPr lang="de-DE" sz="2800" dirty="0" smtClean="0"/>
              <a:t>Mitglieder-Bereiche</a:t>
            </a:r>
          </a:p>
          <a:p>
            <a:endParaRPr lang="de-DE" sz="2800" dirty="0" smtClean="0"/>
          </a:p>
          <a:p>
            <a:r>
              <a:rPr lang="de-DE" sz="2800" dirty="0" smtClean="0"/>
              <a:t>Bereitstellung für die </a:t>
            </a:r>
            <a:r>
              <a:rPr lang="de-DE" sz="2800" dirty="0" err="1" smtClean="0"/>
              <a:t>NutzerInnen</a:t>
            </a:r>
            <a:endParaRPr lang="de-DE" sz="2800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33400" y="6019800"/>
            <a:ext cx="7924800" cy="708025"/>
            <a:chOff x="336" y="3792"/>
            <a:chExt cx="4992" cy="446"/>
          </a:xfrm>
        </p:grpSpPr>
        <p:sp>
          <p:nvSpPr>
            <p:cNvPr id="6" name="Line 22"/>
            <p:cNvSpPr>
              <a:spLocks noChangeShapeType="1"/>
            </p:cNvSpPr>
            <p:nvPr/>
          </p:nvSpPr>
          <p:spPr bwMode="auto">
            <a:xfrm>
              <a:off x="336" y="3792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384" y="3888"/>
              <a:ext cx="4882" cy="350"/>
              <a:chOff x="384" y="3888"/>
              <a:chExt cx="4882" cy="350"/>
            </a:xfrm>
          </p:grpSpPr>
          <p:pic>
            <p:nvPicPr>
              <p:cNvPr id="8" name="Picture 24" descr="O:\WTEXTE\EIGENE BILDER\BIB-Logos\FES LOGO_15m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3888"/>
                <a:ext cx="59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25" descr="O:\WTEXTE\EIGENE BILDER\BIB-Logos\logo_bibliothek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888"/>
                <a:ext cx="1186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53862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242</Words>
  <Application>Microsoft Office PowerPoint</Application>
  <PresentationFormat>Bildschirmpräsentation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Cronus</vt:lpstr>
      <vt:lpstr> Sammlung im nationalen Auftrag </vt:lpstr>
      <vt:lpstr>Bibliothek der Friedrich-Ebert-Stiftung</vt:lpstr>
      <vt:lpstr>Wer sind wir?</vt:lpstr>
      <vt:lpstr> Warum nationaler Auftrag?</vt:lpstr>
      <vt:lpstr>Was sammeln wir?</vt:lpstr>
      <vt:lpstr>Was sammeln wir?</vt:lpstr>
      <vt:lpstr>Und wie?</vt:lpstr>
      <vt:lpstr>Welche Herausforderungen?</vt:lpstr>
      <vt:lpstr>Welche Herausforderungen?</vt:lpstr>
      <vt:lpstr>Welche Herausforderungen?</vt:lpstr>
      <vt:lpstr>Welche Herausforderungen?</vt:lpstr>
      <vt:lpstr>Was wurde nicht erwähnt?</vt:lpstr>
      <vt:lpstr>Folie 13</vt:lpstr>
    </vt:vector>
  </TitlesOfParts>
  <Company>Friedrich Ebert Stiftung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Sammlung im nationalen Auftrag die Bibliothek der Friedrich-Ebert-Stiftung</dc:title>
  <dc:creator>roseg</dc:creator>
  <cp:lastModifiedBy>EvaS</cp:lastModifiedBy>
  <cp:revision>33</cp:revision>
  <dcterms:created xsi:type="dcterms:W3CDTF">2013-06-27T08:42:59Z</dcterms:created>
  <dcterms:modified xsi:type="dcterms:W3CDTF">2013-07-03T07:41:17Z</dcterms:modified>
</cp:coreProperties>
</file>