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3" r:id="rId2"/>
  </p:sldMasterIdLst>
  <p:notesMasterIdLst>
    <p:notesMasterId r:id="rId8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Lst>
  <p:sldSz cx="12192000" cy="6858000"/>
  <p:notesSz cx="6858000" cy="9144000"/>
  <p:embeddedFontLst>
    <p:embeddedFont>
      <p:font typeface="Inter" panose="020B0604020202020204" charset="0"/>
      <p:regular r:id="rId86"/>
      <p:bold r:id="rId87"/>
      <p:italic r:id="rId88"/>
      <p:boldItalic r:id="rId89"/>
    </p:embeddedFont>
    <p:embeddedFont>
      <p:font typeface="Play" panose="020B0604020202020204" charset="0"/>
      <p:regular r:id="rId90"/>
      <p:bold r:id="rId9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4" roundtripDataSignature="AMtx7mj25oHGh9QeWcaFJYkFiE/pJLvJp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5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765" autoAdjust="0"/>
  </p:normalViewPr>
  <p:slideViewPr>
    <p:cSldViewPr snapToGrid="0">
      <p:cViewPr varScale="1">
        <p:scale>
          <a:sx n="75" d="100"/>
          <a:sy n="75" d="100"/>
        </p:scale>
        <p:origin x="87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font" Target="fonts/font4.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font" Target="fonts/font5.fntdata"/><Relationship Id="rId95"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font" Target="fonts/font3.fntdata"/><Relationship Id="rId91" Type="http://schemas.openxmlformats.org/officeDocument/2006/relationships/font" Target="fonts/font6.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font" Target="fonts/font1.fntdata"/><Relationship Id="rId94"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2.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Arial"/>
                <a:ea typeface="Arial"/>
                <a:cs typeface="Arial"/>
                <a:sym typeface="Arial"/>
              </a:rPr>
              <a:t>‹Nr.›</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dirty="0"/>
              <a:t>Die genauen Fragen kannst du eigenständig je nach Themenschwerpunkt, Kontext oder aktueller politischer Lage auswählen. Lösche überflüssige Folien vorab. </a:t>
            </a:r>
            <a:endParaRPr dirty="0"/>
          </a:p>
        </p:txBody>
      </p:sp>
      <p:sp>
        <p:nvSpPr>
          <p:cNvPr id="293" name="Google Shape;29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dirty="0"/>
              <a:t>Die genauen Fragen kannst du eigenständig je nach Themenschwerpunkt, Kontext oder aktueller politischer Lage auswählen. Lösche überflüssige Folien vorab. </a:t>
            </a:r>
            <a:endParaRPr dirty="0"/>
          </a:p>
        </p:txBody>
      </p:sp>
      <p:sp>
        <p:nvSpPr>
          <p:cNvPr id="301" name="Google Shape;30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dirty="0"/>
              <a:t>Die genauen Fragen kannst du eigenständig je nach Themenschwerpunkt, Kontext oder aktueller politischer Lage auswählen. Lösche überflüssige Folien vorab. </a:t>
            </a:r>
            <a:endParaRPr dirty="0"/>
          </a:p>
        </p:txBody>
      </p:sp>
      <p:sp>
        <p:nvSpPr>
          <p:cNvPr id="309" name="Google Shape;30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dirty="0"/>
              <a:t>Die genauen Fragen kannst du eigenständig je nach Themenschwerpunkt, Kontext oder aktueller politischer Lage auswählen. Lösche überflüssige Folien vorab. </a:t>
            </a:r>
            <a:endParaRPr dirty="0"/>
          </a:p>
        </p:txBody>
      </p:sp>
      <p:sp>
        <p:nvSpPr>
          <p:cNvPr id="317" name="Google Shape;31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4" name="Google Shape;32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0" name="Google Shape;33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3" name="Google Shape;34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7" name="Google Shape;35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a:t>Passe diese Folie an deinen Ablaufplan an und lösche optionalen Module, wenn du sie nicht durchführst. </a:t>
            </a:r>
            <a:endParaRPr/>
          </a:p>
        </p:txBody>
      </p:sp>
      <p:sp>
        <p:nvSpPr>
          <p:cNvPr id="365" name="Google Shape;365;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sz="1200" dirty="0">
                <a:latin typeface="Arial"/>
                <a:ea typeface="Arial"/>
                <a:cs typeface="Arial"/>
                <a:sym typeface="Arial"/>
              </a:rPr>
              <a:t>Diese Slide ist nicht für die TN gedacht, sondern nur für dich. </a:t>
            </a:r>
            <a:br>
              <a:rPr lang="de-DE" sz="1200" dirty="0">
                <a:latin typeface="Arial"/>
                <a:ea typeface="Arial"/>
                <a:cs typeface="Arial"/>
                <a:sym typeface="Arial"/>
              </a:rPr>
            </a:br>
            <a:r>
              <a:rPr lang="de-DE" sz="1200" dirty="0">
                <a:latin typeface="Arial"/>
                <a:ea typeface="Arial"/>
                <a:cs typeface="Arial"/>
                <a:sym typeface="Arial"/>
              </a:rPr>
              <a:t>Lösche sie vor deinem Workshop aus der Präsentation.</a:t>
            </a:r>
            <a:endParaRPr dirty="0"/>
          </a:p>
        </p:txBody>
      </p:sp>
      <p:sp>
        <p:nvSpPr>
          <p:cNvPr id="226" name="Google Shape;22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a:t>Modul 4 ist Optional. Nur wenn du das Modul durchführen möchtest, benötigst du diese Folie. Lösche sie sonst raus.</a:t>
            </a:r>
            <a:endParaRPr/>
          </a:p>
        </p:txBody>
      </p:sp>
      <p:sp>
        <p:nvSpPr>
          <p:cNvPr id="372" name="Google Shape;37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6555"/>
              </a:buClr>
              <a:buSzPts val="1200"/>
              <a:buFont typeface="Arial"/>
              <a:buNone/>
            </a:pPr>
            <a:r>
              <a:rPr lang="de-DE"/>
              <a:t>Suche selbständig je nach Vorwissen der TN passende Bilder heraus und bringe sie mit. </a:t>
            </a:r>
            <a:endParaRPr/>
          </a:p>
        </p:txBody>
      </p:sp>
      <p:sp>
        <p:nvSpPr>
          <p:cNvPr id="381" name="Google Shape;381;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8" name="Google Shape;38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5" name="Google Shape;39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583333"/>
              </a:lnSpc>
              <a:spcBef>
                <a:spcPts val="0"/>
              </a:spcBef>
              <a:spcAft>
                <a:spcPts val="0"/>
              </a:spcAft>
              <a:buSzPts val="1400"/>
              <a:buNone/>
            </a:pPr>
            <a:r>
              <a:rPr lang="de-DE" sz="1200">
                <a:latin typeface="Arial"/>
                <a:ea typeface="Arial"/>
                <a:cs typeface="Arial"/>
                <a:sym typeface="Arial"/>
              </a:rPr>
              <a:t>Die Jahreszahl auf dieser Folie solltest du vor dem Workshop aktualisieren.</a:t>
            </a:r>
            <a:endParaRPr/>
          </a:p>
          <a:p>
            <a:pPr marL="0" lvl="0" indent="0" algn="l" rtl="0">
              <a:lnSpc>
                <a:spcPct val="583333"/>
              </a:lnSpc>
              <a:spcBef>
                <a:spcPts val="0"/>
              </a:spcBef>
              <a:spcAft>
                <a:spcPts val="0"/>
              </a:spcAft>
              <a:buSzPts val="1400"/>
              <a:buNone/>
            </a:pPr>
            <a:r>
              <a:rPr lang="de-DE" sz="1200">
                <a:solidFill>
                  <a:srgbClr val="FF6555"/>
                </a:solidFill>
                <a:latin typeface="Arial"/>
                <a:ea typeface="Arial"/>
                <a:cs typeface="Arial"/>
                <a:sym typeface="Arial"/>
              </a:rPr>
              <a:t>Denke daran, die jeweils aktuellen Zahlen zu recherchieren. </a:t>
            </a:r>
            <a:endParaRPr/>
          </a:p>
          <a:p>
            <a:pPr marL="0" lvl="0" indent="0" algn="l" rtl="0">
              <a:lnSpc>
                <a:spcPct val="583333"/>
              </a:lnSpc>
              <a:spcBef>
                <a:spcPts val="0"/>
              </a:spcBef>
              <a:spcAft>
                <a:spcPts val="0"/>
              </a:spcAft>
              <a:buSzPts val="1400"/>
              <a:buNone/>
            </a:pPr>
            <a:r>
              <a:rPr lang="de-DE" sz="1200">
                <a:solidFill>
                  <a:srgbClr val="FF6555"/>
                </a:solidFill>
                <a:latin typeface="Arial"/>
                <a:ea typeface="Arial"/>
                <a:cs typeface="Arial"/>
                <a:sym typeface="Arial"/>
              </a:rPr>
              <a:t>Die Zahlen zu Einnahmen und Ausgaben des Staates findest du auf</a:t>
            </a:r>
            <a:endParaRPr/>
          </a:p>
          <a:p>
            <a:pPr marL="0" lvl="0" indent="0" algn="l" rtl="0">
              <a:lnSpc>
                <a:spcPct val="583333"/>
              </a:lnSpc>
              <a:spcBef>
                <a:spcPts val="0"/>
              </a:spcBef>
              <a:spcAft>
                <a:spcPts val="0"/>
              </a:spcAft>
              <a:buSzPts val="1400"/>
              <a:buNone/>
            </a:pPr>
            <a:r>
              <a:rPr lang="de-DE" sz="1200">
                <a:solidFill>
                  <a:srgbClr val="FF6555"/>
                </a:solidFill>
                <a:latin typeface="Arial"/>
                <a:ea typeface="Arial"/>
                <a:cs typeface="Arial"/>
                <a:sym typeface="Arial"/>
              </a:rPr>
              <a:t>der Website des Bundesfinanzministeriums.</a:t>
            </a:r>
            <a:endParaRPr sz="1200">
              <a:solidFill>
                <a:srgbClr val="FF6555"/>
              </a:solidFill>
              <a:latin typeface="Arial"/>
              <a:ea typeface="Arial"/>
              <a:cs typeface="Arial"/>
              <a:sym typeface="Arial"/>
            </a:endParaRPr>
          </a:p>
        </p:txBody>
      </p:sp>
      <p:sp>
        <p:nvSpPr>
          <p:cNvPr id="403" name="Google Shape;40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583333"/>
              </a:lnSpc>
              <a:spcBef>
                <a:spcPts val="0"/>
              </a:spcBef>
              <a:spcAft>
                <a:spcPts val="0"/>
              </a:spcAft>
              <a:buSzPts val="1400"/>
              <a:buNone/>
            </a:pPr>
            <a:r>
              <a:rPr lang="de-DE" sz="1200">
                <a:latin typeface="Arial"/>
                <a:ea typeface="Arial"/>
                <a:cs typeface="Arial"/>
                <a:sym typeface="Arial"/>
              </a:rPr>
              <a:t>Die Jahreszahl auf dieser Folie solltest du vor dem Workshop aktualisieren.</a:t>
            </a:r>
            <a:endParaRPr/>
          </a:p>
          <a:p>
            <a:pPr marL="0" lvl="0" indent="0" algn="l" rtl="0">
              <a:lnSpc>
                <a:spcPct val="583333"/>
              </a:lnSpc>
              <a:spcBef>
                <a:spcPts val="0"/>
              </a:spcBef>
              <a:spcAft>
                <a:spcPts val="0"/>
              </a:spcAft>
              <a:buSzPts val="1400"/>
              <a:buNone/>
            </a:pPr>
            <a:r>
              <a:rPr lang="de-DE" sz="1200">
                <a:solidFill>
                  <a:srgbClr val="FF6555"/>
                </a:solidFill>
                <a:latin typeface="Arial"/>
                <a:ea typeface="Arial"/>
                <a:cs typeface="Arial"/>
                <a:sym typeface="Arial"/>
              </a:rPr>
              <a:t>Denke daran, die jeweils aktuellen Zahlen zu recherchieren. </a:t>
            </a:r>
            <a:endParaRPr/>
          </a:p>
          <a:p>
            <a:pPr marL="0" lvl="0" indent="0" algn="l" rtl="0">
              <a:lnSpc>
                <a:spcPct val="583333"/>
              </a:lnSpc>
              <a:spcBef>
                <a:spcPts val="0"/>
              </a:spcBef>
              <a:spcAft>
                <a:spcPts val="0"/>
              </a:spcAft>
              <a:buSzPts val="1400"/>
              <a:buNone/>
            </a:pPr>
            <a:r>
              <a:rPr lang="de-DE" sz="1200">
                <a:solidFill>
                  <a:srgbClr val="FF6555"/>
                </a:solidFill>
                <a:latin typeface="Arial"/>
                <a:ea typeface="Arial"/>
                <a:cs typeface="Arial"/>
                <a:sym typeface="Arial"/>
              </a:rPr>
              <a:t>Die Zahlen zu Einnahmen und Ausgaben des Staates findest du auf</a:t>
            </a:r>
            <a:endParaRPr/>
          </a:p>
          <a:p>
            <a:pPr marL="0" lvl="0" indent="0" algn="l" rtl="0">
              <a:lnSpc>
                <a:spcPct val="583333"/>
              </a:lnSpc>
              <a:spcBef>
                <a:spcPts val="0"/>
              </a:spcBef>
              <a:spcAft>
                <a:spcPts val="0"/>
              </a:spcAft>
              <a:buSzPts val="1400"/>
              <a:buNone/>
            </a:pPr>
            <a:r>
              <a:rPr lang="de-DE" sz="1200">
                <a:solidFill>
                  <a:srgbClr val="FF6555"/>
                </a:solidFill>
                <a:latin typeface="Arial"/>
                <a:ea typeface="Arial"/>
                <a:cs typeface="Arial"/>
                <a:sym typeface="Arial"/>
              </a:rPr>
              <a:t>der Website des Bundesfinanzministeriums.</a:t>
            </a:r>
            <a:endParaRPr sz="1200">
              <a:solidFill>
                <a:srgbClr val="FF6555"/>
              </a:solidFill>
              <a:latin typeface="Arial"/>
              <a:ea typeface="Arial"/>
              <a:cs typeface="Arial"/>
              <a:sym typeface="Arial"/>
            </a:endParaRPr>
          </a:p>
        </p:txBody>
      </p:sp>
      <p:sp>
        <p:nvSpPr>
          <p:cNvPr id="411" name="Google Shape;41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0" name="Google Shape;42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7" name="Google Shape;42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de-DE" dirty="0"/>
              <a:t>Modul 4 ist Optional. Nur wenn du das Modul durchführen möchtest, benötigst du diese Folie. Lösche sie ansonsten vorab.</a:t>
            </a:r>
            <a:endParaRPr dirty="0"/>
          </a:p>
        </p:txBody>
      </p:sp>
      <p:sp>
        <p:nvSpPr>
          <p:cNvPr id="435" name="Google Shape;435;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dirty="0">
                <a:highlight>
                  <a:srgbClr val="F5F5F5"/>
                </a:highlight>
              </a:rPr>
              <a:t>Du kannst eine Wortwolke entweder mit </a:t>
            </a:r>
            <a:r>
              <a:rPr lang="de-DE" dirty="0" err="1">
                <a:highlight>
                  <a:srgbClr val="F5F5F5"/>
                </a:highlight>
              </a:rPr>
              <a:t>Slido</a:t>
            </a:r>
            <a:r>
              <a:rPr lang="de-DE" dirty="0">
                <a:highlight>
                  <a:srgbClr val="F5F5F5"/>
                </a:highlight>
              </a:rPr>
              <a:t> oder </a:t>
            </a:r>
            <a:r>
              <a:rPr lang="de-DE" dirty="0" err="1">
                <a:highlight>
                  <a:srgbClr val="F5F5F5"/>
                </a:highlight>
              </a:rPr>
              <a:t>Mentimeter</a:t>
            </a:r>
            <a:r>
              <a:rPr lang="de-DE" dirty="0">
                <a:highlight>
                  <a:srgbClr val="F5F5F5"/>
                </a:highlight>
              </a:rPr>
              <a:t> erstellen. Genauere Informationen dazu findest du im Handbuch. Erstelle mit dem entsprechenden Link einen QR-Code und nehme ihn in den Folien auf.</a:t>
            </a:r>
            <a:endParaRPr dirty="0"/>
          </a:p>
        </p:txBody>
      </p:sp>
      <p:sp>
        <p:nvSpPr>
          <p:cNvPr id="444" name="Google Shape;444;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2" name="Google Shape;23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a:highlight>
                  <a:srgbClr val="F5F5F5"/>
                </a:highlight>
              </a:rPr>
              <a:t>Du kannst eine Wortwolke entweder mit Slide oder Mentimeter erstellen. Genauere Informationen dazu findest du im Handbuch. Erstelle mit dem entsprechenden Link einen QR-Code und nehme ihn in den Folien auf.</a:t>
            </a:r>
            <a:endParaRPr/>
          </a:p>
        </p:txBody>
      </p:sp>
      <p:sp>
        <p:nvSpPr>
          <p:cNvPr id="452" name="Google Shape;452;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a:highlight>
                  <a:srgbClr val="F5F5F5"/>
                </a:highlight>
              </a:rPr>
              <a:t>Du kannst eine Wortwolke entweder mit Slide oder Mentimeter erstellen. Genauere Informationen dazu findest du im Handbuch. Erstelle mit dem entsprechenden Link einen QR-Code und nehme ihn in den Folien auf.</a:t>
            </a:r>
            <a:endParaRPr/>
          </a:p>
        </p:txBody>
      </p:sp>
      <p:sp>
        <p:nvSpPr>
          <p:cNvPr id="466" name="Google Shape;466;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9" name="Google Shape;48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6" name="Google Shape;49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3" name="Google Shape;50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0" name="Google Shape;510;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7" name="Google Shape;517;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4" name="Google Shape;52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1" name="Google Shape;53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6555"/>
              </a:buClr>
              <a:buSzPts val="1200"/>
              <a:buFont typeface="Arial"/>
              <a:buNone/>
            </a:pPr>
            <a:r>
              <a:rPr lang="de-DE" sz="1200" b="0">
                <a:latin typeface="Arial"/>
                <a:ea typeface="Arial"/>
                <a:cs typeface="Arial"/>
                <a:sym typeface="Arial"/>
              </a:rPr>
              <a:t>Diese Slide kannst du ausblenden oder nach deinen Wünschen anpassen. </a:t>
            </a:r>
            <a:endParaRPr/>
          </a:p>
          <a:p>
            <a:pPr marL="0" lvl="0" indent="0" algn="l" rtl="0">
              <a:lnSpc>
                <a:spcPct val="100000"/>
              </a:lnSpc>
              <a:spcBef>
                <a:spcPts val="0"/>
              </a:spcBef>
              <a:spcAft>
                <a:spcPts val="0"/>
              </a:spcAft>
              <a:buSzPts val="1400"/>
              <a:buNone/>
            </a:pPr>
            <a:endParaRPr/>
          </a:p>
        </p:txBody>
      </p:sp>
      <p:sp>
        <p:nvSpPr>
          <p:cNvPr id="240" name="Google Shape;24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7" name="Google Shape;537;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3" name="Google Shape;543;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0" name="Google Shape;550;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2" name="Google Shape;572;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4" name="Google Shape;594;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1" name="Google Shape;601;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9" name="Google Shape;609;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0" name="Google Shape;620;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7" name="Google Shape;627;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4" name="Google Shape;634;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2" name="Google Shape;25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a:t>Bereitstellung öffentlicher Güter = Krankenwagen, ÖPNV, Gerichte, Förderung von Kunst und Kultur</a:t>
            </a:r>
            <a:endParaRPr/>
          </a:p>
        </p:txBody>
      </p:sp>
      <p:sp>
        <p:nvSpPr>
          <p:cNvPr id="654" name="Google Shape;654;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7" name="Google Shape;677;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3" name="Google Shape;683;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0" name="Google Shape;690;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a:t>Modul 7 ist optional. Nur wenn du das Modul durchführen möchtest, benötigst du diese Folie. Lösche sie ansonsten raus.</a:t>
            </a:r>
            <a:endParaRPr/>
          </a:p>
        </p:txBody>
      </p:sp>
      <p:sp>
        <p:nvSpPr>
          <p:cNvPr id="698" name="Google Shape;698;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6" name="Google Shape;706;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2" name="Google Shape;712;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de-DE"/>
              <a:t>Modul 7 ist optional. Nur wenn du das Modul durchführen möchtest, benötigst du diese Folie. Lösche sie sonst raus.</a:t>
            </a:r>
            <a:endParaRPr/>
          </a:p>
          <a:p>
            <a:pPr marL="0" lvl="0" indent="0" algn="l" rtl="0">
              <a:lnSpc>
                <a:spcPct val="100000"/>
              </a:lnSpc>
              <a:spcBef>
                <a:spcPts val="0"/>
              </a:spcBef>
              <a:spcAft>
                <a:spcPts val="0"/>
              </a:spcAft>
              <a:buSzPts val="1400"/>
              <a:buNone/>
            </a:pPr>
            <a:endParaRPr/>
          </a:p>
        </p:txBody>
      </p:sp>
      <p:sp>
        <p:nvSpPr>
          <p:cNvPr id="720" name="Google Shape;720;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8" name="Google Shape;728;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5" name="Google Shape;735;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a:t>Passe hier die zweite Frage an und spezifiziere sie.</a:t>
            </a:r>
            <a:endParaRPr/>
          </a:p>
        </p:txBody>
      </p:sp>
      <p:sp>
        <p:nvSpPr>
          <p:cNvPr id="260" name="Google Shape;26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4" name="Google Shape;744;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2" name="Google Shape;752;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5" name="Google Shape;765;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2" name="Google Shape;772;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a:highlight>
                  <a:srgbClr val="F5F5F5"/>
                </a:highlight>
              </a:rPr>
              <a:t>Lege das Quiz selbständig an. Ein passendes Online-Tool für das Quiz ist Slido. Über diesen QR-Code kommst du zur entsprechenden Seite. Aktualisiere den QR-Code nach dem Erstellen für die TN.</a:t>
            </a:r>
            <a:endParaRPr/>
          </a:p>
        </p:txBody>
      </p:sp>
      <p:sp>
        <p:nvSpPr>
          <p:cNvPr id="773" name="Google Shape;773;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1" name="Google Shape;781;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8" name="Google Shape;788;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5" name="Google Shape;795;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4" name="Google Shape;804;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5" name="Google Shape;815;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de-DE"/>
              <a:t>Modul 9 ist optional. Nur wenn du das Modul durchführen möchtest, benötigst du diese Folie. Lösche sie ansonsten raus.</a:t>
            </a:r>
            <a:endParaRPr b="1"/>
          </a:p>
          <a:p>
            <a:pPr marL="0" lvl="0" indent="0" algn="l" rtl="0">
              <a:lnSpc>
                <a:spcPct val="100000"/>
              </a:lnSpc>
              <a:spcBef>
                <a:spcPts val="0"/>
              </a:spcBef>
              <a:spcAft>
                <a:spcPts val="0"/>
              </a:spcAft>
              <a:buSzPts val="1400"/>
              <a:buNone/>
            </a:pPr>
            <a:endParaRPr/>
          </a:p>
        </p:txBody>
      </p:sp>
      <p:sp>
        <p:nvSpPr>
          <p:cNvPr id="816" name="Google Shape;816;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3" name="Google Shape;823;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dirty="0"/>
              <a:t>Die genauen Fragen kannst du eigenständig je nach Themenschwerpunkt, Kontext oder aktueller politischer Lage auswählen. Lösche überflüssige Folien. </a:t>
            </a:r>
            <a:endParaRPr dirty="0"/>
          </a:p>
        </p:txBody>
      </p:sp>
      <p:sp>
        <p:nvSpPr>
          <p:cNvPr id="269" name="Google Shape;26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0" name="Google Shape;830;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393483208df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7" name="Google Shape;837;g393483208df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393483208df_0_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9" name="Google Shape;849;g393483208df_0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393483208df_0_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5" name="Google Shape;865;g393483208df_0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393483208df_0_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3" name="Google Shape;873;g393483208df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393483208df_0_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9" name="Google Shape;879;g393483208df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393483208df_0_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9" name="Google Shape;889;g393483208df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393483208df_0_1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5" name="Google Shape;895;g393483208df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393483208df_0_1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2" name="Google Shape;902;g393483208df_0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393483208df_0_1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9" name="Google Shape;909;g393483208df_0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dirty="0"/>
              <a:t>Die genauen Fragen kannst du eigenständig je nach Themenschwerpunkt, Kontext oder aktueller politischer Lage auswählen. Lösche überflüssige Folien vorab. </a:t>
            </a:r>
            <a:endParaRPr dirty="0"/>
          </a:p>
        </p:txBody>
      </p:sp>
      <p:sp>
        <p:nvSpPr>
          <p:cNvPr id="277" name="Google Shape;27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393483208df_0_3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6" name="Google Shape;916;g393483208df_0_3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a:t>Passe diese Folie selbst an. </a:t>
            </a:r>
            <a:endParaRPr/>
          </a:p>
        </p:txBody>
      </p:sp>
      <p:sp>
        <p:nvSpPr>
          <p:cNvPr id="917" name="Google Shape;917;g393483208df_0_3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393483208df_0_3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4" name="Google Shape;924;g393483208df_0_3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g393483208df_0_3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1" name="Google Shape;931;g393483208df_0_3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dirty="0"/>
              <a:t>Die genauen Fragen kannst du eigenständig je nach Themenschwerpunkt, Kontext oder aktueller politischer Lage auswählen. Lösche überflüssige Folien vorab. </a:t>
            </a:r>
            <a:endParaRPr dirty="0"/>
          </a:p>
        </p:txBody>
      </p:sp>
      <p:sp>
        <p:nvSpPr>
          <p:cNvPr id="285" name="Google Shape;28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eer" type="blank">
  <p:cSld name="BLANK">
    <p:spTree>
      <p:nvGrpSpPr>
        <p:cNvPr id="1" name="Shape 15"/>
        <p:cNvGrpSpPr/>
        <p:nvPr/>
      </p:nvGrpSpPr>
      <p:grpSpPr>
        <a:xfrm>
          <a:off x="0" y="0"/>
          <a:ext cx="0" cy="0"/>
          <a:chOff x="0" y="0"/>
          <a:chExt cx="0" cy="0"/>
        </a:xfrm>
      </p:grpSpPr>
      <p:sp>
        <p:nvSpPr>
          <p:cNvPr id="16" name="Google Shape;16;p72"/>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72"/>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72"/>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gleich" type="twoTxTwoObj">
  <p:cSld name="TWO_OBJECTS_WITH_TEXT">
    <p:spTree>
      <p:nvGrpSpPr>
        <p:cNvPr id="1" name="Shape 76"/>
        <p:cNvGrpSpPr/>
        <p:nvPr/>
      </p:nvGrpSpPr>
      <p:grpSpPr>
        <a:xfrm>
          <a:off x="0" y="0"/>
          <a:ext cx="0" cy="0"/>
          <a:chOff x="0" y="0"/>
          <a:chExt cx="0" cy="0"/>
        </a:xfrm>
      </p:grpSpPr>
      <p:sp>
        <p:nvSpPr>
          <p:cNvPr id="77" name="Google Shape;77;p81"/>
          <p:cNvSpPr txBox="1">
            <a:spLocks noGrp="1"/>
          </p:cNvSpPr>
          <p:nvPr>
            <p:ph type="title"/>
          </p:nvPr>
        </p:nvSpPr>
        <p:spPr>
          <a:xfrm>
            <a:off x="839788"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81"/>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9" name="Google Shape;79;p81"/>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81"/>
          <p:cNvSpPr txBox="1">
            <a:spLocks noGrp="1"/>
          </p:cNvSpPr>
          <p:nvPr>
            <p:ph type="body" idx="3"/>
          </p:nvPr>
        </p:nvSpPr>
        <p:spPr>
          <a:xfrm>
            <a:off x="6172202"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1" name="Google Shape;81;p81"/>
          <p:cNvSpPr txBox="1">
            <a:spLocks noGrp="1"/>
          </p:cNvSpPr>
          <p:nvPr>
            <p:ph type="body" idx="4"/>
          </p:nvPr>
        </p:nvSpPr>
        <p:spPr>
          <a:xfrm>
            <a:off x="6172202"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81"/>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81"/>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81"/>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nhalt mit Überschrift" type="objTx">
  <p:cSld name="OBJECT_WITH_CAPTION_TEXT">
    <p:spTree>
      <p:nvGrpSpPr>
        <p:cNvPr id="1" name="Shape 85"/>
        <p:cNvGrpSpPr/>
        <p:nvPr/>
      </p:nvGrpSpPr>
      <p:grpSpPr>
        <a:xfrm>
          <a:off x="0" y="0"/>
          <a:ext cx="0" cy="0"/>
          <a:chOff x="0" y="0"/>
          <a:chExt cx="0" cy="0"/>
        </a:xfrm>
      </p:grpSpPr>
      <p:sp>
        <p:nvSpPr>
          <p:cNvPr id="86" name="Google Shape;86;p8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82"/>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8" name="Google Shape;88;p8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9" name="Google Shape;89;p82"/>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82"/>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82"/>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ld mit Überschrift" type="picTx">
  <p:cSld name="PICTURE_WITH_CAPTION_TEXT">
    <p:spTree>
      <p:nvGrpSpPr>
        <p:cNvPr id="1" name="Shape 92"/>
        <p:cNvGrpSpPr/>
        <p:nvPr/>
      </p:nvGrpSpPr>
      <p:grpSpPr>
        <a:xfrm>
          <a:off x="0" y="0"/>
          <a:ext cx="0" cy="0"/>
          <a:chOff x="0" y="0"/>
          <a:chExt cx="0" cy="0"/>
        </a:xfrm>
      </p:grpSpPr>
      <p:sp>
        <p:nvSpPr>
          <p:cNvPr id="93" name="Google Shape;93;p8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83"/>
          <p:cNvSpPr>
            <a:spLocks noGrp="1"/>
          </p:cNvSpPr>
          <p:nvPr>
            <p:ph type="pic" idx="2"/>
          </p:nvPr>
        </p:nvSpPr>
        <p:spPr>
          <a:xfrm>
            <a:off x="5183188" y="987426"/>
            <a:ext cx="6172200" cy="4873625"/>
          </a:xfrm>
          <a:prstGeom prst="rect">
            <a:avLst/>
          </a:prstGeom>
          <a:noFill/>
          <a:ln>
            <a:noFill/>
          </a:ln>
        </p:spPr>
      </p:sp>
      <p:sp>
        <p:nvSpPr>
          <p:cNvPr id="95" name="Google Shape;95;p8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6" name="Google Shape;96;p83"/>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83"/>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83"/>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el und vertikaler Text" type="vertTx">
  <p:cSld name="VERTICAL_TEXT">
    <p:spTree>
      <p:nvGrpSpPr>
        <p:cNvPr id="1" name="Shape 99"/>
        <p:cNvGrpSpPr/>
        <p:nvPr/>
      </p:nvGrpSpPr>
      <p:grpSpPr>
        <a:xfrm>
          <a:off x="0" y="0"/>
          <a:ext cx="0" cy="0"/>
          <a:chOff x="0" y="0"/>
          <a:chExt cx="0" cy="0"/>
        </a:xfrm>
      </p:grpSpPr>
      <p:sp>
        <p:nvSpPr>
          <p:cNvPr id="100" name="Google Shape;100;p84"/>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8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84"/>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84"/>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84"/>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kaler Titel und Text" type="vertTitleAndTx">
  <p:cSld name="VERTICAL_TITLE_AND_VERTICAL_TEXT">
    <p:spTree>
      <p:nvGrpSpPr>
        <p:cNvPr id="1" name="Shape 105"/>
        <p:cNvGrpSpPr/>
        <p:nvPr/>
      </p:nvGrpSpPr>
      <p:grpSpPr>
        <a:xfrm>
          <a:off x="0" y="0"/>
          <a:ext cx="0" cy="0"/>
          <a:chOff x="0" y="0"/>
          <a:chExt cx="0" cy="0"/>
        </a:xfrm>
      </p:grpSpPr>
      <p:sp>
        <p:nvSpPr>
          <p:cNvPr id="106" name="Google Shape;106;p85"/>
          <p:cNvSpPr txBox="1">
            <a:spLocks noGrp="1"/>
          </p:cNvSpPr>
          <p:nvPr>
            <p:ph type="title"/>
          </p:nvPr>
        </p:nvSpPr>
        <p:spPr>
          <a:xfrm rot="5400000">
            <a:off x="7133433"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85"/>
          <p:cNvSpPr txBox="1">
            <a:spLocks noGrp="1"/>
          </p:cNvSpPr>
          <p:nvPr>
            <p:ph type="body" idx="1"/>
          </p:nvPr>
        </p:nvSpPr>
        <p:spPr>
          <a:xfrm rot="5400000">
            <a:off x="1799433"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85"/>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85"/>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85"/>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Benutzerdefiniertes Layout">
  <p:cSld name="3_Benutzerdefiniertes Layout">
    <p:spTree>
      <p:nvGrpSpPr>
        <p:cNvPr id="1" name="Shape 117"/>
        <p:cNvGrpSpPr/>
        <p:nvPr/>
      </p:nvGrpSpPr>
      <p:grpSpPr>
        <a:xfrm>
          <a:off x="0" y="0"/>
          <a:ext cx="0" cy="0"/>
          <a:chOff x="0" y="0"/>
          <a:chExt cx="0" cy="0"/>
        </a:xfrm>
      </p:grpSpPr>
      <p:sp>
        <p:nvSpPr>
          <p:cNvPr id="118" name="Google Shape;118;g393483208df_0_404"/>
          <p:cNvSpPr txBox="1">
            <a:spLocks noGrp="1"/>
          </p:cNvSpPr>
          <p:nvPr>
            <p:ph type="dt" idx="10"/>
          </p:nvPr>
        </p:nvSpPr>
        <p:spPr>
          <a:xfrm>
            <a:off x="838200" y="6356354"/>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g393483208df_0_404"/>
          <p:cNvSpPr txBox="1">
            <a:spLocks noGrp="1"/>
          </p:cNvSpPr>
          <p:nvPr>
            <p:ph type="ftr" idx="11"/>
          </p:nvPr>
        </p:nvSpPr>
        <p:spPr>
          <a:xfrm>
            <a:off x="4038600" y="6356354"/>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g393483208df_0_404"/>
          <p:cNvSpPr txBox="1">
            <a:spLocks noGrp="1"/>
          </p:cNvSpPr>
          <p:nvPr>
            <p:ph type="sldNum" idx="12"/>
          </p:nvPr>
        </p:nvSpPr>
        <p:spPr>
          <a:xfrm>
            <a:off x="8610600" y="6356354"/>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‹Nr.›</a:t>
            </a:fld>
            <a:endParaRPr/>
          </a:p>
        </p:txBody>
      </p:sp>
      <p:sp>
        <p:nvSpPr>
          <p:cNvPr id="121" name="Google Shape;121;g393483208df_0_404"/>
          <p:cNvSpPr/>
          <p:nvPr/>
        </p:nvSpPr>
        <p:spPr>
          <a:xfrm>
            <a:off x="0" y="750844"/>
            <a:ext cx="7890900" cy="818700"/>
          </a:xfrm>
          <a:prstGeom prst="rect">
            <a:avLst/>
          </a:prstGeom>
          <a:solidFill>
            <a:srgbClr val="D0FF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2" name="Google Shape;122;g393483208df_0_404"/>
          <p:cNvSpPr txBox="1">
            <a:spLocks noGrp="1"/>
          </p:cNvSpPr>
          <p:nvPr>
            <p:ph type="body" idx="1"/>
          </p:nvPr>
        </p:nvSpPr>
        <p:spPr>
          <a:xfrm>
            <a:off x="838200" y="168275"/>
            <a:ext cx="5983200" cy="4827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6555"/>
              </a:buClr>
              <a:buSzPts val="2000"/>
              <a:buNone/>
              <a:defRPr sz="2000">
                <a:solidFill>
                  <a:srgbClr val="FF6555"/>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g393483208df_0_404"/>
          <p:cNvSpPr txBox="1">
            <a:spLocks noGrp="1"/>
          </p:cNvSpPr>
          <p:nvPr>
            <p:ph type="body" idx="2"/>
          </p:nvPr>
        </p:nvSpPr>
        <p:spPr>
          <a:xfrm>
            <a:off x="838202" y="789783"/>
            <a:ext cx="5823000" cy="7797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0D86"/>
              </a:buClr>
              <a:buSzPts val="5300"/>
              <a:buNone/>
              <a:defRPr sz="5300" b="1">
                <a:solidFill>
                  <a:srgbClr val="000D86"/>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g393483208df_0_404"/>
          <p:cNvSpPr txBox="1"/>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rgbClr val="757575"/>
                </a:solidFill>
                <a:latin typeface="Arial"/>
                <a:ea typeface="Arial"/>
                <a:cs typeface="Arial"/>
                <a:sym typeface="Arial"/>
              </a:rPr>
              <a:t>‹Nr.›</a:t>
            </a:fld>
            <a:endParaRPr sz="1200" b="0" i="0" u="none" strike="noStrike" cap="none">
              <a:solidFill>
                <a:srgbClr val="757575"/>
              </a:solidFill>
              <a:latin typeface="Arial"/>
              <a:ea typeface="Arial"/>
              <a:cs typeface="Arial"/>
              <a:sym typeface="Arial"/>
            </a:endParaRPr>
          </a:p>
        </p:txBody>
      </p:sp>
      <p:sp>
        <p:nvSpPr>
          <p:cNvPr id="125" name="Google Shape;125;g393483208df_0_404"/>
          <p:cNvSpPr txBox="1">
            <a:spLocks noGrp="1"/>
          </p:cNvSpPr>
          <p:nvPr>
            <p:ph type="body" idx="3"/>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419100" algn="l">
              <a:lnSpc>
                <a:spcPct val="90000"/>
              </a:lnSpc>
              <a:spcBef>
                <a:spcPts val="1000"/>
              </a:spcBef>
              <a:spcAft>
                <a:spcPts val="0"/>
              </a:spcAft>
              <a:buClr>
                <a:srgbClr val="000D86"/>
              </a:buClr>
              <a:buSzPts val="3000"/>
              <a:buChar char="•"/>
              <a:defRPr sz="3000">
                <a:solidFill>
                  <a:srgbClr val="000D86"/>
                </a:solidFill>
                <a:latin typeface="Arial"/>
                <a:ea typeface="Arial"/>
                <a:cs typeface="Arial"/>
                <a:sym typeface="Arial"/>
              </a:defRPr>
            </a:lvl1pPr>
            <a:lvl2pPr marL="914400" lvl="1" indent="-419100" algn="l">
              <a:lnSpc>
                <a:spcPct val="90000"/>
              </a:lnSpc>
              <a:spcBef>
                <a:spcPts val="500"/>
              </a:spcBef>
              <a:spcAft>
                <a:spcPts val="0"/>
              </a:spcAft>
              <a:buClr>
                <a:srgbClr val="000D86"/>
              </a:buClr>
              <a:buSzPts val="3000"/>
              <a:buChar char="•"/>
              <a:defRPr sz="3000">
                <a:solidFill>
                  <a:srgbClr val="000D86"/>
                </a:solidFill>
                <a:latin typeface="Arial"/>
                <a:ea typeface="Arial"/>
                <a:cs typeface="Arial"/>
                <a:sym typeface="Arial"/>
              </a:defRPr>
            </a:lvl2pPr>
            <a:lvl3pPr marL="1371600" lvl="2" indent="-419100" algn="l">
              <a:lnSpc>
                <a:spcPct val="90000"/>
              </a:lnSpc>
              <a:spcBef>
                <a:spcPts val="500"/>
              </a:spcBef>
              <a:spcAft>
                <a:spcPts val="0"/>
              </a:spcAft>
              <a:buClr>
                <a:srgbClr val="000D86"/>
              </a:buClr>
              <a:buSzPts val="3000"/>
              <a:buChar char="•"/>
              <a:defRPr sz="3000">
                <a:solidFill>
                  <a:srgbClr val="000D86"/>
                </a:solidFill>
                <a:latin typeface="Arial"/>
                <a:ea typeface="Arial"/>
                <a:cs typeface="Arial"/>
                <a:sym typeface="Arial"/>
              </a:defRPr>
            </a:lvl3pPr>
            <a:lvl4pPr marL="1828800" lvl="3" indent="-419100" algn="l">
              <a:lnSpc>
                <a:spcPct val="90000"/>
              </a:lnSpc>
              <a:spcBef>
                <a:spcPts val="500"/>
              </a:spcBef>
              <a:spcAft>
                <a:spcPts val="0"/>
              </a:spcAft>
              <a:buClr>
                <a:srgbClr val="000D86"/>
              </a:buClr>
              <a:buSzPts val="3000"/>
              <a:buChar char="•"/>
              <a:defRPr sz="3000">
                <a:solidFill>
                  <a:srgbClr val="000D86"/>
                </a:solidFill>
                <a:latin typeface="Arial"/>
                <a:ea typeface="Arial"/>
                <a:cs typeface="Arial"/>
                <a:sym typeface="Arial"/>
              </a:defRPr>
            </a:lvl4pPr>
            <a:lvl5pPr marL="2286000" lvl="4" indent="-419100" algn="l">
              <a:lnSpc>
                <a:spcPct val="90000"/>
              </a:lnSpc>
              <a:spcBef>
                <a:spcPts val="500"/>
              </a:spcBef>
              <a:spcAft>
                <a:spcPts val="0"/>
              </a:spcAft>
              <a:buClr>
                <a:srgbClr val="000D86"/>
              </a:buClr>
              <a:buSzPts val="3000"/>
              <a:buChar char="•"/>
              <a:defRPr sz="3000">
                <a:solidFill>
                  <a:srgbClr val="000D86"/>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Benutzerdefiniertes Layout">
  <p:cSld name="2_Benutzerdefiniertes Layout">
    <p:spTree>
      <p:nvGrpSpPr>
        <p:cNvPr id="1" name="Shape 126"/>
        <p:cNvGrpSpPr/>
        <p:nvPr/>
      </p:nvGrpSpPr>
      <p:grpSpPr>
        <a:xfrm>
          <a:off x="0" y="0"/>
          <a:ext cx="0" cy="0"/>
          <a:chOff x="0" y="0"/>
          <a:chExt cx="0" cy="0"/>
        </a:xfrm>
      </p:grpSpPr>
      <p:sp>
        <p:nvSpPr>
          <p:cNvPr id="127" name="Google Shape;127;g393483208df_0_418"/>
          <p:cNvSpPr txBox="1">
            <a:spLocks noGrp="1"/>
          </p:cNvSpPr>
          <p:nvPr>
            <p:ph type="dt" idx="10"/>
          </p:nvPr>
        </p:nvSpPr>
        <p:spPr>
          <a:xfrm>
            <a:off x="838200" y="6356354"/>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g393483208df_0_418"/>
          <p:cNvSpPr txBox="1">
            <a:spLocks noGrp="1"/>
          </p:cNvSpPr>
          <p:nvPr>
            <p:ph type="ftr" idx="11"/>
          </p:nvPr>
        </p:nvSpPr>
        <p:spPr>
          <a:xfrm>
            <a:off x="4038600" y="6356354"/>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g393483208df_0_418"/>
          <p:cNvSpPr txBox="1">
            <a:spLocks noGrp="1"/>
          </p:cNvSpPr>
          <p:nvPr>
            <p:ph type="sldNum" idx="12"/>
          </p:nvPr>
        </p:nvSpPr>
        <p:spPr>
          <a:xfrm>
            <a:off x="8610600" y="6356354"/>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‹Nr.›</a:t>
            </a:fld>
            <a:endParaRPr/>
          </a:p>
        </p:txBody>
      </p:sp>
      <p:sp>
        <p:nvSpPr>
          <p:cNvPr id="130" name="Google Shape;130;g393483208df_0_418"/>
          <p:cNvSpPr/>
          <p:nvPr/>
        </p:nvSpPr>
        <p:spPr>
          <a:xfrm>
            <a:off x="0" y="750844"/>
            <a:ext cx="6821100" cy="818700"/>
          </a:xfrm>
          <a:prstGeom prst="rect">
            <a:avLst/>
          </a:prstGeom>
          <a:solidFill>
            <a:srgbClr val="D0FF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1" name="Google Shape;131;g393483208df_0_418"/>
          <p:cNvSpPr txBox="1">
            <a:spLocks noGrp="1"/>
          </p:cNvSpPr>
          <p:nvPr>
            <p:ph type="body" idx="1"/>
          </p:nvPr>
        </p:nvSpPr>
        <p:spPr>
          <a:xfrm>
            <a:off x="838200" y="168275"/>
            <a:ext cx="5983200" cy="4827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6555"/>
              </a:buClr>
              <a:buSzPts val="2000"/>
              <a:buNone/>
              <a:defRPr sz="2000">
                <a:solidFill>
                  <a:srgbClr val="FF6555"/>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g393483208df_0_418"/>
          <p:cNvSpPr txBox="1">
            <a:spLocks noGrp="1"/>
          </p:cNvSpPr>
          <p:nvPr>
            <p:ph type="body" idx="2"/>
          </p:nvPr>
        </p:nvSpPr>
        <p:spPr>
          <a:xfrm>
            <a:off x="838202" y="789783"/>
            <a:ext cx="5823000" cy="7797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0D86"/>
              </a:buClr>
              <a:buSzPts val="5300"/>
              <a:buNone/>
              <a:defRPr sz="5300" b="1">
                <a:solidFill>
                  <a:srgbClr val="000D86"/>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g393483208df_0_418"/>
          <p:cNvSpPr txBox="1"/>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rgbClr val="757575"/>
                </a:solidFill>
                <a:latin typeface="Arial"/>
                <a:ea typeface="Arial"/>
                <a:cs typeface="Arial"/>
                <a:sym typeface="Arial"/>
              </a:rPr>
              <a:t>‹Nr.›</a:t>
            </a:fld>
            <a:endParaRPr sz="1200" b="0" i="0" u="none" strike="noStrike" cap="none">
              <a:solidFill>
                <a:srgbClr val="757575"/>
              </a:solidFill>
              <a:latin typeface="Arial"/>
              <a:ea typeface="Arial"/>
              <a:cs typeface="Arial"/>
              <a:sym typeface="Arial"/>
            </a:endParaRPr>
          </a:p>
        </p:txBody>
      </p:sp>
      <p:sp>
        <p:nvSpPr>
          <p:cNvPr id="134" name="Google Shape;134;g393483208df_0_418"/>
          <p:cNvSpPr txBox="1">
            <a:spLocks noGrp="1"/>
          </p:cNvSpPr>
          <p:nvPr>
            <p:ph type="body" idx="3"/>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419100" algn="l">
              <a:lnSpc>
                <a:spcPct val="90000"/>
              </a:lnSpc>
              <a:spcBef>
                <a:spcPts val="1000"/>
              </a:spcBef>
              <a:spcAft>
                <a:spcPts val="0"/>
              </a:spcAft>
              <a:buClr>
                <a:srgbClr val="000D86"/>
              </a:buClr>
              <a:buSzPts val="3000"/>
              <a:buChar char="•"/>
              <a:defRPr sz="3000">
                <a:solidFill>
                  <a:srgbClr val="000D86"/>
                </a:solidFill>
                <a:latin typeface="Arial"/>
                <a:ea typeface="Arial"/>
                <a:cs typeface="Arial"/>
                <a:sym typeface="Arial"/>
              </a:defRPr>
            </a:lvl1pPr>
            <a:lvl2pPr marL="914400" lvl="1" indent="-419100" algn="l">
              <a:lnSpc>
                <a:spcPct val="90000"/>
              </a:lnSpc>
              <a:spcBef>
                <a:spcPts val="500"/>
              </a:spcBef>
              <a:spcAft>
                <a:spcPts val="0"/>
              </a:spcAft>
              <a:buClr>
                <a:srgbClr val="000D86"/>
              </a:buClr>
              <a:buSzPts val="3000"/>
              <a:buChar char="•"/>
              <a:defRPr sz="3000">
                <a:solidFill>
                  <a:srgbClr val="000D86"/>
                </a:solidFill>
                <a:latin typeface="Arial"/>
                <a:ea typeface="Arial"/>
                <a:cs typeface="Arial"/>
                <a:sym typeface="Arial"/>
              </a:defRPr>
            </a:lvl2pPr>
            <a:lvl3pPr marL="1371600" lvl="2" indent="-419100" algn="l">
              <a:lnSpc>
                <a:spcPct val="90000"/>
              </a:lnSpc>
              <a:spcBef>
                <a:spcPts val="500"/>
              </a:spcBef>
              <a:spcAft>
                <a:spcPts val="0"/>
              </a:spcAft>
              <a:buClr>
                <a:srgbClr val="000D86"/>
              </a:buClr>
              <a:buSzPts val="3000"/>
              <a:buChar char="•"/>
              <a:defRPr sz="3000">
                <a:solidFill>
                  <a:srgbClr val="000D86"/>
                </a:solidFill>
                <a:latin typeface="Arial"/>
                <a:ea typeface="Arial"/>
                <a:cs typeface="Arial"/>
                <a:sym typeface="Arial"/>
              </a:defRPr>
            </a:lvl3pPr>
            <a:lvl4pPr marL="1828800" lvl="3" indent="-419100" algn="l">
              <a:lnSpc>
                <a:spcPct val="90000"/>
              </a:lnSpc>
              <a:spcBef>
                <a:spcPts val="500"/>
              </a:spcBef>
              <a:spcAft>
                <a:spcPts val="0"/>
              </a:spcAft>
              <a:buClr>
                <a:srgbClr val="000D86"/>
              </a:buClr>
              <a:buSzPts val="3000"/>
              <a:buChar char="•"/>
              <a:defRPr sz="3000">
                <a:solidFill>
                  <a:srgbClr val="000D86"/>
                </a:solidFill>
                <a:latin typeface="Arial"/>
                <a:ea typeface="Arial"/>
                <a:cs typeface="Arial"/>
                <a:sym typeface="Arial"/>
              </a:defRPr>
            </a:lvl4pPr>
            <a:lvl5pPr marL="2286000" lvl="4" indent="-419100" algn="l">
              <a:lnSpc>
                <a:spcPct val="90000"/>
              </a:lnSpc>
              <a:spcBef>
                <a:spcPts val="500"/>
              </a:spcBef>
              <a:spcAft>
                <a:spcPts val="0"/>
              </a:spcAft>
              <a:buClr>
                <a:srgbClr val="000D86"/>
              </a:buClr>
              <a:buSzPts val="3000"/>
              <a:buChar char="•"/>
              <a:defRPr sz="3000">
                <a:solidFill>
                  <a:srgbClr val="000D86"/>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Leer" type="blank">
  <p:cSld name="BLANK">
    <p:spTree>
      <p:nvGrpSpPr>
        <p:cNvPr id="1" name="Shape 135"/>
        <p:cNvGrpSpPr/>
        <p:nvPr/>
      </p:nvGrpSpPr>
      <p:grpSpPr>
        <a:xfrm>
          <a:off x="0" y="0"/>
          <a:ext cx="0" cy="0"/>
          <a:chOff x="0" y="0"/>
          <a:chExt cx="0" cy="0"/>
        </a:xfrm>
      </p:grpSpPr>
      <p:sp>
        <p:nvSpPr>
          <p:cNvPr id="136" name="Google Shape;136;g393483208df_0_400"/>
          <p:cNvSpPr txBox="1">
            <a:spLocks noGrp="1"/>
          </p:cNvSpPr>
          <p:nvPr>
            <p:ph type="dt" idx="10"/>
          </p:nvPr>
        </p:nvSpPr>
        <p:spPr>
          <a:xfrm>
            <a:off x="838200" y="6356354"/>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g393483208df_0_400"/>
          <p:cNvSpPr txBox="1">
            <a:spLocks noGrp="1"/>
          </p:cNvSpPr>
          <p:nvPr>
            <p:ph type="ftr" idx="11"/>
          </p:nvPr>
        </p:nvSpPr>
        <p:spPr>
          <a:xfrm>
            <a:off x="4038600" y="6356354"/>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g393483208df_0_400"/>
          <p:cNvSpPr txBox="1">
            <a:spLocks noGrp="1"/>
          </p:cNvSpPr>
          <p:nvPr>
            <p:ph type="sldNum" idx="12"/>
          </p:nvPr>
        </p:nvSpPr>
        <p:spPr>
          <a:xfrm>
            <a:off x="8610600" y="6356354"/>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39"/>
        <p:cNvGrpSpPr/>
        <p:nvPr/>
      </p:nvGrpSpPr>
      <p:grpSpPr>
        <a:xfrm>
          <a:off x="0" y="0"/>
          <a:ext cx="0" cy="0"/>
          <a:chOff x="0" y="0"/>
          <a:chExt cx="0" cy="0"/>
        </a:xfrm>
      </p:grpSpPr>
      <p:sp>
        <p:nvSpPr>
          <p:cNvPr id="140" name="Google Shape;140;g393483208df_0_413"/>
          <p:cNvSpPr txBox="1">
            <a:spLocks noGrp="1"/>
          </p:cNvSpPr>
          <p:nvPr>
            <p:ph type="dt" idx="10"/>
          </p:nvPr>
        </p:nvSpPr>
        <p:spPr>
          <a:xfrm>
            <a:off x="838200" y="6356354"/>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g393483208df_0_413"/>
          <p:cNvSpPr txBox="1">
            <a:spLocks noGrp="1"/>
          </p:cNvSpPr>
          <p:nvPr>
            <p:ph type="ftr" idx="11"/>
          </p:nvPr>
        </p:nvSpPr>
        <p:spPr>
          <a:xfrm>
            <a:off x="4038600" y="6356354"/>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g393483208df_0_413"/>
          <p:cNvSpPr txBox="1">
            <a:spLocks noGrp="1"/>
          </p:cNvSpPr>
          <p:nvPr>
            <p:ph type="sldNum" idx="12"/>
          </p:nvPr>
        </p:nvSpPr>
        <p:spPr>
          <a:xfrm>
            <a:off x="10417432" y="6416479"/>
            <a:ext cx="1422300" cy="2433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000E8E"/>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000E8E"/>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000E8E"/>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000E8E"/>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000E8E"/>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000E8E"/>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000E8E"/>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000E8E"/>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000E8E"/>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‹Nr.›</a:t>
            </a:fld>
            <a:endParaRPr/>
          </a:p>
        </p:txBody>
      </p:sp>
      <p:sp>
        <p:nvSpPr>
          <p:cNvPr id="143" name="Google Shape;143;g393483208df_0_413"/>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r Titel" type="titleOnly">
  <p:cSld name="TITLE_ONLY">
    <p:spTree>
      <p:nvGrpSpPr>
        <p:cNvPr id="1" name="Shape 144"/>
        <p:cNvGrpSpPr/>
        <p:nvPr/>
      </p:nvGrpSpPr>
      <p:grpSpPr>
        <a:xfrm>
          <a:off x="0" y="0"/>
          <a:ext cx="0" cy="0"/>
          <a:chOff x="0" y="0"/>
          <a:chExt cx="0" cy="0"/>
        </a:xfrm>
      </p:grpSpPr>
      <p:sp>
        <p:nvSpPr>
          <p:cNvPr id="145" name="Google Shape;145;g393483208df_0_427"/>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g393483208df_0_427"/>
          <p:cNvSpPr txBox="1">
            <a:spLocks noGrp="1"/>
          </p:cNvSpPr>
          <p:nvPr>
            <p:ph type="dt" idx="10"/>
          </p:nvPr>
        </p:nvSpPr>
        <p:spPr>
          <a:xfrm>
            <a:off x="838200" y="6356354"/>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g393483208df_0_427"/>
          <p:cNvSpPr txBox="1">
            <a:spLocks noGrp="1"/>
          </p:cNvSpPr>
          <p:nvPr>
            <p:ph type="ftr" idx="11"/>
          </p:nvPr>
        </p:nvSpPr>
        <p:spPr>
          <a:xfrm>
            <a:off x="4038600" y="6356354"/>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g393483208df_0_427"/>
          <p:cNvSpPr txBox="1">
            <a:spLocks noGrp="1"/>
          </p:cNvSpPr>
          <p:nvPr>
            <p:ph type="sldNum" idx="12"/>
          </p:nvPr>
        </p:nvSpPr>
        <p:spPr>
          <a:xfrm>
            <a:off x="8610600" y="6356354"/>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Benutzerdefiniertes Layout">
  <p:cSld name="3_Benutzerdefiniertes Layout">
    <p:spTree>
      <p:nvGrpSpPr>
        <p:cNvPr id="1" name="Shape 19"/>
        <p:cNvGrpSpPr/>
        <p:nvPr/>
      </p:nvGrpSpPr>
      <p:grpSpPr>
        <a:xfrm>
          <a:off x="0" y="0"/>
          <a:ext cx="0" cy="0"/>
          <a:chOff x="0" y="0"/>
          <a:chExt cx="0" cy="0"/>
        </a:xfrm>
      </p:grpSpPr>
      <p:sp>
        <p:nvSpPr>
          <p:cNvPr id="20" name="Google Shape;20;p73"/>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73"/>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73"/>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‹Nr.›</a:t>
            </a:fld>
            <a:endParaRPr/>
          </a:p>
        </p:txBody>
      </p:sp>
      <p:sp>
        <p:nvSpPr>
          <p:cNvPr id="23" name="Google Shape;23;p73"/>
          <p:cNvSpPr/>
          <p:nvPr/>
        </p:nvSpPr>
        <p:spPr>
          <a:xfrm>
            <a:off x="0" y="750844"/>
            <a:ext cx="7890933" cy="818557"/>
          </a:xfrm>
          <a:prstGeom prst="rect">
            <a:avLst/>
          </a:prstGeom>
          <a:solidFill>
            <a:srgbClr val="D0FF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 name="Google Shape;24;p73"/>
          <p:cNvSpPr txBox="1">
            <a:spLocks noGrp="1"/>
          </p:cNvSpPr>
          <p:nvPr>
            <p:ph type="body" idx="1"/>
          </p:nvPr>
        </p:nvSpPr>
        <p:spPr>
          <a:xfrm>
            <a:off x="838200" y="168275"/>
            <a:ext cx="5983288" cy="482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6555"/>
              </a:buClr>
              <a:buSzPts val="2000"/>
              <a:buNone/>
              <a:defRPr sz="2000">
                <a:solidFill>
                  <a:srgbClr val="FF6555"/>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73"/>
          <p:cNvSpPr txBox="1">
            <a:spLocks noGrp="1"/>
          </p:cNvSpPr>
          <p:nvPr>
            <p:ph type="body" idx="2"/>
          </p:nvPr>
        </p:nvSpPr>
        <p:spPr>
          <a:xfrm>
            <a:off x="838202" y="789783"/>
            <a:ext cx="5822951" cy="77961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0D86"/>
              </a:buClr>
              <a:buSzPts val="5300"/>
              <a:buNone/>
              <a:defRPr sz="5300" b="1">
                <a:solidFill>
                  <a:srgbClr val="000D86"/>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73"/>
          <p:cNvSpPr txBox="1"/>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rgbClr val="757575"/>
                </a:solidFill>
                <a:latin typeface="Arial"/>
                <a:ea typeface="Arial"/>
                <a:cs typeface="Arial"/>
                <a:sym typeface="Arial"/>
              </a:rPr>
              <a:t>‹Nr.›</a:t>
            </a:fld>
            <a:endParaRPr sz="1200" b="0" i="0" u="none" strike="noStrike" cap="none">
              <a:solidFill>
                <a:srgbClr val="757575"/>
              </a:solidFill>
              <a:latin typeface="Arial"/>
              <a:ea typeface="Arial"/>
              <a:cs typeface="Arial"/>
              <a:sym typeface="Arial"/>
            </a:endParaRPr>
          </a:p>
        </p:txBody>
      </p:sp>
      <p:sp>
        <p:nvSpPr>
          <p:cNvPr id="27" name="Google Shape;27;p73"/>
          <p:cNvSpPr txBox="1">
            <a:spLocks noGrp="1"/>
          </p:cNvSpPr>
          <p:nvPr>
            <p:ph type="body" idx="3"/>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19100" algn="l">
              <a:lnSpc>
                <a:spcPct val="90000"/>
              </a:lnSpc>
              <a:spcBef>
                <a:spcPts val="1000"/>
              </a:spcBef>
              <a:spcAft>
                <a:spcPts val="0"/>
              </a:spcAft>
              <a:buClr>
                <a:srgbClr val="000D86"/>
              </a:buClr>
              <a:buSzPts val="3000"/>
              <a:buChar char="•"/>
              <a:defRPr sz="3000">
                <a:solidFill>
                  <a:srgbClr val="000D86"/>
                </a:solidFill>
                <a:latin typeface="Arial"/>
                <a:ea typeface="Arial"/>
                <a:cs typeface="Arial"/>
                <a:sym typeface="Arial"/>
              </a:defRPr>
            </a:lvl1pPr>
            <a:lvl2pPr marL="914400" lvl="1" indent="-419100" algn="l">
              <a:lnSpc>
                <a:spcPct val="90000"/>
              </a:lnSpc>
              <a:spcBef>
                <a:spcPts val="500"/>
              </a:spcBef>
              <a:spcAft>
                <a:spcPts val="0"/>
              </a:spcAft>
              <a:buClr>
                <a:srgbClr val="000D86"/>
              </a:buClr>
              <a:buSzPts val="3000"/>
              <a:buChar char="•"/>
              <a:defRPr sz="3000">
                <a:solidFill>
                  <a:srgbClr val="000D86"/>
                </a:solidFill>
                <a:latin typeface="Arial"/>
                <a:ea typeface="Arial"/>
                <a:cs typeface="Arial"/>
                <a:sym typeface="Arial"/>
              </a:defRPr>
            </a:lvl2pPr>
            <a:lvl3pPr marL="1371600" lvl="2" indent="-419100" algn="l">
              <a:lnSpc>
                <a:spcPct val="90000"/>
              </a:lnSpc>
              <a:spcBef>
                <a:spcPts val="500"/>
              </a:spcBef>
              <a:spcAft>
                <a:spcPts val="0"/>
              </a:spcAft>
              <a:buClr>
                <a:srgbClr val="000D86"/>
              </a:buClr>
              <a:buSzPts val="3000"/>
              <a:buChar char="•"/>
              <a:defRPr sz="3000">
                <a:solidFill>
                  <a:srgbClr val="000D86"/>
                </a:solidFill>
                <a:latin typeface="Arial"/>
                <a:ea typeface="Arial"/>
                <a:cs typeface="Arial"/>
                <a:sym typeface="Arial"/>
              </a:defRPr>
            </a:lvl3pPr>
            <a:lvl4pPr marL="1828800" lvl="3" indent="-419100" algn="l">
              <a:lnSpc>
                <a:spcPct val="90000"/>
              </a:lnSpc>
              <a:spcBef>
                <a:spcPts val="500"/>
              </a:spcBef>
              <a:spcAft>
                <a:spcPts val="0"/>
              </a:spcAft>
              <a:buClr>
                <a:srgbClr val="000D86"/>
              </a:buClr>
              <a:buSzPts val="3000"/>
              <a:buChar char="•"/>
              <a:defRPr sz="3000">
                <a:solidFill>
                  <a:srgbClr val="000D86"/>
                </a:solidFill>
                <a:latin typeface="Arial"/>
                <a:ea typeface="Arial"/>
                <a:cs typeface="Arial"/>
                <a:sym typeface="Arial"/>
              </a:defRPr>
            </a:lvl4pPr>
            <a:lvl5pPr marL="2286000" lvl="4" indent="-419100" algn="l">
              <a:lnSpc>
                <a:spcPct val="90000"/>
              </a:lnSpc>
              <a:spcBef>
                <a:spcPts val="500"/>
              </a:spcBef>
              <a:spcAft>
                <a:spcPts val="0"/>
              </a:spcAft>
              <a:buClr>
                <a:srgbClr val="000D86"/>
              </a:buClr>
              <a:buSzPts val="3000"/>
              <a:buChar char="•"/>
              <a:defRPr sz="3000">
                <a:solidFill>
                  <a:srgbClr val="000D86"/>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elfolie" type="title">
  <p:cSld name="TITLE">
    <p:bg>
      <p:bgPr>
        <a:solidFill>
          <a:srgbClr val="000D86"/>
        </a:solidFill>
        <a:effectLst/>
      </p:bgPr>
    </p:bg>
    <p:spTree>
      <p:nvGrpSpPr>
        <p:cNvPr id="1" name="Shape 149"/>
        <p:cNvGrpSpPr/>
        <p:nvPr/>
      </p:nvGrpSpPr>
      <p:grpSpPr>
        <a:xfrm>
          <a:off x="0" y="0"/>
          <a:ext cx="0" cy="0"/>
          <a:chOff x="0" y="0"/>
          <a:chExt cx="0" cy="0"/>
        </a:xfrm>
      </p:grpSpPr>
      <p:sp>
        <p:nvSpPr>
          <p:cNvPr id="150" name="Google Shape;150;g393483208df_0_43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g393483208df_0_432"/>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2" name="Google Shape;152;g393483208df_0_432"/>
          <p:cNvSpPr txBox="1">
            <a:spLocks noGrp="1"/>
          </p:cNvSpPr>
          <p:nvPr>
            <p:ph type="dt" idx="10"/>
          </p:nvPr>
        </p:nvSpPr>
        <p:spPr>
          <a:xfrm>
            <a:off x="838200" y="6356354"/>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g393483208df_0_432"/>
          <p:cNvSpPr txBox="1">
            <a:spLocks noGrp="1"/>
          </p:cNvSpPr>
          <p:nvPr>
            <p:ph type="ftr" idx="11"/>
          </p:nvPr>
        </p:nvSpPr>
        <p:spPr>
          <a:xfrm>
            <a:off x="4038600" y="6356354"/>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g393483208df_0_432"/>
          <p:cNvSpPr txBox="1">
            <a:spLocks noGrp="1"/>
          </p:cNvSpPr>
          <p:nvPr>
            <p:ph type="sldNum" idx="12"/>
          </p:nvPr>
        </p:nvSpPr>
        <p:spPr>
          <a:xfrm>
            <a:off x="8610600" y="6356354"/>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‹Nr.›</a:t>
            </a:fld>
            <a:endParaRPr/>
          </a:p>
        </p:txBody>
      </p:sp>
      <p:sp>
        <p:nvSpPr>
          <p:cNvPr id="155" name="Google Shape;155;g393483208df_0_432"/>
          <p:cNvSpPr txBox="1"/>
          <p:nvPr/>
        </p:nvSpPr>
        <p:spPr>
          <a:xfrm>
            <a:off x="1270222" y="2701739"/>
            <a:ext cx="9651600" cy="1139100"/>
          </a:xfrm>
          <a:prstGeom prst="rect">
            <a:avLst/>
          </a:prstGeom>
          <a:solidFill>
            <a:srgbClr val="D0FFF9"/>
          </a:solidFill>
          <a:ln w="9525" cap="flat" cmpd="sng">
            <a:solidFill>
              <a:srgbClr val="D0FFF9"/>
            </a:solidFill>
            <a:prstDash val="solid"/>
            <a:round/>
            <a:headEnd type="none" w="sm" len="sm"/>
            <a:tailEnd type="none" w="sm" len="sm"/>
          </a:ln>
        </p:spPr>
        <p:txBody>
          <a:bodyPr spcFirstLastPara="1" wrap="square" lIns="0" tIns="0" rIns="0" bIns="0" anchor="t" anchorCtr="0">
            <a:spAutoFit/>
          </a:bodyPr>
          <a:lstStyle/>
          <a:p>
            <a:pPr marL="0" marR="0" lvl="0" indent="0" algn="ctr" rtl="0">
              <a:lnSpc>
                <a:spcPct val="120148"/>
              </a:lnSpc>
              <a:spcBef>
                <a:spcPts val="0"/>
              </a:spcBef>
              <a:spcAft>
                <a:spcPts val="0"/>
              </a:spcAft>
              <a:buClr>
                <a:srgbClr val="000000"/>
              </a:buClr>
              <a:buSzPts val="7400"/>
              <a:buFont typeface="Arial"/>
              <a:buNone/>
            </a:pPr>
            <a:r>
              <a:rPr lang="de-DE" sz="7400" b="1" i="0" u="none" strike="noStrike" cap="none">
                <a:solidFill>
                  <a:srgbClr val="000E8E"/>
                </a:solidFill>
                <a:latin typeface="Arial"/>
                <a:ea typeface="Arial"/>
                <a:cs typeface="Arial"/>
                <a:sym typeface="Arial"/>
              </a:rPr>
              <a:t>2. Kennenlernen</a:t>
            </a: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Benutzerdefiniertes Layout">
  <p:cSld name="1_Benutzerdefiniertes Layout">
    <p:spTree>
      <p:nvGrpSpPr>
        <p:cNvPr id="1" name="Shape 156"/>
        <p:cNvGrpSpPr/>
        <p:nvPr/>
      </p:nvGrpSpPr>
      <p:grpSpPr>
        <a:xfrm>
          <a:off x="0" y="0"/>
          <a:ext cx="0" cy="0"/>
          <a:chOff x="0" y="0"/>
          <a:chExt cx="0" cy="0"/>
        </a:xfrm>
      </p:grpSpPr>
      <p:sp>
        <p:nvSpPr>
          <p:cNvPr id="157" name="Google Shape;157;g393483208df_0_439"/>
          <p:cNvSpPr txBox="1">
            <a:spLocks noGrp="1"/>
          </p:cNvSpPr>
          <p:nvPr>
            <p:ph type="dt" idx="10"/>
          </p:nvPr>
        </p:nvSpPr>
        <p:spPr>
          <a:xfrm>
            <a:off x="838200" y="6356354"/>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g393483208df_0_439"/>
          <p:cNvSpPr txBox="1">
            <a:spLocks noGrp="1"/>
          </p:cNvSpPr>
          <p:nvPr>
            <p:ph type="ftr" idx="11"/>
          </p:nvPr>
        </p:nvSpPr>
        <p:spPr>
          <a:xfrm>
            <a:off x="4038600" y="6356354"/>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g393483208df_0_439"/>
          <p:cNvSpPr txBox="1">
            <a:spLocks noGrp="1"/>
          </p:cNvSpPr>
          <p:nvPr>
            <p:ph type="sldNum" idx="12"/>
          </p:nvPr>
        </p:nvSpPr>
        <p:spPr>
          <a:xfrm>
            <a:off x="8610600" y="6356354"/>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‹Nr.›</a:t>
            </a:fld>
            <a:endParaRPr/>
          </a:p>
        </p:txBody>
      </p:sp>
      <p:sp>
        <p:nvSpPr>
          <p:cNvPr id="160" name="Google Shape;160;g393483208df_0_439"/>
          <p:cNvSpPr/>
          <p:nvPr/>
        </p:nvSpPr>
        <p:spPr>
          <a:xfrm>
            <a:off x="0" y="750844"/>
            <a:ext cx="6821100" cy="818700"/>
          </a:xfrm>
          <a:prstGeom prst="rect">
            <a:avLst/>
          </a:prstGeom>
          <a:solidFill>
            <a:srgbClr val="D0FF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1" name="Google Shape;161;g393483208df_0_439"/>
          <p:cNvSpPr txBox="1">
            <a:spLocks noGrp="1"/>
          </p:cNvSpPr>
          <p:nvPr>
            <p:ph type="body" idx="1"/>
          </p:nvPr>
        </p:nvSpPr>
        <p:spPr>
          <a:xfrm>
            <a:off x="838200" y="168275"/>
            <a:ext cx="5983200" cy="4827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6555"/>
              </a:buClr>
              <a:buSzPts val="2000"/>
              <a:buNone/>
              <a:defRPr sz="2000">
                <a:solidFill>
                  <a:srgbClr val="FF6555"/>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g393483208df_0_439"/>
          <p:cNvSpPr txBox="1">
            <a:spLocks noGrp="1"/>
          </p:cNvSpPr>
          <p:nvPr>
            <p:ph type="body" idx="2"/>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0D86"/>
              </a:buClr>
              <a:buSzPts val="4400"/>
              <a:buNone/>
              <a:defRPr sz="4400">
                <a:solidFill>
                  <a:srgbClr val="000D86"/>
                </a:solidFill>
                <a:latin typeface="Arial"/>
                <a:ea typeface="Arial"/>
                <a:cs typeface="Arial"/>
                <a:sym typeface="Arial"/>
              </a:defRPr>
            </a:lvl1pPr>
            <a:lvl2pPr marL="914400" lvl="1" indent="-228600" algn="l">
              <a:lnSpc>
                <a:spcPct val="90000"/>
              </a:lnSpc>
              <a:spcBef>
                <a:spcPts val="500"/>
              </a:spcBef>
              <a:spcAft>
                <a:spcPts val="0"/>
              </a:spcAft>
              <a:buClr>
                <a:srgbClr val="000D86"/>
              </a:buClr>
              <a:buSzPts val="4400"/>
              <a:buNone/>
              <a:defRPr sz="4400">
                <a:solidFill>
                  <a:srgbClr val="000D86"/>
                </a:solidFill>
                <a:latin typeface="Arial"/>
                <a:ea typeface="Arial"/>
                <a:cs typeface="Arial"/>
                <a:sym typeface="Arial"/>
              </a:defRPr>
            </a:lvl2pPr>
            <a:lvl3pPr marL="1371600" lvl="2" indent="-228600" algn="l">
              <a:lnSpc>
                <a:spcPct val="90000"/>
              </a:lnSpc>
              <a:spcBef>
                <a:spcPts val="500"/>
              </a:spcBef>
              <a:spcAft>
                <a:spcPts val="0"/>
              </a:spcAft>
              <a:buClr>
                <a:srgbClr val="000D86"/>
              </a:buClr>
              <a:buSzPts val="4400"/>
              <a:buNone/>
              <a:defRPr sz="4400">
                <a:solidFill>
                  <a:srgbClr val="000D86"/>
                </a:solidFill>
                <a:latin typeface="Arial"/>
                <a:ea typeface="Arial"/>
                <a:cs typeface="Arial"/>
                <a:sym typeface="Arial"/>
              </a:defRPr>
            </a:lvl3pPr>
            <a:lvl4pPr marL="1828800" marR="0" lvl="3" indent="-228600" algn="l">
              <a:lnSpc>
                <a:spcPct val="90000"/>
              </a:lnSpc>
              <a:spcBef>
                <a:spcPts val="500"/>
              </a:spcBef>
              <a:spcAft>
                <a:spcPts val="0"/>
              </a:spcAft>
              <a:buClr>
                <a:srgbClr val="000D86"/>
              </a:buClr>
              <a:buSzPts val="4400"/>
              <a:buFont typeface="Arial"/>
              <a:buNone/>
              <a:defRPr sz="4400">
                <a:solidFill>
                  <a:srgbClr val="000D86"/>
                </a:solidFill>
                <a:latin typeface="Arial"/>
                <a:ea typeface="Arial"/>
                <a:cs typeface="Arial"/>
                <a:sym typeface="Arial"/>
              </a:defRPr>
            </a:lvl4pPr>
            <a:lvl5pPr marL="2286000" lvl="4" indent="-508000" algn="l">
              <a:lnSpc>
                <a:spcPct val="90000"/>
              </a:lnSpc>
              <a:spcBef>
                <a:spcPts val="500"/>
              </a:spcBef>
              <a:spcAft>
                <a:spcPts val="0"/>
              </a:spcAft>
              <a:buClr>
                <a:srgbClr val="000D86"/>
              </a:buClr>
              <a:buSzPts val="4400"/>
              <a:buChar char="•"/>
              <a:defRPr sz="4400">
                <a:solidFill>
                  <a:srgbClr val="000D86"/>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g393483208df_0_439"/>
          <p:cNvSpPr txBox="1">
            <a:spLocks noGrp="1"/>
          </p:cNvSpPr>
          <p:nvPr>
            <p:ph type="body" idx="3"/>
          </p:nvPr>
        </p:nvSpPr>
        <p:spPr>
          <a:xfrm>
            <a:off x="838202" y="789783"/>
            <a:ext cx="5823000" cy="7797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0D86"/>
              </a:buClr>
              <a:buSzPts val="5300"/>
              <a:buNone/>
              <a:defRPr sz="5300" b="1">
                <a:solidFill>
                  <a:srgbClr val="000D86"/>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g393483208df_0_439"/>
          <p:cNvSpPr txBox="1"/>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rgbClr val="757575"/>
                </a:solidFill>
                <a:latin typeface="Arial"/>
                <a:ea typeface="Arial"/>
                <a:cs typeface="Arial"/>
                <a:sym typeface="Arial"/>
              </a:rPr>
              <a:t>‹Nr.›</a:t>
            </a:fld>
            <a:endParaRPr sz="1200" b="0" i="0" u="none" strike="noStrike" cap="none">
              <a:solidFill>
                <a:srgbClr val="757575"/>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Abschnitts-&#10;überschrift" type="secHead">
  <p:cSld name="SECTION_HEADER">
    <p:spTree>
      <p:nvGrpSpPr>
        <p:cNvPr id="1" name="Shape 165"/>
        <p:cNvGrpSpPr/>
        <p:nvPr/>
      </p:nvGrpSpPr>
      <p:grpSpPr>
        <a:xfrm>
          <a:off x="0" y="0"/>
          <a:ext cx="0" cy="0"/>
          <a:chOff x="0" y="0"/>
          <a:chExt cx="0" cy="0"/>
        </a:xfrm>
      </p:grpSpPr>
      <p:sp>
        <p:nvSpPr>
          <p:cNvPr id="166" name="Google Shape;166;g393483208df_0_448"/>
          <p:cNvSpPr txBox="1">
            <a:spLocks noGrp="1"/>
          </p:cNvSpPr>
          <p:nvPr>
            <p:ph type="title"/>
          </p:nvPr>
        </p:nvSpPr>
        <p:spPr>
          <a:xfrm>
            <a:off x="831849"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g393483208df_0_448"/>
          <p:cNvSpPr txBox="1">
            <a:spLocks noGrp="1"/>
          </p:cNvSpPr>
          <p:nvPr>
            <p:ph type="body" idx="1"/>
          </p:nvPr>
        </p:nvSpPr>
        <p:spPr>
          <a:xfrm>
            <a:off x="831849" y="4589467"/>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168" name="Google Shape;168;g393483208df_0_448"/>
          <p:cNvSpPr txBox="1">
            <a:spLocks noGrp="1"/>
          </p:cNvSpPr>
          <p:nvPr>
            <p:ph type="dt" idx="10"/>
          </p:nvPr>
        </p:nvSpPr>
        <p:spPr>
          <a:xfrm>
            <a:off x="838200" y="6356354"/>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g393483208df_0_448"/>
          <p:cNvSpPr txBox="1">
            <a:spLocks noGrp="1"/>
          </p:cNvSpPr>
          <p:nvPr>
            <p:ph type="ftr" idx="11"/>
          </p:nvPr>
        </p:nvSpPr>
        <p:spPr>
          <a:xfrm>
            <a:off x="4038600" y="6356354"/>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g393483208df_0_448"/>
          <p:cNvSpPr txBox="1">
            <a:spLocks noGrp="1"/>
          </p:cNvSpPr>
          <p:nvPr>
            <p:ph type="sldNum" idx="12"/>
          </p:nvPr>
        </p:nvSpPr>
        <p:spPr>
          <a:xfrm>
            <a:off x="8610600" y="6356354"/>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Zwei Inhalte" type="twoObj">
  <p:cSld name="TWO_OBJECTS">
    <p:spTree>
      <p:nvGrpSpPr>
        <p:cNvPr id="1" name="Shape 171"/>
        <p:cNvGrpSpPr/>
        <p:nvPr/>
      </p:nvGrpSpPr>
      <p:grpSpPr>
        <a:xfrm>
          <a:off x="0" y="0"/>
          <a:ext cx="0" cy="0"/>
          <a:chOff x="0" y="0"/>
          <a:chExt cx="0" cy="0"/>
        </a:xfrm>
      </p:grpSpPr>
      <p:sp>
        <p:nvSpPr>
          <p:cNvPr id="172" name="Google Shape;172;g393483208df_0_454"/>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g393483208df_0_454"/>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g393483208df_0_454"/>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g393483208df_0_454"/>
          <p:cNvSpPr txBox="1">
            <a:spLocks noGrp="1"/>
          </p:cNvSpPr>
          <p:nvPr>
            <p:ph type="dt" idx="10"/>
          </p:nvPr>
        </p:nvSpPr>
        <p:spPr>
          <a:xfrm>
            <a:off x="838200" y="6356354"/>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g393483208df_0_454"/>
          <p:cNvSpPr txBox="1">
            <a:spLocks noGrp="1"/>
          </p:cNvSpPr>
          <p:nvPr>
            <p:ph type="ftr" idx="11"/>
          </p:nvPr>
        </p:nvSpPr>
        <p:spPr>
          <a:xfrm>
            <a:off x="4038600" y="6356354"/>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g393483208df_0_454"/>
          <p:cNvSpPr txBox="1">
            <a:spLocks noGrp="1"/>
          </p:cNvSpPr>
          <p:nvPr>
            <p:ph type="sldNum" idx="12"/>
          </p:nvPr>
        </p:nvSpPr>
        <p:spPr>
          <a:xfrm>
            <a:off x="8610600" y="6356354"/>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gleich" type="twoTxTwoObj">
  <p:cSld name="TWO_OBJECTS_WITH_TEXT">
    <p:spTree>
      <p:nvGrpSpPr>
        <p:cNvPr id="1" name="Shape 178"/>
        <p:cNvGrpSpPr/>
        <p:nvPr/>
      </p:nvGrpSpPr>
      <p:grpSpPr>
        <a:xfrm>
          <a:off x="0" y="0"/>
          <a:ext cx="0" cy="0"/>
          <a:chOff x="0" y="0"/>
          <a:chExt cx="0" cy="0"/>
        </a:xfrm>
      </p:grpSpPr>
      <p:sp>
        <p:nvSpPr>
          <p:cNvPr id="179" name="Google Shape;179;g393483208df_0_461"/>
          <p:cNvSpPr txBox="1">
            <a:spLocks noGrp="1"/>
          </p:cNvSpPr>
          <p:nvPr>
            <p:ph type="title"/>
          </p:nvPr>
        </p:nvSpPr>
        <p:spPr>
          <a:xfrm>
            <a:off x="839788" y="365126"/>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g393483208df_0_461"/>
          <p:cNvSpPr txBox="1">
            <a:spLocks noGrp="1"/>
          </p:cNvSpPr>
          <p:nvPr>
            <p:ph type="body" idx="1"/>
          </p:nvPr>
        </p:nvSpPr>
        <p:spPr>
          <a:xfrm>
            <a:off x="839789"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1" name="Google Shape;181;g393483208df_0_461"/>
          <p:cNvSpPr txBox="1">
            <a:spLocks noGrp="1"/>
          </p:cNvSpPr>
          <p:nvPr>
            <p:ph type="body" idx="2"/>
          </p:nvPr>
        </p:nvSpPr>
        <p:spPr>
          <a:xfrm>
            <a:off x="839789"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g393483208df_0_461"/>
          <p:cNvSpPr txBox="1">
            <a:spLocks noGrp="1"/>
          </p:cNvSpPr>
          <p:nvPr>
            <p:ph type="body" idx="3"/>
          </p:nvPr>
        </p:nvSpPr>
        <p:spPr>
          <a:xfrm>
            <a:off x="6172202"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3" name="Google Shape;183;g393483208df_0_461"/>
          <p:cNvSpPr txBox="1">
            <a:spLocks noGrp="1"/>
          </p:cNvSpPr>
          <p:nvPr>
            <p:ph type="body" idx="4"/>
          </p:nvPr>
        </p:nvSpPr>
        <p:spPr>
          <a:xfrm>
            <a:off x="6172202"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4" name="Google Shape;184;g393483208df_0_461"/>
          <p:cNvSpPr txBox="1">
            <a:spLocks noGrp="1"/>
          </p:cNvSpPr>
          <p:nvPr>
            <p:ph type="dt" idx="10"/>
          </p:nvPr>
        </p:nvSpPr>
        <p:spPr>
          <a:xfrm>
            <a:off x="838200" y="6356354"/>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g393483208df_0_461"/>
          <p:cNvSpPr txBox="1">
            <a:spLocks noGrp="1"/>
          </p:cNvSpPr>
          <p:nvPr>
            <p:ph type="ftr" idx="11"/>
          </p:nvPr>
        </p:nvSpPr>
        <p:spPr>
          <a:xfrm>
            <a:off x="4038600" y="6356354"/>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g393483208df_0_461"/>
          <p:cNvSpPr txBox="1">
            <a:spLocks noGrp="1"/>
          </p:cNvSpPr>
          <p:nvPr>
            <p:ph type="sldNum" idx="12"/>
          </p:nvPr>
        </p:nvSpPr>
        <p:spPr>
          <a:xfrm>
            <a:off x="8610600" y="6356354"/>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Inhalt mit Überschrift" type="objTx">
  <p:cSld name="OBJECT_WITH_CAPTION_TEXT">
    <p:spTree>
      <p:nvGrpSpPr>
        <p:cNvPr id="1" name="Shape 187"/>
        <p:cNvGrpSpPr/>
        <p:nvPr/>
      </p:nvGrpSpPr>
      <p:grpSpPr>
        <a:xfrm>
          <a:off x="0" y="0"/>
          <a:ext cx="0" cy="0"/>
          <a:chOff x="0" y="0"/>
          <a:chExt cx="0" cy="0"/>
        </a:xfrm>
      </p:grpSpPr>
      <p:sp>
        <p:nvSpPr>
          <p:cNvPr id="188" name="Google Shape;188;g393483208df_0_470"/>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g393483208df_0_470"/>
          <p:cNvSpPr txBox="1">
            <a:spLocks noGrp="1"/>
          </p:cNvSpPr>
          <p:nvPr>
            <p:ph type="body" idx="1"/>
          </p:nvPr>
        </p:nvSpPr>
        <p:spPr>
          <a:xfrm>
            <a:off x="5183188" y="987426"/>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90" name="Google Shape;190;g393483208df_0_470"/>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1" name="Google Shape;191;g393483208df_0_470"/>
          <p:cNvSpPr txBox="1">
            <a:spLocks noGrp="1"/>
          </p:cNvSpPr>
          <p:nvPr>
            <p:ph type="dt" idx="10"/>
          </p:nvPr>
        </p:nvSpPr>
        <p:spPr>
          <a:xfrm>
            <a:off x="838200" y="6356354"/>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2" name="Google Shape;192;g393483208df_0_470"/>
          <p:cNvSpPr txBox="1">
            <a:spLocks noGrp="1"/>
          </p:cNvSpPr>
          <p:nvPr>
            <p:ph type="ftr" idx="11"/>
          </p:nvPr>
        </p:nvSpPr>
        <p:spPr>
          <a:xfrm>
            <a:off x="4038600" y="6356354"/>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g393483208df_0_470"/>
          <p:cNvSpPr txBox="1">
            <a:spLocks noGrp="1"/>
          </p:cNvSpPr>
          <p:nvPr>
            <p:ph type="sldNum" idx="12"/>
          </p:nvPr>
        </p:nvSpPr>
        <p:spPr>
          <a:xfrm>
            <a:off x="8610600" y="6356354"/>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ld mit Überschrift" type="picTx">
  <p:cSld name="PICTURE_WITH_CAPTION_TEXT">
    <p:spTree>
      <p:nvGrpSpPr>
        <p:cNvPr id="1" name="Shape 194"/>
        <p:cNvGrpSpPr/>
        <p:nvPr/>
      </p:nvGrpSpPr>
      <p:grpSpPr>
        <a:xfrm>
          <a:off x="0" y="0"/>
          <a:ext cx="0" cy="0"/>
          <a:chOff x="0" y="0"/>
          <a:chExt cx="0" cy="0"/>
        </a:xfrm>
      </p:grpSpPr>
      <p:sp>
        <p:nvSpPr>
          <p:cNvPr id="195" name="Google Shape;195;g393483208df_0_477"/>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g393483208df_0_477"/>
          <p:cNvSpPr>
            <a:spLocks noGrp="1"/>
          </p:cNvSpPr>
          <p:nvPr>
            <p:ph type="pic" idx="2"/>
          </p:nvPr>
        </p:nvSpPr>
        <p:spPr>
          <a:xfrm>
            <a:off x="5183188" y="987426"/>
            <a:ext cx="6172200" cy="4873500"/>
          </a:xfrm>
          <a:prstGeom prst="rect">
            <a:avLst/>
          </a:prstGeom>
          <a:noFill/>
          <a:ln>
            <a:noFill/>
          </a:ln>
        </p:spPr>
      </p:sp>
      <p:sp>
        <p:nvSpPr>
          <p:cNvPr id="197" name="Google Shape;197;g393483208df_0_477"/>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8" name="Google Shape;198;g393483208df_0_477"/>
          <p:cNvSpPr txBox="1">
            <a:spLocks noGrp="1"/>
          </p:cNvSpPr>
          <p:nvPr>
            <p:ph type="dt" idx="10"/>
          </p:nvPr>
        </p:nvSpPr>
        <p:spPr>
          <a:xfrm>
            <a:off x="838200" y="6356354"/>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g393483208df_0_477"/>
          <p:cNvSpPr txBox="1">
            <a:spLocks noGrp="1"/>
          </p:cNvSpPr>
          <p:nvPr>
            <p:ph type="ftr" idx="11"/>
          </p:nvPr>
        </p:nvSpPr>
        <p:spPr>
          <a:xfrm>
            <a:off x="4038600" y="6356354"/>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g393483208df_0_477"/>
          <p:cNvSpPr txBox="1">
            <a:spLocks noGrp="1"/>
          </p:cNvSpPr>
          <p:nvPr>
            <p:ph type="sldNum" idx="12"/>
          </p:nvPr>
        </p:nvSpPr>
        <p:spPr>
          <a:xfrm>
            <a:off x="8610600" y="6356354"/>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el und vertikaler Text" type="vertTx">
  <p:cSld name="VERTICAL_TEXT">
    <p:spTree>
      <p:nvGrpSpPr>
        <p:cNvPr id="1" name="Shape 201"/>
        <p:cNvGrpSpPr/>
        <p:nvPr/>
      </p:nvGrpSpPr>
      <p:grpSpPr>
        <a:xfrm>
          <a:off x="0" y="0"/>
          <a:ext cx="0" cy="0"/>
          <a:chOff x="0" y="0"/>
          <a:chExt cx="0" cy="0"/>
        </a:xfrm>
      </p:grpSpPr>
      <p:sp>
        <p:nvSpPr>
          <p:cNvPr id="202" name="Google Shape;202;g393483208df_0_484"/>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g393483208df_0_484"/>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g393483208df_0_484"/>
          <p:cNvSpPr txBox="1">
            <a:spLocks noGrp="1"/>
          </p:cNvSpPr>
          <p:nvPr>
            <p:ph type="dt" idx="10"/>
          </p:nvPr>
        </p:nvSpPr>
        <p:spPr>
          <a:xfrm>
            <a:off x="838200" y="6356354"/>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g393483208df_0_484"/>
          <p:cNvSpPr txBox="1">
            <a:spLocks noGrp="1"/>
          </p:cNvSpPr>
          <p:nvPr>
            <p:ph type="ftr" idx="11"/>
          </p:nvPr>
        </p:nvSpPr>
        <p:spPr>
          <a:xfrm>
            <a:off x="4038600" y="6356354"/>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6" name="Google Shape;206;g393483208df_0_484"/>
          <p:cNvSpPr txBox="1">
            <a:spLocks noGrp="1"/>
          </p:cNvSpPr>
          <p:nvPr>
            <p:ph type="sldNum" idx="12"/>
          </p:nvPr>
        </p:nvSpPr>
        <p:spPr>
          <a:xfrm>
            <a:off x="8610600" y="6356354"/>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kaler Titel und Text" type="vertTitleAndTx">
  <p:cSld name="VERTICAL_TITLE_AND_VERTICAL_TEXT">
    <p:spTree>
      <p:nvGrpSpPr>
        <p:cNvPr id="1" name="Shape 207"/>
        <p:cNvGrpSpPr/>
        <p:nvPr/>
      </p:nvGrpSpPr>
      <p:grpSpPr>
        <a:xfrm>
          <a:off x="0" y="0"/>
          <a:ext cx="0" cy="0"/>
          <a:chOff x="0" y="0"/>
          <a:chExt cx="0" cy="0"/>
        </a:xfrm>
      </p:grpSpPr>
      <p:sp>
        <p:nvSpPr>
          <p:cNvPr id="208" name="Google Shape;208;g393483208df_0_490"/>
          <p:cNvSpPr txBox="1">
            <a:spLocks noGrp="1"/>
          </p:cNvSpPr>
          <p:nvPr>
            <p:ph type="title"/>
          </p:nvPr>
        </p:nvSpPr>
        <p:spPr>
          <a:xfrm rot="5400000">
            <a:off x="7133402"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9" name="Google Shape;209;g393483208df_0_490"/>
          <p:cNvSpPr txBox="1">
            <a:spLocks noGrp="1"/>
          </p:cNvSpPr>
          <p:nvPr>
            <p:ph type="body" idx="1"/>
          </p:nvPr>
        </p:nvSpPr>
        <p:spPr>
          <a:xfrm rot="5400000">
            <a:off x="1799402"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g393483208df_0_490"/>
          <p:cNvSpPr txBox="1">
            <a:spLocks noGrp="1"/>
          </p:cNvSpPr>
          <p:nvPr>
            <p:ph type="dt" idx="10"/>
          </p:nvPr>
        </p:nvSpPr>
        <p:spPr>
          <a:xfrm>
            <a:off x="838200" y="6356354"/>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g393483208df_0_490"/>
          <p:cNvSpPr txBox="1">
            <a:spLocks noGrp="1"/>
          </p:cNvSpPr>
          <p:nvPr>
            <p:ph type="ftr" idx="11"/>
          </p:nvPr>
        </p:nvSpPr>
        <p:spPr>
          <a:xfrm>
            <a:off x="4038600" y="6356354"/>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g393483208df_0_490"/>
          <p:cNvSpPr txBox="1">
            <a:spLocks noGrp="1"/>
          </p:cNvSpPr>
          <p:nvPr>
            <p:ph type="sldNum" idx="12"/>
          </p:nvPr>
        </p:nvSpPr>
        <p:spPr>
          <a:xfrm>
            <a:off x="8610600" y="6356354"/>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8"/>
        <p:cNvGrpSpPr/>
        <p:nvPr/>
      </p:nvGrpSpPr>
      <p:grpSpPr>
        <a:xfrm>
          <a:off x="0" y="0"/>
          <a:ext cx="0" cy="0"/>
          <a:chOff x="0" y="0"/>
          <a:chExt cx="0" cy="0"/>
        </a:xfrm>
      </p:grpSpPr>
      <p:sp>
        <p:nvSpPr>
          <p:cNvPr id="29" name="Google Shape;29;p74"/>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74"/>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74"/>
          <p:cNvSpPr txBox="1">
            <a:spLocks noGrp="1"/>
          </p:cNvSpPr>
          <p:nvPr>
            <p:ph type="sldNum" idx="12"/>
          </p:nvPr>
        </p:nvSpPr>
        <p:spPr>
          <a:xfrm>
            <a:off x="10417432" y="6416479"/>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000E8E"/>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000E8E"/>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000E8E"/>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000E8E"/>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000E8E"/>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000E8E"/>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000E8E"/>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000E8E"/>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000E8E"/>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‹Nr.›</a:t>
            </a:fld>
            <a:endParaRPr/>
          </a:p>
        </p:txBody>
      </p:sp>
      <p:sp>
        <p:nvSpPr>
          <p:cNvPr id="32" name="Google Shape;32;p74"/>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Benutzerdefiniertes Layout">
  <p:cSld name="2_Benutzerdefiniertes Layout">
    <p:spTree>
      <p:nvGrpSpPr>
        <p:cNvPr id="1" name="Shape 33"/>
        <p:cNvGrpSpPr/>
        <p:nvPr/>
      </p:nvGrpSpPr>
      <p:grpSpPr>
        <a:xfrm>
          <a:off x="0" y="0"/>
          <a:ext cx="0" cy="0"/>
          <a:chOff x="0" y="0"/>
          <a:chExt cx="0" cy="0"/>
        </a:xfrm>
      </p:grpSpPr>
      <p:sp>
        <p:nvSpPr>
          <p:cNvPr id="34" name="Google Shape;34;p75"/>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5"/>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75"/>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‹Nr.›</a:t>
            </a:fld>
            <a:endParaRPr/>
          </a:p>
        </p:txBody>
      </p:sp>
      <p:sp>
        <p:nvSpPr>
          <p:cNvPr id="37" name="Google Shape;37;p75"/>
          <p:cNvSpPr/>
          <p:nvPr/>
        </p:nvSpPr>
        <p:spPr>
          <a:xfrm>
            <a:off x="0" y="750844"/>
            <a:ext cx="6821215" cy="818557"/>
          </a:xfrm>
          <a:prstGeom prst="rect">
            <a:avLst/>
          </a:prstGeom>
          <a:solidFill>
            <a:srgbClr val="D0FF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 name="Google Shape;38;p75"/>
          <p:cNvSpPr txBox="1">
            <a:spLocks noGrp="1"/>
          </p:cNvSpPr>
          <p:nvPr>
            <p:ph type="body" idx="1"/>
          </p:nvPr>
        </p:nvSpPr>
        <p:spPr>
          <a:xfrm>
            <a:off x="838200" y="168275"/>
            <a:ext cx="5983288" cy="482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6555"/>
              </a:buClr>
              <a:buSzPts val="2000"/>
              <a:buNone/>
              <a:defRPr sz="2000">
                <a:solidFill>
                  <a:srgbClr val="FF6555"/>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75"/>
          <p:cNvSpPr txBox="1">
            <a:spLocks noGrp="1"/>
          </p:cNvSpPr>
          <p:nvPr>
            <p:ph type="body" idx="2"/>
          </p:nvPr>
        </p:nvSpPr>
        <p:spPr>
          <a:xfrm>
            <a:off x="838202" y="789783"/>
            <a:ext cx="5822951" cy="77961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0D86"/>
              </a:buClr>
              <a:buSzPts val="5300"/>
              <a:buNone/>
              <a:defRPr sz="5300" b="1">
                <a:solidFill>
                  <a:srgbClr val="000D86"/>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75"/>
          <p:cNvSpPr txBox="1"/>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rgbClr val="757575"/>
                </a:solidFill>
                <a:latin typeface="Arial"/>
                <a:ea typeface="Arial"/>
                <a:cs typeface="Arial"/>
                <a:sym typeface="Arial"/>
              </a:rPr>
              <a:t>‹Nr.›</a:t>
            </a:fld>
            <a:endParaRPr sz="1200" b="0" i="0" u="none" strike="noStrike" cap="none">
              <a:solidFill>
                <a:srgbClr val="757575"/>
              </a:solidFill>
              <a:latin typeface="Arial"/>
              <a:ea typeface="Arial"/>
              <a:cs typeface="Arial"/>
              <a:sym typeface="Arial"/>
            </a:endParaRPr>
          </a:p>
        </p:txBody>
      </p:sp>
      <p:sp>
        <p:nvSpPr>
          <p:cNvPr id="41" name="Google Shape;41;p75"/>
          <p:cNvSpPr txBox="1">
            <a:spLocks noGrp="1"/>
          </p:cNvSpPr>
          <p:nvPr>
            <p:ph type="body" idx="3"/>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19100" algn="l">
              <a:lnSpc>
                <a:spcPct val="90000"/>
              </a:lnSpc>
              <a:spcBef>
                <a:spcPts val="1000"/>
              </a:spcBef>
              <a:spcAft>
                <a:spcPts val="0"/>
              </a:spcAft>
              <a:buClr>
                <a:srgbClr val="000D86"/>
              </a:buClr>
              <a:buSzPts val="3000"/>
              <a:buChar char="•"/>
              <a:defRPr sz="3000">
                <a:solidFill>
                  <a:srgbClr val="000D86"/>
                </a:solidFill>
                <a:latin typeface="Arial"/>
                <a:ea typeface="Arial"/>
                <a:cs typeface="Arial"/>
                <a:sym typeface="Arial"/>
              </a:defRPr>
            </a:lvl1pPr>
            <a:lvl2pPr marL="914400" lvl="1" indent="-419100" algn="l">
              <a:lnSpc>
                <a:spcPct val="90000"/>
              </a:lnSpc>
              <a:spcBef>
                <a:spcPts val="500"/>
              </a:spcBef>
              <a:spcAft>
                <a:spcPts val="0"/>
              </a:spcAft>
              <a:buClr>
                <a:srgbClr val="000D86"/>
              </a:buClr>
              <a:buSzPts val="3000"/>
              <a:buChar char="•"/>
              <a:defRPr sz="3000">
                <a:solidFill>
                  <a:srgbClr val="000D86"/>
                </a:solidFill>
                <a:latin typeface="Arial"/>
                <a:ea typeface="Arial"/>
                <a:cs typeface="Arial"/>
                <a:sym typeface="Arial"/>
              </a:defRPr>
            </a:lvl2pPr>
            <a:lvl3pPr marL="1371600" lvl="2" indent="-419100" algn="l">
              <a:lnSpc>
                <a:spcPct val="90000"/>
              </a:lnSpc>
              <a:spcBef>
                <a:spcPts val="500"/>
              </a:spcBef>
              <a:spcAft>
                <a:spcPts val="0"/>
              </a:spcAft>
              <a:buClr>
                <a:srgbClr val="000D86"/>
              </a:buClr>
              <a:buSzPts val="3000"/>
              <a:buChar char="•"/>
              <a:defRPr sz="3000">
                <a:solidFill>
                  <a:srgbClr val="000D86"/>
                </a:solidFill>
                <a:latin typeface="Arial"/>
                <a:ea typeface="Arial"/>
                <a:cs typeface="Arial"/>
                <a:sym typeface="Arial"/>
              </a:defRPr>
            </a:lvl3pPr>
            <a:lvl4pPr marL="1828800" lvl="3" indent="-419100" algn="l">
              <a:lnSpc>
                <a:spcPct val="90000"/>
              </a:lnSpc>
              <a:spcBef>
                <a:spcPts val="500"/>
              </a:spcBef>
              <a:spcAft>
                <a:spcPts val="0"/>
              </a:spcAft>
              <a:buClr>
                <a:srgbClr val="000D86"/>
              </a:buClr>
              <a:buSzPts val="3000"/>
              <a:buChar char="•"/>
              <a:defRPr sz="3000">
                <a:solidFill>
                  <a:srgbClr val="000D86"/>
                </a:solidFill>
                <a:latin typeface="Arial"/>
                <a:ea typeface="Arial"/>
                <a:cs typeface="Arial"/>
                <a:sym typeface="Arial"/>
              </a:defRPr>
            </a:lvl4pPr>
            <a:lvl5pPr marL="2286000" lvl="4" indent="-419100" algn="l">
              <a:lnSpc>
                <a:spcPct val="90000"/>
              </a:lnSpc>
              <a:spcBef>
                <a:spcPts val="500"/>
              </a:spcBef>
              <a:spcAft>
                <a:spcPts val="0"/>
              </a:spcAft>
              <a:buClr>
                <a:srgbClr val="000D86"/>
              </a:buClr>
              <a:buSzPts val="3000"/>
              <a:buChar char="•"/>
              <a:defRPr sz="3000">
                <a:solidFill>
                  <a:srgbClr val="000D86"/>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Nur Titel" type="titleOnly">
  <p:cSld name="TITLE_ONLY">
    <p:spTree>
      <p:nvGrpSpPr>
        <p:cNvPr id="1" name="Shape 42"/>
        <p:cNvGrpSpPr/>
        <p:nvPr/>
      </p:nvGrpSpPr>
      <p:grpSpPr>
        <a:xfrm>
          <a:off x="0" y="0"/>
          <a:ext cx="0" cy="0"/>
          <a:chOff x="0" y="0"/>
          <a:chExt cx="0" cy="0"/>
        </a:xfrm>
      </p:grpSpPr>
      <p:sp>
        <p:nvSpPr>
          <p:cNvPr id="43" name="Google Shape;43;p76"/>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76"/>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76"/>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76"/>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elfolie" type="title">
  <p:cSld name="TITLE">
    <p:bg>
      <p:bgPr>
        <a:solidFill>
          <a:srgbClr val="000D86"/>
        </a:solidFill>
        <a:effectLst/>
      </p:bgPr>
    </p:bg>
    <p:spTree>
      <p:nvGrpSpPr>
        <p:cNvPr id="1" name="Shape 47"/>
        <p:cNvGrpSpPr/>
        <p:nvPr/>
      </p:nvGrpSpPr>
      <p:grpSpPr>
        <a:xfrm>
          <a:off x="0" y="0"/>
          <a:ext cx="0" cy="0"/>
          <a:chOff x="0" y="0"/>
          <a:chExt cx="0" cy="0"/>
        </a:xfrm>
      </p:grpSpPr>
      <p:sp>
        <p:nvSpPr>
          <p:cNvPr id="48" name="Google Shape;48;p7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0" name="Google Shape;50;p77"/>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7"/>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7"/>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‹Nr.›</a:t>
            </a:fld>
            <a:endParaRPr/>
          </a:p>
        </p:txBody>
      </p:sp>
      <p:sp>
        <p:nvSpPr>
          <p:cNvPr id="53" name="Google Shape;53;p77"/>
          <p:cNvSpPr txBox="1"/>
          <p:nvPr/>
        </p:nvSpPr>
        <p:spPr>
          <a:xfrm>
            <a:off x="1270222" y="2701739"/>
            <a:ext cx="9651555" cy="1108445"/>
          </a:xfrm>
          <a:prstGeom prst="rect">
            <a:avLst/>
          </a:prstGeom>
          <a:solidFill>
            <a:srgbClr val="D0FFF9"/>
          </a:solidFill>
          <a:ln w="9525" cap="flat" cmpd="sng">
            <a:solidFill>
              <a:srgbClr val="D0FFF9"/>
            </a:solidFill>
            <a:prstDash val="solid"/>
            <a:round/>
            <a:headEnd type="none" w="sm" len="sm"/>
            <a:tailEnd type="none" w="sm" len="sm"/>
          </a:ln>
        </p:spPr>
        <p:txBody>
          <a:bodyPr spcFirstLastPara="1" wrap="square" lIns="0" tIns="0" rIns="0" bIns="0" anchor="t" anchorCtr="0">
            <a:spAutoFit/>
          </a:bodyPr>
          <a:lstStyle/>
          <a:p>
            <a:pPr marL="0" marR="0" lvl="0" indent="0" algn="ctr" rtl="0">
              <a:lnSpc>
                <a:spcPct val="120148"/>
              </a:lnSpc>
              <a:spcBef>
                <a:spcPts val="0"/>
              </a:spcBef>
              <a:spcAft>
                <a:spcPts val="0"/>
              </a:spcAft>
              <a:buClr>
                <a:srgbClr val="000000"/>
              </a:buClr>
              <a:buSzPts val="7400"/>
              <a:buFont typeface="Arial"/>
              <a:buNone/>
            </a:pPr>
            <a:r>
              <a:rPr lang="de-DE" sz="7400" b="1" i="0" u="none" strike="noStrike" cap="none">
                <a:solidFill>
                  <a:srgbClr val="000E8E"/>
                </a:solidFill>
                <a:latin typeface="Arial"/>
                <a:ea typeface="Arial"/>
                <a:cs typeface="Arial"/>
                <a:sym typeface="Arial"/>
              </a:rPr>
              <a:t>2. Kennenlernen</a:t>
            </a: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Benutzerdefiniertes Layout">
  <p:cSld name="1_Benutzerdefiniertes Layout">
    <p:spTree>
      <p:nvGrpSpPr>
        <p:cNvPr id="1" name="Shape 54"/>
        <p:cNvGrpSpPr/>
        <p:nvPr/>
      </p:nvGrpSpPr>
      <p:grpSpPr>
        <a:xfrm>
          <a:off x="0" y="0"/>
          <a:ext cx="0" cy="0"/>
          <a:chOff x="0" y="0"/>
          <a:chExt cx="0" cy="0"/>
        </a:xfrm>
      </p:grpSpPr>
      <p:sp>
        <p:nvSpPr>
          <p:cNvPr id="55" name="Google Shape;55;p78"/>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8"/>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8"/>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D8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‹Nr.›</a:t>
            </a:fld>
            <a:endParaRPr/>
          </a:p>
        </p:txBody>
      </p:sp>
      <p:sp>
        <p:nvSpPr>
          <p:cNvPr id="58" name="Google Shape;58;p78"/>
          <p:cNvSpPr/>
          <p:nvPr/>
        </p:nvSpPr>
        <p:spPr>
          <a:xfrm>
            <a:off x="0" y="750844"/>
            <a:ext cx="6821215" cy="818557"/>
          </a:xfrm>
          <a:prstGeom prst="rect">
            <a:avLst/>
          </a:prstGeom>
          <a:solidFill>
            <a:srgbClr val="D0FF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9" name="Google Shape;59;p78"/>
          <p:cNvSpPr txBox="1">
            <a:spLocks noGrp="1"/>
          </p:cNvSpPr>
          <p:nvPr>
            <p:ph type="body" idx="1"/>
          </p:nvPr>
        </p:nvSpPr>
        <p:spPr>
          <a:xfrm>
            <a:off x="838200" y="168275"/>
            <a:ext cx="5983288" cy="482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6555"/>
              </a:buClr>
              <a:buSzPts val="2000"/>
              <a:buNone/>
              <a:defRPr sz="2000">
                <a:solidFill>
                  <a:srgbClr val="FF6555"/>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78"/>
          <p:cNvSpPr txBox="1">
            <a:spLocks noGrp="1"/>
          </p:cNvSpPr>
          <p:nvPr>
            <p:ph type="body" idx="2"/>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0D86"/>
              </a:buClr>
              <a:buSzPts val="4400"/>
              <a:buNone/>
              <a:defRPr sz="4400">
                <a:solidFill>
                  <a:srgbClr val="000D86"/>
                </a:solidFill>
                <a:latin typeface="Arial"/>
                <a:ea typeface="Arial"/>
                <a:cs typeface="Arial"/>
                <a:sym typeface="Arial"/>
              </a:defRPr>
            </a:lvl1pPr>
            <a:lvl2pPr marL="914400" lvl="1" indent="-228600" algn="l">
              <a:lnSpc>
                <a:spcPct val="90000"/>
              </a:lnSpc>
              <a:spcBef>
                <a:spcPts val="500"/>
              </a:spcBef>
              <a:spcAft>
                <a:spcPts val="0"/>
              </a:spcAft>
              <a:buClr>
                <a:srgbClr val="000D86"/>
              </a:buClr>
              <a:buSzPts val="4400"/>
              <a:buNone/>
              <a:defRPr sz="4400">
                <a:solidFill>
                  <a:srgbClr val="000D86"/>
                </a:solidFill>
                <a:latin typeface="Arial"/>
                <a:ea typeface="Arial"/>
                <a:cs typeface="Arial"/>
                <a:sym typeface="Arial"/>
              </a:defRPr>
            </a:lvl2pPr>
            <a:lvl3pPr marL="1371600" lvl="2" indent="-228600" algn="l">
              <a:lnSpc>
                <a:spcPct val="90000"/>
              </a:lnSpc>
              <a:spcBef>
                <a:spcPts val="500"/>
              </a:spcBef>
              <a:spcAft>
                <a:spcPts val="0"/>
              </a:spcAft>
              <a:buClr>
                <a:srgbClr val="000D86"/>
              </a:buClr>
              <a:buSzPts val="4400"/>
              <a:buNone/>
              <a:defRPr sz="4400">
                <a:solidFill>
                  <a:srgbClr val="000D86"/>
                </a:solidFill>
                <a:latin typeface="Arial"/>
                <a:ea typeface="Arial"/>
                <a:cs typeface="Arial"/>
                <a:sym typeface="Arial"/>
              </a:defRPr>
            </a:lvl3pPr>
            <a:lvl4pPr marL="1828800" marR="0" lvl="3" indent="-228600" algn="l">
              <a:lnSpc>
                <a:spcPct val="90000"/>
              </a:lnSpc>
              <a:spcBef>
                <a:spcPts val="500"/>
              </a:spcBef>
              <a:spcAft>
                <a:spcPts val="0"/>
              </a:spcAft>
              <a:buClr>
                <a:srgbClr val="000D86"/>
              </a:buClr>
              <a:buSzPts val="4400"/>
              <a:buFont typeface="Arial"/>
              <a:buNone/>
              <a:defRPr sz="4400">
                <a:solidFill>
                  <a:srgbClr val="000D86"/>
                </a:solidFill>
                <a:latin typeface="Arial"/>
                <a:ea typeface="Arial"/>
                <a:cs typeface="Arial"/>
                <a:sym typeface="Arial"/>
              </a:defRPr>
            </a:lvl4pPr>
            <a:lvl5pPr marL="2286000" lvl="4" indent="-508000" algn="l">
              <a:lnSpc>
                <a:spcPct val="90000"/>
              </a:lnSpc>
              <a:spcBef>
                <a:spcPts val="500"/>
              </a:spcBef>
              <a:spcAft>
                <a:spcPts val="0"/>
              </a:spcAft>
              <a:buClr>
                <a:srgbClr val="000D86"/>
              </a:buClr>
              <a:buSzPts val="4400"/>
              <a:buChar char="•"/>
              <a:defRPr sz="4400">
                <a:solidFill>
                  <a:srgbClr val="000D86"/>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78"/>
          <p:cNvSpPr txBox="1">
            <a:spLocks noGrp="1"/>
          </p:cNvSpPr>
          <p:nvPr>
            <p:ph type="body" idx="3"/>
          </p:nvPr>
        </p:nvSpPr>
        <p:spPr>
          <a:xfrm>
            <a:off x="838202" y="789783"/>
            <a:ext cx="5822951" cy="77961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0D86"/>
              </a:buClr>
              <a:buSzPts val="5300"/>
              <a:buNone/>
              <a:defRPr sz="5300" b="1">
                <a:solidFill>
                  <a:srgbClr val="000D86"/>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78"/>
          <p:cNvSpPr txBox="1"/>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rgbClr val="757575"/>
                </a:solidFill>
                <a:latin typeface="Arial"/>
                <a:ea typeface="Arial"/>
                <a:cs typeface="Arial"/>
                <a:sym typeface="Arial"/>
              </a:rPr>
              <a:t>‹Nr.›</a:t>
            </a:fld>
            <a:endParaRPr sz="1200" b="0" i="0" u="none" strike="noStrike" cap="none">
              <a:solidFill>
                <a:srgbClr val="757575"/>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bschnitts-&#10;überschrift" type="secHead">
  <p:cSld name="SECTION_HEADER">
    <p:spTree>
      <p:nvGrpSpPr>
        <p:cNvPr id="1" name="Shape 63"/>
        <p:cNvGrpSpPr/>
        <p:nvPr/>
      </p:nvGrpSpPr>
      <p:grpSpPr>
        <a:xfrm>
          <a:off x="0" y="0"/>
          <a:ext cx="0" cy="0"/>
          <a:chOff x="0" y="0"/>
          <a:chExt cx="0" cy="0"/>
        </a:xfrm>
      </p:grpSpPr>
      <p:sp>
        <p:nvSpPr>
          <p:cNvPr id="64" name="Google Shape;64;p79"/>
          <p:cNvSpPr txBox="1">
            <a:spLocks noGrp="1"/>
          </p:cNvSpPr>
          <p:nvPr>
            <p:ph type="title"/>
          </p:nvPr>
        </p:nvSpPr>
        <p:spPr>
          <a:xfrm>
            <a:off x="831849"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79"/>
          <p:cNvSpPr txBox="1">
            <a:spLocks noGrp="1"/>
          </p:cNvSpPr>
          <p:nvPr>
            <p:ph type="body" idx="1"/>
          </p:nvPr>
        </p:nvSpPr>
        <p:spPr>
          <a:xfrm>
            <a:off x="831849" y="4589467"/>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66" name="Google Shape;66;p79"/>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9"/>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79"/>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Zwei Inhalte" type="twoObj">
  <p:cSld name="TWO_OBJECTS">
    <p:spTree>
      <p:nvGrpSpPr>
        <p:cNvPr id="1" name="Shape 69"/>
        <p:cNvGrpSpPr/>
        <p:nvPr/>
      </p:nvGrpSpPr>
      <p:grpSpPr>
        <a:xfrm>
          <a:off x="0" y="0"/>
          <a:ext cx="0" cy="0"/>
          <a:chOff x="0" y="0"/>
          <a:chExt cx="0" cy="0"/>
        </a:xfrm>
      </p:grpSpPr>
      <p:sp>
        <p:nvSpPr>
          <p:cNvPr id="70" name="Google Shape;70;p80"/>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8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8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80"/>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80"/>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80"/>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1"/>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7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71"/>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71"/>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71"/>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
        <p:cNvGrpSpPr/>
        <p:nvPr/>
      </p:nvGrpSpPr>
      <p:grpSpPr>
        <a:xfrm>
          <a:off x="0" y="0"/>
          <a:ext cx="0" cy="0"/>
          <a:chOff x="0" y="0"/>
          <a:chExt cx="0" cy="0"/>
        </a:xfrm>
      </p:grpSpPr>
      <p:sp>
        <p:nvSpPr>
          <p:cNvPr id="112" name="Google Shape;112;g393483208df_0_394"/>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3" name="Google Shape;113;g393483208df_0_39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4" name="Google Shape;114;g393483208df_0_394"/>
          <p:cNvSpPr txBox="1">
            <a:spLocks noGrp="1"/>
          </p:cNvSpPr>
          <p:nvPr>
            <p:ph type="dt" idx="10"/>
          </p:nvPr>
        </p:nvSpPr>
        <p:spPr>
          <a:xfrm>
            <a:off x="838200" y="6356354"/>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15" name="Google Shape;115;g393483208df_0_394"/>
          <p:cNvSpPr txBox="1">
            <a:spLocks noGrp="1"/>
          </p:cNvSpPr>
          <p:nvPr>
            <p:ph type="ftr" idx="11"/>
          </p:nvPr>
        </p:nvSpPr>
        <p:spPr>
          <a:xfrm>
            <a:off x="4038600" y="6356354"/>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16" name="Google Shape;116;g393483208df_0_394"/>
          <p:cNvSpPr txBox="1">
            <a:spLocks noGrp="1"/>
          </p:cNvSpPr>
          <p:nvPr>
            <p:ph type="sldNum" idx="12"/>
          </p:nvPr>
        </p:nvSpPr>
        <p:spPr>
          <a:xfrm>
            <a:off x="8610600" y="6356354"/>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‹Nr.›</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hyperlink" Target="https://pixabay.com/de/photos/b%C3%A4ckerei-innenaufnahme-brotregale-1583201/" TargetMode="External"/><Relationship Id="rId3" Type="http://schemas.openxmlformats.org/officeDocument/2006/relationships/image" Target="../media/image8.jpg"/><Relationship Id="rId7" Type="http://schemas.openxmlformats.org/officeDocument/2006/relationships/image" Target="../media/image10.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pixabay.com/de/photos/kreditkarte-zahlung-kredit-karte-1730085/" TargetMode="External"/><Relationship Id="rId5" Type="http://schemas.openxmlformats.org/officeDocument/2006/relationships/image" Target="../media/image9.jpg"/><Relationship Id="rId4" Type="http://schemas.openxmlformats.org/officeDocument/2006/relationships/hyperlink" Target="https://pixabay.com/de/photos/sparschwein-schwein-kasse-4757810/"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pixabay.com/de/photos/b%C3%A4ckerei-innenaufnahme-brotregale-1583201/" TargetMode="External"/><Relationship Id="rId3" Type="http://schemas.openxmlformats.org/officeDocument/2006/relationships/image" Target="../media/image8.jpg"/><Relationship Id="rId7" Type="http://schemas.openxmlformats.org/officeDocument/2006/relationships/image" Target="../media/image10.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pixabay.com/de/photos/kreditkarte-zahlung-kredit-karte-1730085/" TargetMode="External"/><Relationship Id="rId5" Type="http://schemas.openxmlformats.org/officeDocument/2006/relationships/image" Target="../media/image9.jpg"/><Relationship Id="rId4" Type="http://schemas.openxmlformats.org/officeDocument/2006/relationships/hyperlink" Target="https://pixabay.com/de/photos/sparschwein-schwein-kasse-4757810/"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hyperlink" Target="https://pixabay.com/de/photos/bier-restaurant-italiener-berlin-939438/" TargetMode="External"/><Relationship Id="rId13"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5.jpg"/><Relationship Id="rId12" Type="http://schemas.openxmlformats.org/officeDocument/2006/relationships/hyperlink" Target="https://unsplash.com/de/fotos/grafische-benutzeroberflache-anwendung-x07ELaNFt34" TargetMode="External"/><Relationship Id="rId2" Type="http://schemas.openxmlformats.org/officeDocument/2006/relationships/notesSlide" Target="../notesSlides/notesSlide49.xml"/><Relationship Id="rId16" Type="http://schemas.openxmlformats.org/officeDocument/2006/relationships/hyperlink" Target="https://unsplash.com/de/fotos/frau-in-goldenem-kleid-halt-schwertfigur-L4YGuSg0fxs" TargetMode="External"/><Relationship Id="rId1" Type="http://schemas.openxmlformats.org/officeDocument/2006/relationships/slideLayout" Target="../slideLayouts/slideLayout5.xml"/><Relationship Id="rId6" Type="http://schemas.openxmlformats.org/officeDocument/2006/relationships/hyperlink" Target="https://pixabay.com/de/photos/ferrari-sportwagen-autoschau-6615334/" TargetMode="External"/><Relationship Id="rId11" Type="http://schemas.openxmlformats.org/officeDocument/2006/relationships/image" Target="../media/image17.jpg"/><Relationship Id="rId5" Type="http://schemas.openxmlformats.org/officeDocument/2006/relationships/image" Target="../media/image14.jpg"/><Relationship Id="rId15" Type="http://schemas.openxmlformats.org/officeDocument/2006/relationships/image" Target="../media/image19.jpg"/><Relationship Id="rId10" Type="http://schemas.openxmlformats.org/officeDocument/2006/relationships/hyperlink" Target="https://pixabay.com/de/photos/oper-orchester-musik-konzert-594592/" TargetMode="External"/><Relationship Id="rId4" Type="http://schemas.openxmlformats.org/officeDocument/2006/relationships/hyperlink" Target="https://pixabay.com/de/photos/rettung-rettungsdienst-krankenwagen-3735206/" TargetMode="External"/><Relationship Id="rId9" Type="http://schemas.openxmlformats.org/officeDocument/2006/relationships/image" Target="../media/image16.jpg"/><Relationship Id="rId14" Type="http://schemas.openxmlformats.org/officeDocument/2006/relationships/hyperlink" Target="https://pixabay.com/de/photos/bahnhof-winterthur-umschalter-756077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hyperlink" Target="https://pixabay.com/de/photos/bier-restaurant-italiener-berlin-939438/" TargetMode="External"/><Relationship Id="rId13"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5.jpg"/><Relationship Id="rId12" Type="http://schemas.openxmlformats.org/officeDocument/2006/relationships/hyperlink" Target="https://unsplash.com/de/fotos/grafische-benutzeroberflache-anwendung-x07ELaNFt34" TargetMode="External"/><Relationship Id="rId17" Type="http://schemas.openxmlformats.org/officeDocument/2006/relationships/image" Target="../media/image20.png"/><Relationship Id="rId2" Type="http://schemas.openxmlformats.org/officeDocument/2006/relationships/notesSlide" Target="../notesSlides/notesSlide50.xml"/><Relationship Id="rId16" Type="http://schemas.openxmlformats.org/officeDocument/2006/relationships/hyperlink" Target="https://unsplash.com/de/fotos/frau-in-goldenem-kleid-halt-schwertfigur-L4YGuSg0fxs" TargetMode="External"/><Relationship Id="rId1" Type="http://schemas.openxmlformats.org/officeDocument/2006/relationships/slideLayout" Target="../slideLayouts/slideLayout5.xml"/><Relationship Id="rId6" Type="http://schemas.openxmlformats.org/officeDocument/2006/relationships/hyperlink" Target="https://pixabay.com/de/photos/ferrari-sportwagen-autoschau-6615334/" TargetMode="External"/><Relationship Id="rId11" Type="http://schemas.openxmlformats.org/officeDocument/2006/relationships/image" Target="../media/image17.jpg"/><Relationship Id="rId5" Type="http://schemas.openxmlformats.org/officeDocument/2006/relationships/image" Target="../media/image14.jpg"/><Relationship Id="rId15" Type="http://schemas.openxmlformats.org/officeDocument/2006/relationships/image" Target="../media/image19.jpg"/><Relationship Id="rId10" Type="http://schemas.openxmlformats.org/officeDocument/2006/relationships/hyperlink" Target="https://pixabay.com/de/photos/oper-orchester-musik-konzert-594592/" TargetMode="External"/><Relationship Id="rId4" Type="http://schemas.openxmlformats.org/officeDocument/2006/relationships/hyperlink" Target="https://pixabay.com/de/photos/rettung-rettungsdienst-krankenwagen-3735206/" TargetMode="External"/><Relationship Id="rId9" Type="http://schemas.openxmlformats.org/officeDocument/2006/relationships/image" Target="../media/image16.jpg"/><Relationship Id="rId14" Type="http://schemas.openxmlformats.org/officeDocument/2006/relationships/hyperlink" Target="https://pixabay.com/de/photos/bahnhof-winterthur-umschalter-7560774/"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watch?v=XJJ-GgQFzEs"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hyperlink" Target="https://de.statista.com/statistik/daten/studie/163692/umfrage/staatsverschuldung-in-der-eu-in-prozent-des-bruttoinlandsprodukts/" TargetMode="Externa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82.xml"/><Relationship Id="rId1" Type="http://schemas.openxmlformats.org/officeDocument/2006/relationships/slideLayout" Target="../slideLayouts/slideLayout1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mailto:info@fiscalfuture.de" TargetMode="External"/><Relationship Id="rId9" Type="http://schemas.openxmlformats.org/officeDocument/2006/relationships/hyperlink" Target="mailto:info@boell.de"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0FFFA"/>
        </a:solidFill>
        <a:effectLst/>
      </p:bgPr>
    </p:bg>
    <p:spTree>
      <p:nvGrpSpPr>
        <p:cNvPr id="1" name="Shape 217"/>
        <p:cNvGrpSpPr/>
        <p:nvPr/>
      </p:nvGrpSpPr>
      <p:grpSpPr>
        <a:xfrm>
          <a:off x="0" y="0"/>
          <a:ext cx="0" cy="0"/>
          <a:chOff x="0" y="0"/>
          <a:chExt cx="0" cy="0"/>
        </a:xfrm>
      </p:grpSpPr>
      <p:sp>
        <p:nvSpPr>
          <p:cNvPr id="218" name="Google Shape;218;p1"/>
          <p:cNvSpPr/>
          <p:nvPr/>
        </p:nvSpPr>
        <p:spPr>
          <a:xfrm>
            <a:off x="0" y="3"/>
            <a:ext cx="12192000" cy="188535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Arial"/>
              <a:ea typeface="Arial"/>
              <a:cs typeface="Arial"/>
              <a:sym typeface="Arial"/>
            </a:endParaRPr>
          </a:p>
        </p:txBody>
      </p:sp>
      <p:sp>
        <p:nvSpPr>
          <p:cNvPr id="219" name="Google Shape;219;p1"/>
          <p:cNvSpPr txBox="1"/>
          <p:nvPr/>
        </p:nvSpPr>
        <p:spPr>
          <a:xfrm>
            <a:off x="9916777" y="540714"/>
            <a:ext cx="1786467" cy="998297"/>
          </a:xfrm>
          <a:prstGeom prst="rect">
            <a:avLst/>
          </a:prstGeom>
          <a:noFill/>
          <a:ln>
            <a:noFill/>
          </a:ln>
        </p:spPr>
        <p:txBody>
          <a:bodyPr spcFirstLastPara="1" wrap="square" lIns="33850" tIns="33850" rIns="33850" bIns="33850" anchor="ctr" anchorCtr="0">
            <a:noAutofit/>
          </a:bodyPr>
          <a:lstStyle/>
          <a:p>
            <a:pPr marL="0" marR="0" lvl="0" indent="0" algn="ctr" rtl="0">
              <a:lnSpc>
                <a:spcPct val="154083"/>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220" name="Google Shape;220;p1"/>
          <p:cNvSpPr txBox="1"/>
          <p:nvPr/>
        </p:nvSpPr>
        <p:spPr>
          <a:xfrm>
            <a:off x="106021" y="2618579"/>
            <a:ext cx="12192001" cy="756617"/>
          </a:xfrm>
          <a:prstGeom prst="rect">
            <a:avLst/>
          </a:prstGeom>
          <a:noFill/>
          <a:ln>
            <a:noFill/>
          </a:ln>
        </p:spPr>
        <p:txBody>
          <a:bodyPr spcFirstLastPara="1" wrap="square" lIns="0" tIns="0" rIns="0" bIns="0" anchor="t" anchorCtr="0">
            <a:spAutoFit/>
          </a:bodyPr>
          <a:lstStyle/>
          <a:p>
            <a:pPr marL="0" marR="0" lvl="0" indent="0" algn="ctr" rtl="0">
              <a:lnSpc>
                <a:spcPct val="120121"/>
              </a:lnSpc>
              <a:spcBef>
                <a:spcPts val="0"/>
              </a:spcBef>
              <a:spcAft>
                <a:spcPts val="0"/>
              </a:spcAft>
              <a:buClr>
                <a:srgbClr val="000000"/>
              </a:buClr>
              <a:buSzPts val="4935"/>
              <a:buFont typeface="Arial"/>
              <a:buNone/>
            </a:pPr>
            <a:r>
              <a:rPr lang="de-DE" sz="4935" b="1" i="0" u="none" strike="noStrike" cap="none">
                <a:solidFill>
                  <a:srgbClr val="000E8E"/>
                </a:solidFill>
                <a:latin typeface="Arial"/>
                <a:ea typeface="Arial"/>
                <a:cs typeface="Arial"/>
                <a:sym typeface="Arial"/>
              </a:rPr>
              <a:t>Grundlagen der Finanzpolitik</a:t>
            </a:r>
            <a:endParaRPr sz="4935" b="1" i="0" u="none" strike="noStrike" cap="none">
              <a:solidFill>
                <a:srgbClr val="000E8E"/>
              </a:solidFill>
              <a:latin typeface="Arial"/>
              <a:ea typeface="Arial"/>
              <a:cs typeface="Arial"/>
              <a:sym typeface="Arial"/>
            </a:endParaRPr>
          </a:p>
        </p:txBody>
      </p:sp>
      <p:sp>
        <p:nvSpPr>
          <p:cNvPr id="221" name="Google Shape;221;p1"/>
          <p:cNvSpPr txBox="1"/>
          <p:nvPr/>
        </p:nvSpPr>
        <p:spPr>
          <a:xfrm>
            <a:off x="0" y="3955318"/>
            <a:ext cx="12192000" cy="1868845"/>
          </a:xfrm>
          <a:prstGeom prst="rect">
            <a:avLst/>
          </a:prstGeom>
          <a:noFill/>
          <a:ln>
            <a:noFill/>
          </a:ln>
        </p:spPr>
        <p:txBody>
          <a:bodyPr spcFirstLastPara="1" wrap="square" lIns="0" tIns="0" rIns="0" bIns="0" anchor="t" anchorCtr="0">
            <a:spAutoFit/>
          </a:bodyPr>
          <a:lstStyle/>
          <a:p>
            <a:pPr marL="0" marR="0" lvl="0" indent="0" algn="ctr" rtl="0">
              <a:lnSpc>
                <a:spcPct val="119986"/>
              </a:lnSpc>
              <a:spcBef>
                <a:spcPts val="0"/>
              </a:spcBef>
              <a:spcAft>
                <a:spcPts val="0"/>
              </a:spcAft>
              <a:buClr>
                <a:srgbClr val="000000"/>
              </a:buClr>
              <a:buSzPts val="3067"/>
              <a:buFont typeface="Arial"/>
              <a:buNone/>
            </a:pPr>
            <a:r>
              <a:rPr lang="de-DE" sz="3067" b="1" i="0" u="none" strike="noStrike" cap="none">
                <a:solidFill>
                  <a:srgbClr val="FF6555"/>
                </a:solidFill>
                <a:latin typeface="Arial"/>
                <a:ea typeface="Arial"/>
                <a:cs typeface="Arial"/>
                <a:sym typeface="Arial"/>
              </a:rPr>
              <a:t>Multiplikator:in </a:t>
            </a:r>
            <a:endParaRPr sz="3067" b="1" i="0" u="none" strike="noStrike" cap="none">
              <a:solidFill>
                <a:srgbClr val="FF6555"/>
              </a:solidFill>
              <a:latin typeface="Arial"/>
              <a:ea typeface="Arial"/>
              <a:cs typeface="Arial"/>
              <a:sym typeface="Arial"/>
            </a:endParaRPr>
          </a:p>
          <a:p>
            <a:pPr marL="0" marR="0" lvl="0" indent="0" algn="ctr" rtl="0">
              <a:lnSpc>
                <a:spcPct val="119986"/>
              </a:lnSpc>
              <a:spcBef>
                <a:spcPts val="0"/>
              </a:spcBef>
              <a:spcAft>
                <a:spcPts val="0"/>
              </a:spcAft>
              <a:buClr>
                <a:srgbClr val="000000"/>
              </a:buClr>
              <a:buSzPts val="3067"/>
              <a:buFont typeface="Arial"/>
              <a:buNone/>
            </a:pPr>
            <a:r>
              <a:rPr lang="de-DE" sz="3067" b="1" i="0" u="none" strike="noStrike" cap="none">
                <a:solidFill>
                  <a:srgbClr val="FF6555"/>
                </a:solidFill>
                <a:latin typeface="Arial"/>
                <a:ea typeface="Arial"/>
                <a:cs typeface="Arial"/>
                <a:sym typeface="Arial"/>
              </a:rPr>
              <a:t>Anlass/Veranstaltung/Ort</a:t>
            </a:r>
            <a:endParaRPr sz="3067" b="1" i="0" u="none" strike="noStrike" cap="none">
              <a:solidFill>
                <a:srgbClr val="FF6555"/>
              </a:solidFill>
              <a:latin typeface="Arial"/>
              <a:ea typeface="Arial"/>
              <a:cs typeface="Arial"/>
              <a:sym typeface="Arial"/>
            </a:endParaRPr>
          </a:p>
          <a:p>
            <a:pPr marL="0" marR="0" lvl="0" indent="0" algn="ctr" rtl="0">
              <a:lnSpc>
                <a:spcPct val="119986"/>
              </a:lnSpc>
              <a:spcBef>
                <a:spcPts val="0"/>
              </a:spcBef>
              <a:spcAft>
                <a:spcPts val="0"/>
              </a:spcAft>
              <a:buClr>
                <a:srgbClr val="000000"/>
              </a:buClr>
              <a:buSzPts val="3067"/>
              <a:buFont typeface="Arial"/>
              <a:buNone/>
            </a:pPr>
            <a:r>
              <a:rPr lang="de-DE" sz="3067" b="1" i="0" u="none" strike="noStrike" cap="none">
                <a:solidFill>
                  <a:srgbClr val="FF6555"/>
                </a:solidFill>
                <a:latin typeface="Arial"/>
                <a:ea typeface="Arial"/>
                <a:cs typeface="Arial"/>
                <a:sym typeface="Arial"/>
              </a:rPr>
              <a:t>Datum</a:t>
            </a:r>
            <a:endParaRPr sz="3067" b="1" i="0" u="none" strike="noStrike" cap="none">
              <a:solidFill>
                <a:srgbClr val="FF6555"/>
              </a:solidFill>
              <a:latin typeface="Arial"/>
              <a:ea typeface="Arial"/>
              <a:cs typeface="Arial"/>
              <a:sym typeface="Arial"/>
            </a:endParaRPr>
          </a:p>
          <a:p>
            <a:pPr marL="0" marR="0" lvl="0" indent="0" algn="ctr" rtl="0">
              <a:lnSpc>
                <a:spcPct val="119986"/>
              </a:lnSpc>
              <a:spcBef>
                <a:spcPts val="0"/>
              </a:spcBef>
              <a:spcAft>
                <a:spcPts val="0"/>
              </a:spcAft>
              <a:buClr>
                <a:srgbClr val="000000"/>
              </a:buClr>
              <a:buSzPts val="3067"/>
              <a:buFont typeface="Arial"/>
              <a:buNone/>
            </a:pPr>
            <a:endParaRPr sz="3067" b="1" i="0" u="none" strike="noStrike" cap="none">
              <a:solidFill>
                <a:srgbClr val="FF6555"/>
              </a:solidFill>
              <a:latin typeface="Arial"/>
              <a:ea typeface="Arial"/>
              <a:cs typeface="Arial"/>
              <a:sym typeface="Arial"/>
            </a:endParaRPr>
          </a:p>
        </p:txBody>
      </p:sp>
      <p:pic>
        <p:nvPicPr>
          <p:cNvPr id="222" name="Google Shape;222;p1" descr="Ein Bild, das Text, Schrift, Screenshot, Grafiken enthält.&#10;&#10;KI-generierte Inhalte können fehlerhaft sein."/>
          <p:cNvPicPr preferRelativeResize="0"/>
          <p:nvPr/>
        </p:nvPicPr>
        <p:blipFill rotWithShape="1">
          <a:blip r:embed="rId3">
            <a:alphaModFix/>
          </a:blip>
          <a:srcRect/>
          <a:stretch/>
        </p:blipFill>
        <p:spPr>
          <a:xfrm>
            <a:off x="3505200" y="371803"/>
            <a:ext cx="5181600" cy="125568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0"/>
          <p:cNvSpPr txBox="1">
            <a:spLocks noGrp="1"/>
          </p:cNvSpPr>
          <p:nvPr>
            <p:ph type="body" idx="1"/>
          </p:nvPr>
        </p:nvSpPr>
        <p:spPr>
          <a:xfrm>
            <a:off x="838200" y="168275"/>
            <a:ext cx="5983288" cy="482600"/>
          </a:xfrm>
          <a:prstGeom prst="rect">
            <a:avLst/>
          </a:prstGeom>
          <a:noFill/>
          <a:ln>
            <a:noFill/>
          </a:ln>
        </p:spPr>
        <p:txBody>
          <a:bodyPr spcFirstLastPara="1" wrap="square" lIns="91425" tIns="45700" rIns="91425" bIns="45700" anchor="t" anchorCtr="0">
            <a:normAutofit/>
          </a:bodyPr>
          <a:lstStyle/>
          <a:p>
            <a:pPr marL="228589" lvl="0" indent="-228589" algn="l" rtl="0">
              <a:lnSpc>
                <a:spcPct val="90000"/>
              </a:lnSpc>
              <a:spcBef>
                <a:spcPts val="0"/>
              </a:spcBef>
              <a:spcAft>
                <a:spcPts val="0"/>
              </a:spcAft>
              <a:buClr>
                <a:srgbClr val="FF6555"/>
              </a:buClr>
              <a:buSzPts val="2000"/>
              <a:buNone/>
            </a:pPr>
            <a:r>
              <a:rPr lang="de-DE"/>
              <a:t>Methodenoption 2 von 2: Aufstellungsspiel</a:t>
            </a:r>
            <a:endParaRPr/>
          </a:p>
        </p:txBody>
      </p:sp>
      <p:sp>
        <p:nvSpPr>
          <p:cNvPr id="296" name="Google Shape;296;p10"/>
          <p:cNvSpPr txBox="1">
            <a:spLocks noGrp="1"/>
          </p:cNvSpPr>
          <p:nvPr>
            <p:ph type="body" idx="2"/>
          </p:nvPr>
        </p:nvSpPr>
        <p:spPr>
          <a:xfrm>
            <a:off x="838202" y="789783"/>
            <a:ext cx="5822951" cy="779619"/>
          </a:xfrm>
          <a:prstGeom prst="rect">
            <a:avLst/>
          </a:prstGeom>
          <a:noFill/>
          <a:ln>
            <a:noFill/>
          </a:ln>
        </p:spPr>
        <p:txBody>
          <a:bodyPr spcFirstLastPara="1" wrap="square" lIns="91425" tIns="45700" rIns="91425" bIns="45700" anchor="ctr" anchorCtr="0">
            <a:normAutofit/>
          </a:bodyPr>
          <a:lstStyle/>
          <a:p>
            <a:pPr marL="228589" lvl="0" indent="-228589" algn="l" rtl="0">
              <a:lnSpc>
                <a:spcPct val="80000"/>
              </a:lnSpc>
              <a:spcBef>
                <a:spcPts val="0"/>
              </a:spcBef>
              <a:spcAft>
                <a:spcPts val="0"/>
              </a:spcAft>
              <a:buClr>
                <a:srgbClr val="000D86"/>
              </a:buClr>
              <a:buSzPts val="5300"/>
              <a:buNone/>
            </a:pPr>
            <a:r>
              <a:rPr lang="de-DE" sz="4800"/>
              <a:t>Aufstellungsspiel</a:t>
            </a:r>
            <a:endParaRPr sz="4800"/>
          </a:p>
        </p:txBody>
      </p:sp>
      <p:sp>
        <p:nvSpPr>
          <p:cNvPr id="297" name="Google Shape;297;p10"/>
          <p:cNvSpPr txBox="1">
            <a:spLocks noGrp="1"/>
          </p:cNvSpPr>
          <p:nvPr>
            <p:ph type="body" idx="3"/>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D86"/>
              </a:buClr>
              <a:buSzPts val="3000"/>
              <a:buNone/>
            </a:pPr>
            <a:r>
              <a:rPr lang="de-DE"/>
              <a:t>Was ist eure früheste Erinnerung an das Thema Geld? </a:t>
            </a:r>
            <a:endParaRPr/>
          </a:p>
          <a:p>
            <a:pPr marL="0" lvl="0" indent="0" algn="l" rtl="0">
              <a:lnSpc>
                <a:spcPct val="90000"/>
              </a:lnSpc>
              <a:spcBef>
                <a:spcPts val="1000"/>
              </a:spcBef>
              <a:spcAft>
                <a:spcPts val="0"/>
              </a:spcAft>
              <a:buClr>
                <a:srgbClr val="000D86"/>
              </a:buClr>
              <a:buSzPts val="3000"/>
              <a:buNone/>
            </a:pPr>
            <a:endParaRPr/>
          </a:p>
          <a:p>
            <a:pPr marL="0" lvl="0" indent="0" algn="l" rtl="0">
              <a:lnSpc>
                <a:spcPct val="90000"/>
              </a:lnSpc>
              <a:spcBef>
                <a:spcPts val="1000"/>
              </a:spcBef>
              <a:spcAft>
                <a:spcPts val="0"/>
              </a:spcAft>
              <a:buClr>
                <a:srgbClr val="000D86"/>
              </a:buClr>
              <a:buSzPts val="3000"/>
              <a:buNone/>
            </a:pPr>
            <a:r>
              <a:rPr lang="de-DE"/>
              <a:t>Stellt euch als Zeitstrahl auf, von „ganz früh“ bis „noch nicht so lange her“.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1"/>
          <p:cNvSpPr txBox="1">
            <a:spLocks noGrp="1"/>
          </p:cNvSpPr>
          <p:nvPr>
            <p:ph type="body" idx="1"/>
          </p:nvPr>
        </p:nvSpPr>
        <p:spPr>
          <a:xfrm>
            <a:off x="838200" y="168275"/>
            <a:ext cx="5983288" cy="482600"/>
          </a:xfrm>
          <a:prstGeom prst="rect">
            <a:avLst/>
          </a:prstGeom>
          <a:noFill/>
          <a:ln>
            <a:noFill/>
          </a:ln>
        </p:spPr>
        <p:txBody>
          <a:bodyPr spcFirstLastPara="1" wrap="square" lIns="91425" tIns="45700" rIns="91425" bIns="45700" anchor="t" anchorCtr="0">
            <a:normAutofit/>
          </a:bodyPr>
          <a:lstStyle/>
          <a:p>
            <a:pPr marL="228589" lvl="0" indent="-228589" algn="l" rtl="0">
              <a:lnSpc>
                <a:spcPct val="90000"/>
              </a:lnSpc>
              <a:spcBef>
                <a:spcPts val="0"/>
              </a:spcBef>
              <a:spcAft>
                <a:spcPts val="0"/>
              </a:spcAft>
              <a:buClr>
                <a:srgbClr val="FF6555"/>
              </a:buClr>
              <a:buSzPts val="2000"/>
              <a:buNone/>
            </a:pPr>
            <a:r>
              <a:rPr lang="de-DE"/>
              <a:t>Methodenoption 2 von 2: Aufstellungsspiel</a:t>
            </a:r>
            <a:endParaRPr/>
          </a:p>
        </p:txBody>
      </p:sp>
      <p:sp>
        <p:nvSpPr>
          <p:cNvPr id="304" name="Google Shape;304;p11"/>
          <p:cNvSpPr txBox="1">
            <a:spLocks noGrp="1"/>
          </p:cNvSpPr>
          <p:nvPr>
            <p:ph type="body" idx="2"/>
          </p:nvPr>
        </p:nvSpPr>
        <p:spPr>
          <a:xfrm>
            <a:off x="838202" y="789783"/>
            <a:ext cx="5822951" cy="779619"/>
          </a:xfrm>
          <a:prstGeom prst="rect">
            <a:avLst/>
          </a:prstGeom>
          <a:noFill/>
          <a:ln>
            <a:noFill/>
          </a:ln>
        </p:spPr>
        <p:txBody>
          <a:bodyPr spcFirstLastPara="1" wrap="square" lIns="91425" tIns="45700" rIns="91425" bIns="45700" anchor="ctr" anchorCtr="0">
            <a:normAutofit/>
          </a:bodyPr>
          <a:lstStyle/>
          <a:p>
            <a:pPr marL="228589" lvl="0" indent="-228589" algn="l" rtl="0">
              <a:lnSpc>
                <a:spcPct val="80000"/>
              </a:lnSpc>
              <a:spcBef>
                <a:spcPts val="0"/>
              </a:spcBef>
              <a:spcAft>
                <a:spcPts val="0"/>
              </a:spcAft>
              <a:buClr>
                <a:srgbClr val="000D86"/>
              </a:buClr>
              <a:buSzPts val="5300"/>
              <a:buNone/>
            </a:pPr>
            <a:r>
              <a:rPr lang="de-DE" sz="4800"/>
              <a:t>Aufstellungsspiel</a:t>
            </a:r>
            <a:endParaRPr sz="4800"/>
          </a:p>
        </p:txBody>
      </p:sp>
      <p:sp>
        <p:nvSpPr>
          <p:cNvPr id="305" name="Google Shape;305;p11"/>
          <p:cNvSpPr txBox="1">
            <a:spLocks noGrp="1"/>
          </p:cNvSpPr>
          <p:nvPr>
            <p:ph type="body" idx="3"/>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D86"/>
              </a:buClr>
              <a:buSzPts val="3000"/>
              <a:buNone/>
            </a:pPr>
            <a:r>
              <a:rPr lang="de-DE" b="1"/>
              <a:t>These: </a:t>
            </a:r>
            <a:r>
              <a:rPr lang="de-DE"/>
              <a:t>Der Staat sollte sich stärker verschulden, um Investitionen in Klimaschutz, Infrastruktur und Bildung zu finanzieren. </a:t>
            </a:r>
            <a:endParaRPr/>
          </a:p>
          <a:p>
            <a:pPr marL="0" lvl="0" indent="0" algn="l" rtl="0">
              <a:lnSpc>
                <a:spcPct val="90000"/>
              </a:lnSpc>
              <a:spcBef>
                <a:spcPts val="1000"/>
              </a:spcBef>
              <a:spcAft>
                <a:spcPts val="0"/>
              </a:spcAft>
              <a:buClr>
                <a:srgbClr val="000D86"/>
              </a:buClr>
              <a:buSzPts val="3000"/>
              <a:buNone/>
            </a:pPr>
            <a:endParaRPr/>
          </a:p>
          <a:p>
            <a:pPr marL="0" lvl="0" indent="0" algn="l" rtl="0">
              <a:lnSpc>
                <a:spcPct val="90000"/>
              </a:lnSpc>
              <a:spcBef>
                <a:spcPts val="1000"/>
              </a:spcBef>
              <a:spcAft>
                <a:spcPts val="0"/>
              </a:spcAft>
              <a:buClr>
                <a:srgbClr val="000D86"/>
              </a:buClr>
              <a:buSzPts val="3000"/>
              <a:buNone/>
            </a:pPr>
            <a:r>
              <a:rPr lang="de-DE"/>
              <a:t>Stellt euch in einem Spektrum von „Stimme gar nicht zu“ bis „Stimme voll zu“ auf.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2"/>
          <p:cNvSpPr txBox="1">
            <a:spLocks noGrp="1"/>
          </p:cNvSpPr>
          <p:nvPr>
            <p:ph type="body" idx="1"/>
          </p:nvPr>
        </p:nvSpPr>
        <p:spPr>
          <a:xfrm>
            <a:off x="838200" y="168275"/>
            <a:ext cx="5983288" cy="482600"/>
          </a:xfrm>
          <a:prstGeom prst="rect">
            <a:avLst/>
          </a:prstGeom>
          <a:noFill/>
          <a:ln>
            <a:noFill/>
          </a:ln>
        </p:spPr>
        <p:txBody>
          <a:bodyPr spcFirstLastPara="1" wrap="square" lIns="91425" tIns="45700" rIns="91425" bIns="45700" anchor="t" anchorCtr="0">
            <a:normAutofit/>
          </a:bodyPr>
          <a:lstStyle/>
          <a:p>
            <a:pPr marL="228589" lvl="0" indent="-228589" algn="l" rtl="0">
              <a:lnSpc>
                <a:spcPct val="90000"/>
              </a:lnSpc>
              <a:spcBef>
                <a:spcPts val="0"/>
              </a:spcBef>
              <a:spcAft>
                <a:spcPts val="0"/>
              </a:spcAft>
              <a:buClr>
                <a:srgbClr val="FF6555"/>
              </a:buClr>
              <a:buSzPts val="2000"/>
              <a:buNone/>
            </a:pPr>
            <a:r>
              <a:rPr lang="de-DE"/>
              <a:t>Methodenoption 2 von 2: Aufstellungsspiel</a:t>
            </a:r>
            <a:endParaRPr/>
          </a:p>
        </p:txBody>
      </p:sp>
      <p:sp>
        <p:nvSpPr>
          <p:cNvPr id="312" name="Google Shape;312;p12"/>
          <p:cNvSpPr txBox="1">
            <a:spLocks noGrp="1"/>
          </p:cNvSpPr>
          <p:nvPr>
            <p:ph type="body" idx="2"/>
          </p:nvPr>
        </p:nvSpPr>
        <p:spPr>
          <a:xfrm>
            <a:off x="838202" y="789783"/>
            <a:ext cx="5822951" cy="779619"/>
          </a:xfrm>
          <a:prstGeom prst="rect">
            <a:avLst/>
          </a:prstGeom>
          <a:noFill/>
          <a:ln>
            <a:noFill/>
          </a:ln>
        </p:spPr>
        <p:txBody>
          <a:bodyPr spcFirstLastPara="1" wrap="square" lIns="91425" tIns="45700" rIns="91425" bIns="45700" anchor="ctr" anchorCtr="0">
            <a:normAutofit/>
          </a:bodyPr>
          <a:lstStyle/>
          <a:p>
            <a:pPr marL="228589" lvl="0" indent="-228589" algn="l" rtl="0">
              <a:lnSpc>
                <a:spcPct val="80000"/>
              </a:lnSpc>
              <a:spcBef>
                <a:spcPts val="0"/>
              </a:spcBef>
              <a:spcAft>
                <a:spcPts val="0"/>
              </a:spcAft>
              <a:buClr>
                <a:srgbClr val="000D86"/>
              </a:buClr>
              <a:buSzPts val="5300"/>
              <a:buNone/>
            </a:pPr>
            <a:r>
              <a:rPr lang="de-DE" sz="4800"/>
              <a:t>Aufstellungsspiel</a:t>
            </a:r>
            <a:endParaRPr sz="4800"/>
          </a:p>
        </p:txBody>
      </p:sp>
      <p:sp>
        <p:nvSpPr>
          <p:cNvPr id="313" name="Google Shape;313;p12"/>
          <p:cNvSpPr txBox="1">
            <a:spLocks noGrp="1"/>
          </p:cNvSpPr>
          <p:nvPr>
            <p:ph type="body" idx="3"/>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D86"/>
              </a:buClr>
              <a:buSzPts val="3000"/>
              <a:buNone/>
            </a:pPr>
            <a:r>
              <a:rPr lang="de-DE" b="1"/>
              <a:t>These: </a:t>
            </a:r>
            <a:r>
              <a:rPr lang="de-DE"/>
              <a:t>Um in Zukunft klimaneutral zu wirtschaften und zu leben, muss heute massiv investiert werden. </a:t>
            </a:r>
            <a:endParaRPr/>
          </a:p>
          <a:p>
            <a:pPr marL="0" lvl="0" indent="0" algn="l" rtl="0">
              <a:lnSpc>
                <a:spcPct val="90000"/>
              </a:lnSpc>
              <a:spcBef>
                <a:spcPts val="1000"/>
              </a:spcBef>
              <a:spcAft>
                <a:spcPts val="0"/>
              </a:spcAft>
              <a:buClr>
                <a:srgbClr val="000D86"/>
              </a:buClr>
              <a:buSzPts val="3000"/>
              <a:buNone/>
            </a:pPr>
            <a:endParaRPr/>
          </a:p>
          <a:p>
            <a:pPr marL="0" lvl="0" indent="0" algn="l" rtl="0">
              <a:lnSpc>
                <a:spcPct val="90000"/>
              </a:lnSpc>
              <a:spcBef>
                <a:spcPts val="1000"/>
              </a:spcBef>
              <a:spcAft>
                <a:spcPts val="0"/>
              </a:spcAft>
              <a:buClr>
                <a:srgbClr val="000D86"/>
              </a:buClr>
              <a:buSzPts val="3000"/>
              <a:buNone/>
            </a:pPr>
            <a:r>
              <a:rPr lang="de-DE"/>
              <a:t>Stellt euch in je einer Ecke für „Ja“ oder „Nein“ auf.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13"/>
          <p:cNvSpPr txBox="1">
            <a:spLocks noGrp="1"/>
          </p:cNvSpPr>
          <p:nvPr>
            <p:ph type="body" idx="1"/>
          </p:nvPr>
        </p:nvSpPr>
        <p:spPr>
          <a:xfrm>
            <a:off x="838200" y="168275"/>
            <a:ext cx="5983288" cy="482600"/>
          </a:xfrm>
          <a:prstGeom prst="rect">
            <a:avLst/>
          </a:prstGeom>
          <a:noFill/>
          <a:ln>
            <a:noFill/>
          </a:ln>
        </p:spPr>
        <p:txBody>
          <a:bodyPr spcFirstLastPara="1" wrap="square" lIns="91425" tIns="45700" rIns="91425" bIns="45700" anchor="t" anchorCtr="0">
            <a:normAutofit/>
          </a:bodyPr>
          <a:lstStyle/>
          <a:p>
            <a:pPr marL="228589" lvl="0" indent="-228589" algn="l" rtl="0">
              <a:lnSpc>
                <a:spcPct val="90000"/>
              </a:lnSpc>
              <a:spcBef>
                <a:spcPts val="0"/>
              </a:spcBef>
              <a:spcAft>
                <a:spcPts val="0"/>
              </a:spcAft>
              <a:buClr>
                <a:srgbClr val="FF6555"/>
              </a:buClr>
              <a:buSzPts val="2000"/>
              <a:buNone/>
            </a:pPr>
            <a:r>
              <a:rPr lang="de-DE"/>
              <a:t>Methodenoption 2 von 2: Aufstellungsspiel</a:t>
            </a:r>
            <a:endParaRPr/>
          </a:p>
        </p:txBody>
      </p:sp>
      <p:sp>
        <p:nvSpPr>
          <p:cNvPr id="320" name="Google Shape;320;p13"/>
          <p:cNvSpPr txBox="1">
            <a:spLocks noGrp="1"/>
          </p:cNvSpPr>
          <p:nvPr>
            <p:ph type="body" idx="2"/>
          </p:nvPr>
        </p:nvSpPr>
        <p:spPr>
          <a:xfrm>
            <a:off x="838202" y="789783"/>
            <a:ext cx="5822951" cy="779619"/>
          </a:xfrm>
          <a:prstGeom prst="rect">
            <a:avLst/>
          </a:prstGeom>
          <a:noFill/>
          <a:ln>
            <a:noFill/>
          </a:ln>
        </p:spPr>
        <p:txBody>
          <a:bodyPr spcFirstLastPara="1" wrap="square" lIns="91425" tIns="45700" rIns="91425" bIns="45700" anchor="ctr" anchorCtr="0">
            <a:normAutofit/>
          </a:bodyPr>
          <a:lstStyle/>
          <a:p>
            <a:pPr marL="228589" lvl="0" indent="-228589" algn="l" rtl="0">
              <a:lnSpc>
                <a:spcPct val="80000"/>
              </a:lnSpc>
              <a:spcBef>
                <a:spcPts val="0"/>
              </a:spcBef>
              <a:spcAft>
                <a:spcPts val="0"/>
              </a:spcAft>
              <a:buClr>
                <a:srgbClr val="000D86"/>
              </a:buClr>
              <a:buSzPts val="5300"/>
              <a:buNone/>
            </a:pPr>
            <a:r>
              <a:rPr lang="de-DE" sz="4800"/>
              <a:t>Aufstellungsspiel</a:t>
            </a:r>
            <a:endParaRPr sz="4800"/>
          </a:p>
        </p:txBody>
      </p:sp>
      <p:sp>
        <p:nvSpPr>
          <p:cNvPr id="321" name="Google Shape;321;p13"/>
          <p:cNvSpPr txBox="1">
            <a:spLocks noGrp="1"/>
          </p:cNvSpPr>
          <p:nvPr>
            <p:ph type="body" idx="3"/>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D86"/>
              </a:buClr>
              <a:buSzPts val="3000"/>
              <a:buNone/>
            </a:pPr>
            <a:r>
              <a:rPr lang="de-DE" b="1" dirty="0"/>
              <a:t>These: </a:t>
            </a:r>
            <a:r>
              <a:rPr lang="de-DE" dirty="0"/>
              <a:t>Am meisten Finanzbedarf gibt es auf europäischer/ Bundes-/ kommunaler Ebene.</a:t>
            </a:r>
            <a:endParaRPr dirty="0"/>
          </a:p>
          <a:p>
            <a:pPr marL="0" lvl="0" indent="0" algn="l" rtl="0">
              <a:lnSpc>
                <a:spcPct val="90000"/>
              </a:lnSpc>
              <a:spcBef>
                <a:spcPts val="1000"/>
              </a:spcBef>
              <a:spcAft>
                <a:spcPts val="0"/>
              </a:spcAft>
              <a:buClr>
                <a:srgbClr val="000D86"/>
              </a:buClr>
              <a:buSzPts val="3000"/>
              <a:buNone/>
            </a:pPr>
            <a:endParaRPr dirty="0"/>
          </a:p>
          <a:p>
            <a:pPr marL="0" lvl="0" indent="0" algn="l" rtl="0">
              <a:lnSpc>
                <a:spcPct val="90000"/>
              </a:lnSpc>
              <a:spcBef>
                <a:spcPts val="1000"/>
              </a:spcBef>
              <a:spcAft>
                <a:spcPts val="0"/>
              </a:spcAft>
              <a:buClr>
                <a:srgbClr val="000D86"/>
              </a:buClr>
              <a:buSzPts val="3000"/>
              <a:buNone/>
            </a:pPr>
            <a:r>
              <a:rPr lang="de-DE" dirty="0"/>
              <a:t>Stellt euch in je einer Ecke für die entsprechende Ebene auf.</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4"/>
          <p:cNvSpPr txBox="1">
            <a:spLocks noGrp="1"/>
          </p:cNvSpPr>
          <p:nvPr>
            <p:ph type="body" idx="2"/>
          </p:nvPr>
        </p:nvSpPr>
        <p:spPr>
          <a:xfrm>
            <a:off x="838200" y="767205"/>
            <a:ext cx="7944554" cy="779619"/>
          </a:xfrm>
          <a:prstGeom prst="rect">
            <a:avLst/>
          </a:prstGeom>
          <a:noFill/>
          <a:ln>
            <a:noFill/>
          </a:ln>
        </p:spPr>
        <p:txBody>
          <a:bodyPr spcFirstLastPara="1" wrap="square" lIns="91425" tIns="45700" rIns="91425" bIns="45700" anchor="ctr" anchorCtr="0">
            <a:noAutofit/>
          </a:bodyPr>
          <a:lstStyle/>
          <a:p>
            <a:pPr marL="228588" lvl="0" indent="-228588" algn="l" rtl="0">
              <a:lnSpc>
                <a:spcPct val="90000"/>
              </a:lnSpc>
              <a:spcBef>
                <a:spcPts val="0"/>
              </a:spcBef>
              <a:spcAft>
                <a:spcPts val="0"/>
              </a:spcAft>
              <a:buClr>
                <a:srgbClr val="000D86"/>
              </a:buClr>
              <a:buSzPts val="5300"/>
              <a:buNone/>
            </a:pPr>
            <a:r>
              <a:rPr lang="de-DE" sz="4400" dirty="0"/>
              <a:t>Was ist Finanzpolitik?</a:t>
            </a:r>
            <a:endParaRPr sz="4400" dirty="0"/>
          </a:p>
        </p:txBody>
      </p:sp>
      <p:sp>
        <p:nvSpPr>
          <p:cNvPr id="327" name="Google Shape;327;p14"/>
          <p:cNvSpPr txBox="1">
            <a:spLocks noGrp="1"/>
          </p:cNvSpPr>
          <p:nvPr>
            <p:ph type="body" idx="3"/>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7965" lvl="0" indent="-227965" algn="l" rtl="0">
              <a:lnSpc>
                <a:spcPct val="90000"/>
              </a:lnSpc>
              <a:spcBef>
                <a:spcPts val="0"/>
              </a:spcBef>
              <a:spcAft>
                <a:spcPts val="0"/>
              </a:spcAft>
              <a:buClr>
                <a:srgbClr val="000D86"/>
              </a:buClr>
              <a:buSzPts val="3000"/>
              <a:buChar char="•"/>
            </a:pPr>
            <a:r>
              <a:rPr lang="de-DE" dirty="0"/>
              <a:t>Innerhalb der staatlichen Finanzen unterscheidet man zwischen Geld-, Finanz- und Haushaltspolitik. </a:t>
            </a:r>
            <a:endParaRPr dirty="0"/>
          </a:p>
          <a:p>
            <a:pPr marL="227965" lvl="0" indent="-227965" algn="l" rtl="0">
              <a:lnSpc>
                <a:spcPct val="90000"/>
              </a:lnSpc>
              <a:spcBef>
                <a:spcPts val="1000"/>
              </a:spcBef>
              <a:spcAft>
                <a:spcPts val="0"/>
              </a:spcAft>
              <a:buClr>
                <a:srgbClr val="000D86"/>
              </a:buClr>
              <a:buSzPts val="3000"/>
              <a:buChar char="•"/>
            </a:pPr>
            <a:r>
              <a:rPr lang="de-DE" dirty="0"/>
              <a:t>Finanzpolitik umfasst die gesamte finanzielle Steuerung des Staates. </a:t>
            </a:r>
            <a:endParaRPr dirty="0"/>
          </a:p>
          <a:p>
            <a:pPr marL="227965" lvl="0" indent="-227965" algn="l" rtl="0">
              <a:lnSpc>
                <a:spcPct val="90000"/>
              </a:lnSpc>
              <a:spcBef>
                <a:spcPts val="1000"/>
              </a:spcBef>
              <a:spcAft>
                <a:spcPts val="0"/>
              </a:spcAft>
              <a:buClr>
                <a:srgbClr val="000D86"/>
              </a:buClr>
              <a:buSzPts val="3000"/>
              <a:buChar char="•"/>
            </a:pPr>
            <a:r>
              <a:rPr lang="de-DE" dirty="0"/>
              <a:t>Dazu gehört die Regelung von Steuerpolitik, Schuldenregeln und die Regulierung des Finanzmarkts.</a:t>
            </a:r>
            <a:endParaRPr dirty="0"/>
          </a:p>
          <a:p>
            <a:pPr marL="0" lvl="0" indent="0" algn="l" rtl="0">
              <a:lnSpc>
                <a:spcPct val="90000"/>
              </a:lnSpc>
              <a:spcBef>
                <a:spcPts val="1000"/>
              </a:spcBef>
              <a:spcAft>
                <a:spcPts val="0"/>
              </a:spcAft>
              <a:buClr>
                <a:srgbClr val="000D86"/>
              </a:buClr>
              <a:buSzPts val="3000"/>
              <a:buNone/>
            </a:pPr>
            <a:endParaRPr dirty="0"/>
          </a:p>
          <a:p>
            <a:pPr marL="0" lvl="0" indent="0" algn="l" rtl="0">
              <a:lnSpc>
                <a:spcPct val="90000"/>
              </a:lnSpc>
              <a:spcBef>
                <a:spcPts val="1000"/>
              </a:spcBef>
              <a:spcAft>
                <a:spcPts val="0"/>
              </a:spcAft>
              <a:buSzPts val="3000"/>
              <a:buNone/>
            </a:pPr>
            <a:r>
              <a:rPr lang="de-DE" dirty="0"/>
              <a:t>→ Klingt vielleicht trocken, </a:t>
            </a:r>
            <a:r>
              <a:rPr lang="de-DE" b="1" dirty="0"/>
              <a:t>ABER</a:t>
            </a:r>
            <a:r>
              <a:rPr lang="de-DE" dirty="0"/>
              <a:t>…</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15"/>
          <p:cNvSpPr/>
          <p:nvPr/>
        </p:nvSpPr>
        <p:spPr>
          <a:xfrm>
            <a:off x="0" y="750550"/>
            <a:ext cx="9753600" cy="819000"/>
          </a:xfrm>
          <a:prstGeom prst="rect">
            <a:avLst/>
          </a:prstGeom>
          <a:solidFill>
            <a:srgbClr val="D0FF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3" name="Google Shape;333;p15"/>
          <p:cNvSpPr txBox="1">
            <a:spLocks noGrp="1"/>
          </p:cNvSpPr>
          <p:nvPr>
            <p:ph type="body" idx="3"/>
          </p:nvPr>
        </p:nvSpPr>
        <p:spPr>
          <a:xfrm>
            <a:off x="838200" y="1825625"/>
            <a:ext cx="78372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3000"/>
              <a:buNone/>
            </a:pPr>
            <a:r>
              <a:rPr lang="de-DE" dirty="0"/>
              <a:t>Finanzpolitik entscheidet in </a:t>
            </a:r>
            <a:r>
              <a:rPr lang="de-DE" b="1" dirty="0"/>
              <a:t>allen Politikbereichen</a:t>
            </a:r>
            <a:r>
              <a:rPr lang="de-DE" dirty="0"/>
              <a:t> über </a:t>
            </a:r>
            <a:r>
              <a:rPr lang="de-DE" b="1" dirty="0"/>
              <a:t>Priorisierung</a:t>
            </a:r>
            <a:r>
              <a:rPr lang="de-DE" dirty="0"/>
              <a:t> oder </a:t>
            </a:r>
            <a:r>
              <a:rPr lang="de-DE" b="1" dirty="0"/>
              <a:t>Veränderung </a:t>
            </a:r>
            <a:r>
              <a:rPr lang="de-DE" dirty="0"/>
              <a:t>–</a:t>
            </a:r>
            <a:r>
              <a:rPr lang="de-DE" b="1" dirty="0"/>
              <a:t> </a:t>
            </a:r>
            <a:r>
              <a:rPr lang="de-DE" dirty="0"/>
              <a:t>sei es bei Klimaschutz, Bildung oder Digitalisierung.</a:t>
            </a:r>
            <a:endParaRPr dirty="0"/>
          </a:p>
          <a:p>
            <a:pPr marL="227965" lvl="0" indent="-37465" algn="l" rtl="0">
              <a:lnSpc>
                <a:spcPct val="90000"/>
              </a:lnSpc>
              <a:spcBef>
                <a:spcPts val="1000"/>
              </a:spcBef>
              <a:spcAft>
                <a:spcPts val="0"/>
              </a:spcAft>
              <a:buClr>
                <a:srgbClr val="000D86"/>
              </a:buClr>
              <a:buSzPts val="3000"/>
              <a:buFont typeface="Arial"/>
              <a:buNone/>
            </a:pPr>
            <a:endParaRPr dirty="0"/>
          </a:p>
          <a:p>
            <a:pPr marL="0" lvl="0" indent="0" algn="l" rtl="0">
              <a:lnSpc>
                <a:spcPct val="90000"/>
              </a:lnSpc>
              <a:spcBef>
                <a:spcPts val="1000"/>
              </a:spcBef>
              <a:spcAft>
                <a:spcPts val="0"/>
              </a:spcAft>
              <a:buClr>
                <a:srgbClr val="000D86"/>
              </a:buClr>
              <a:buSzPts val="3000"/>
              <a:buNone/>
            </a:pPr>
            <a:r>
              <a:rPr lang="de-DE" b="1" dirty="0"/>
              <a:t>→ Um in all diesen Politikfeldern voranzukommen, brauchen wir Finanzpolitik.</a:t>
            </a:r>
            <a:endParaRPr b="1" dirty="0"/>
          </a:p>
        </p:txBody>
      </p:sp>
      <p:pic>
        <p:nvPicPr>
          <p:cNvPr id="334" name="Google Shape;334;p15" descr="Ein Bild, das Stuhl, Mobiliar, Im Haus, Tisch enthält.&#10;&#10;KI-generierte Inhalte können fehlerhaft sein."/>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8905550" y="1620900"/>
            <a:ext cx="3401112" cy="2431775"/>
          </a:xfrm>
          <a:prstGeom prst="rect">
            <a:avLst/>
          </a:prstGeom>
          <a:noFill/>
          <a:ln>
            <a:noFill/>
          </a:ln>
        </p:spPr>
      </p:pic>
      <p:pic>
        <p:nvPicPr>
          <p:cNvPr id="335" name="Google Shape;335;p15" descr="Ein Bild, das Windmühle, draußen, Gerät, Himmel enthält.&#10;&#10;KI-generierte Inhalte können fehlerhaft sein."/>
          <p:cNvPicPr preferRelativeResize="0"/>
          <p:nvPr/>
        </p:nvPicPr>
        <p:blipFill rotWithShape="1">
          <a:blip r:embed="rId4">
            <a:alphaModFix/>
          </a:blip>
          <a:srcRect/>
          <a:stretch/>
        </p:blipFill>
        <p:spPr>
          <a:xfrm>
            <a:off x="8905550" y="3895225"/>
            <a:ext cx="3644274" cy="2431775"/>
          </a:xfrm>
          <a:prstGeom prst="rect">
            <a:avLst/>
          </a:prstGeom>
          <a:noFill/>
          <a:ln>
            <a:noFill/>
          </a:ln>
        </p:spPr>
      </p:pic>
      <p:sp>
        <p:nvSpPr>
          <p:cNvPr id="336" name="Google Shape;336;p15"/>
          <p:cNvSpPr txBox="1"/>
          <p:nvPr/>
        </p:nvSpPr>
        <p:spPr>
          <a:xfrm>
            <a:off x="7239509" y="2306422"/>
            <a:ext cx="1588800" cy="1588800"/>
          </a:xfrm>
          <a:prstGeom prst="rect">
            <a:avLst/>
          </a:prstGeom>
          <a:noFill/>
          <a:ln>
            <a:noFill/>
          </a:ln>
        </p:spPr>
        <p:txBody>
          <a:bodyPr spcFirstLastPara="1" wrap="square" lIns="48425" tIns="48425" rIns="48425" bIns="48425" anchor="ctr" anchorCtr="0">
            <a:noAutofit/>
          </a:bodyPr>
          <a:lstStyle/>
          <a:p>
            <a:pPr marL="0" marR="0" lvl="0" indent="0" algn="l" rtl="0">
              <a:lnSpc>
                <a:spcPct val="100000"/>
              </a:lnSpc>
              <a:spcBef>
                <a:spcPts val="0"/>
              </a:spcBef>
              <a:spcAft>
                <a:spcPts val="0"/>
              </a:spcAft>
              <a:buClr>
                <a:srgbClr val="000000"/>
              </a:buClr>
              <a:buSzPts val="741"/>
              <a:buFont typeface="Arial"/>
              <a:buNone/>
            </a:pPr>
            <a:r>
              <a:rPr lang="de-DE" sz="741" b="0" i="0" u="none" strike="noStrike" cap="none">
                <a:solidFill>
                  <a:srgbClr val="000000"/>
                </a:solidFill>
                <a:latin typeface="Arial"/>
                <a:ea typeface="Arial"/>
                <a:cs typeface="Arial"/>
                <a:sym typeface="Arial"/>
              </a:rPr>
              <a:t> </a:t>
            </a:r>
            <a:endParaRPr sz="741" b="0" i="0" u="none" strike="noStrike" cap="none">
              <a:solidFill>
                <a:srgbClr val="000000"/>
              </a:solidFill>
              <a:latin typeface="Arial"/>
              <a:ea typeface="Arial"/>
              <a:cs typeface="Arial"/>
              <a:sym typeface="Arial"/>
            </a:endParaRPr>
          </a:p>
        </p:txBody>
      </p:sp>
      <p:sp>
        <p:nvSpPr>
          <p:cNvPr id="337" name="Google Shape;337;p15"/>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de-DE"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38" name="Google Shape;338;p15"/>
          <p:cNvSpPr txBox="1"/>
          <p:nvPr/>
        </p:nvSpPr>
        <p:spPr>
          <a:xfrm>
            <a:off x="8134850" y="6327000"/>
            <a:ext cx="30000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de-DE" sz="700" b="0" i="0" u="none" strike="noStrike" cap="none">
                <a:solidFill>
                  <a:schemeClr val="bg1">
                    <a:lumMod val="85000"/>
                  </a:schemeClr>
                </a:solidFill>
                <a:latin typeface="Arial"/>
                <a:ea typeface="Arial"/>
                <a:cs typeface="Arial"/>
                <a:sym typeface="Arial"/>
              </a:rPr>
              <a:t>Windmill, Thomas G., CC BY 4.0, Pixabay, https://pixabay.com/de/photos/windm%c3%bchle-windenergie-windpark-8003051/ </a:t>
            </a:r>
            <a:endParaRPr sz="700" b="0" i="0" u="none" strike="noStrike" cap="none">
              <a:solidFill>
                <a:schemeClr val="bg1">
                  <a:lumMod val="85000"/>
                </a:schemeClr>
              </a:solidFill>
              <a:latin typeface="Arial"/>
              <a:ea typeface="Arial"/>
              <a:cs typeface="Arial"/>
              <a:sym typeface="Arial"/>
            </a:endParaRPr>
          </a:p>
        </p:txBody>
      </p:sp>
      <p:sp>
        <p:nvSpPr>
          <p:cNvPr id="339" name="Google Shape;339;p15"/>
          <p:cNvSpPr txBox="1"/>
          <p:nvPr/>
        </p:nvSpPr>
        <p:spPr>
          <a:xfrm>
            <a:off x="9753600" y="1119925"/>
            <a:ext cx="25125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de-DE" sz="700" b="0" i="0" u="none" strike="noStrike" cap="none">
                <a:solidFill>
                  <a:schemeClr val="bg1">
                    <a:lumMod val="85000"/>
                  </a:schemeClr>
                </a:solidFill>
                <a:latin typeface="Arial"/>
                <a:ea typeface="Arial"/>
                <a:cs typeface="Arial"/>
                <a:sym typeface="Arial"/>
              </a:rPr>
              <a:t>classroom, WOKANDAPIX, CC BY 4.0, Pixabay, ​</a:t>
            </a:r>
            <a:endParaRPr sz="700" b="0" i="0" u="none" strike="noStrike" cap="none">
              <a:solidFill>
                <a:schemeClr val="bg1">
                  <a:lumMod val="85000"/>
                </a:schemeClr>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de-DE" sz="700" b="0" i="0" u="none" strike="noStrike" cap="none">
                <a:solidFill>
                  <a:schemeClr val="bg1">
                    <a:lumMod val="85000"/>
                  </a:schemeClr>
                </a:solidFill>
                <a:latin typeface="Arial"/>
                <a:ea typeface="Arial"/>
                <a:cs typeface="Arial"/>
                <a:sym typeface="Arial"/>
              </a:rPr>
              <a:t>https://pixabay.com/de/photos/klassenzimmer-schule-bildung-lernen-2093744/ </a:t>
            </a:r>
            <a:endParaRPr sz="700" b="0" i="0" u="none" strike="noStrike" cap="none">
              <a:solidFill>
                <a:schemeClr val="bg1">
                  <a:lumMod val="85000"/>
                </a:schemeClr>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bg1">
                  <a:lumMod val="85000"/>
                </a:schemeClr>
              </a:solidFill>
              <a:latin typeface="Arial"/>
              <a:ea typeface="Arial"/>
              <a:cs typeface="Arial"/>
              <a:sym typeface="Arial"/>
            </a:endParaRPr>
          </a:p>
        </p:txBody>
      </p:sp>
      <p:sp>
        <p:nvSpPr>
          <p:cNvPr id="340" name="Google Shape;340;p15"/>
          <p:cNvSpPr txBox="1">
            <a:spLocks noGrp="1"/>
          </p:cNvSpPr>
          <p:nvPr>
            <p:ph type="body" idx="2"/>
          </p:nvPr>
        </p:nvSpPr>
        <p:spPr>
          <a:xfrm>
            <a:off x="838200" y="767200"/>
            <a:ext cx="11925300" cy="779700"/>
          </a:xfrm>
          <a:prstGeom prst="rect">
            <a:avLst/>
          </a:prstGeom>
          <a:noFill/>
          <a:ln>
            <a:noFill/>
          </a:ln>
        </p:spPr>
        <p:txBody>
          <a:bodyPr spcFirstLastPara="1" wrap="square" lIns="91425" tIns="45700" rIns="91425" bIns="45700" anchor="ctr" anchorCtr="0">
            <a:noAutofit/>
          </a:bodyPr>
          <a:lstStyle/>
          <a:p>
            <a:pPr marL="228588" lvl="0" indent="-228588" algn="l" rtl="0">
              <a:lnSpc>
                <a:spcPct val="90000"/>
              </a:lnSpc>
              <a:spcBef>
                <a:spcPts val="0"/>
              </a:spcBef>
              <a:spcAft>
                <a:spcPts val="0"/>
              </a:spcAft>
              <a:buClr>
                <a:srgbClr val="000D86"/>
              </a:buClr>
              <a:buSzPts val="5300"/>
              <a:buNone/>
            </a:pPr>
            <a:r>
              <a:rPr lang="de-DE" sz="3500"/>
              <a:t>Finanzpolitik als Querschnittsthema</a:t>
            </a:r>
            <a:endParaRPr sz="35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16"/>
          <p:cNvSpPr/>
          <p:nvPr/>
        </p:nvSpPr>
        <p:spPr>
          <a:xfrm>
            <a:off x="0" y="750550"/>
            <a:ext cx="10869600" cy="819000"/>
          </a:xfrm>
          <a:prstGeom prst="rect">
            <a:avLst/>
          </a:prstGeom>
          <a:solidFill>
            <a:srgbClr val="D0FF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6" name="Google Shape;346;p16"/>
          <p:cNvSpPr txBox="1">
            <a:spLocks noGrp="1"/>
          </p:cNvSpPr>
          <p:nvPr>
            <p:ph type="body" idx="3"/>
          </p:nvPr>
        </p:nvSpPr>
        <p:spPr>
          <a:xfrm>
            <a:off x="838200" y="2114098"/>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D86"/>
              </a:buClr>
              <a:buSzPts val="3000"/>
              <a:buNone/>
            </a:pPr>
            <a:r>
              <a:rPr lang="de-DE" dirty="0"/>
              <a:t>Finanzpolitische Entscheidungen betreffen alle Menschen und alle Generationen. </a:t>
            </a:r>
            <a:endParaRPr dirty="0"/>
          </a:p>
          <a:p>
            <a:pPr marL="0" lvl="0" indent="0" algn="l" rtl="0">
              <a:lnSpc>
                <a:spcPct val="90000"/>
              </a:lnSpc>
              <a:spcBef>
                <a:spcPts val="1000"/>
              </a:spcBef>
              <a:spcAft>
                <a:spcPts val="0"/>
              </a:spcAft>
              <a:buClr>
                <a:srgbClr val="000D86"/>
              </a:buClr>
              <a:buSzPts val="3000"/>
              <a:buNone/>
            </a:pPr>
            <a:endParaRPr b="1" dirty="0"/>
          </a:p>
          <a:p>
            <a:pPr marL="0" lvl="0" indent="0" algn="l" rtl="0">
              <a:lnSpc>
                <a:spcPct val="90000"/>
              </a:lnSpc>
              <a:spcBef>
                <a:spcPts val="1000"/>
              </a:spcBef>
              <a:spcAft>
                <a:spcPts val="0"/>
              </a:spcAft>
              <a:buClr>
                <a:srgbClr val="000D86"/>
              </a:buClr>
              <a:buSzPts val="3000"/>
              <a:buNone/>
            </a:pPr>
            <a:r>
              <a:rPr lang="de-DE" dirty="0"/>
              <a:t>Gleichzeitig ist klar: Finanzpolitische Entscheidungen wirken sich vor allem </a:t>
            </a:r>
            <a:r>
              <a:rPr lang="de-DE" b="1" dirty="0"/>
              <a:t>langfristig </a:t>
            </a:r>
            <a:r>
              <a:rPr lang="de-DE" dirty="0"/>
              <a:t>aus und treffen so </a:t>
            </a:r>
            <a:r>
              <a:rPr lang="de-DE" b="1" dirty="0"/>
              <a:t>junge Generationen besonders stark. </a:t>
            </a:r>
            <a:endParaRPr dirty="0"/>
          </a:p>
          <a:p>
            <a:pPr marL="0" lvl="0" indent="0" algn="l" rtl="0">
              <a:lnSpc>
                <a:spcPct val="90000"/>
              </a:lnSpc>
              <a:spcBef>
                <a:spcPts val="1000"/>
              </a:spcBef>
              <a:spcAft>
                <a:spcPts val="0"/>
              </a:spcAft>
              <a:buClr>
                <a:srgbClr val="000D86"/>
              </a:buClr>
              <a:buSzPts val="3000"/>
              <a:buNone/>
            </a:pPr>
            <a:endParaRPr b="1" dirty="0"/>
          </a:p>
          <a:p>
            <a:pPr marL="0" lvl="0" indent="0" algn="l" rtl="0">
              <a:lnSpc>
                <a:spcPct val="90000"/>
              </a:lnSpc>
              <a:spcBef>
                <a:spcPts val="1000"/>
              </a:spcBef>
              <a:spcAft>
                <a:spcPts val="0"/>
              </a:spcAft>
              <a:buClr>
                <a:srgbClr val="000D86"/>
              </a:buClr>
              <a:buSzPts val="3000"/>
              <a:buNone/>
            </a:pPr>
            <a:r>
              <a:rPr lang="de-DE" b="1" dirty="0"/>
              <a:t>→ Finanzpolitik ist für die Interessen junger Menschen von zentraler Bedeutung. </a:t>
            </a:r>
            <a:endParaRPr b="1" dirty="0"/>
          </a:p>
        </p:txBody>
      </p:sp>
      <p:sp>
        <p:nvSpPr>
          <p:cNvPr id="347" name="Google Shape;347;p16"/>
          <p:cNvSpPr txBox="1">
            <a:spLocks noGrp="1"/>
          </p:cNvSpPr>
          <p:nvPr>
            <p:ph type="body" idx="2"/>
          </p:nvPr>
        </p:nvSpPr>
        <p:spPr>
          <a:xfrm>
            <a:off x="838200" y="767200"/>
            <a:ext cx="11925300" cy="779700"/>
          </a:xfrm>
          <a:prstGeom prst="rect">
            <a:avLst/>
          </a:prstGeom>
          <a:noFill/>
          <a:ln>
            <a:noFill/>
          </a:ln>
        </p:spPr>
        <p:txBody>
          <a:bodyPr spcFirstLastPara="1" wrap="square" lIns="91425" tIns="45700" rIns="91425" bIns="45700" anchor="ctr" anchorCtr="0">
            <a:noAutofit/>
          </a:bodyPr>
          <a:lstStyle/>
          <a:p>
            <a:pPr marL="228588" lvl="0" indent="-228588" algn="l" rtl="0">
              <a:lnSpc>
                <a:spcPct val="90000"/>
              </a:lnSpc>
              <a:spcBef>
                <a:spcPts val="0"/>
              </a:spcBef>
              <a:spcAft>
                <a:spcPts val="0"/>
              </a:spcAft>
              <a:buClr>
                <a:srgbClr val="000D86"/>
              </a:buClr>
              <a:buSzPts val="5300"/>
              <a:buNone/>
            </a:pPr>
            <a:r>
              <a:rPr lang="de-DE" sz="3500" dirty="0"/>
              <a:t>Finanzpolitik entscheidet über unsere Zukunft</a:t>
            </a:r>
            <a:endParaRPr sz="35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17"/>
          <p:cNvSpPr/>
          <p:nvPr/>
        </p:nvSpPr>
        <p:spPr>
          <a:xfrm>
            <a:off x="0" y="750550"/>
            <a:ext cx="9995700" cy="819000"/>
          </a:xfrm>
          <a:prstGeom prst="rect">
            <a:avLst/>
          </a:prstGeom>
          <a:solidFill>
            <a:srgbClr val="D0FF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3" name="Google Shape;353;p17"/>
          <p:cNvSpPr txBox="1">
            <a:spLocks noGrp="1"/>
          </p:cNvSpPr>
          <p:nvPr>
            <p:ph type="body" idx="3"/>
          </p:nvPr>
        </p:nvSpPr>
        <p:spPr>
          <a:xfrm>
            <a:off x="838200" y="2231056"/>
            <a:ext cx="10515600" cy="4351338"/>
          </a:xfrm>
          <a:prstGeom prst="rect">
            <a:avLst/>
          </a:prstGeom>
          <a:noFill/>
          <a:ln>
            <a:noFill/>
          </a:ln>
        </p:spPr>
        <p:txBody>
          <a:bodyPr spcFirstLastPara="1" wrap="square" lIns="91425" tIns="45700" rIns="91425" bIns="45700" anchor="t" anchorCtr="0">
            <a:normAutofit/>
          </a:bodyPr>
          <a:lstStyle/>
          <a:p>
            <a:pPr marL="228589" lvl="0" indent="-228589" algn="l" rtl="0">
              <a:lnSpc>
                <a:spcPct val="90000"/>
              </a:lnSpc>
              <a:spcBef>
                <a:spcPts val="0"/>
              </a:spcBef>
              <a:spcAft>
                <a:spcPts val="0"/>
              </a:spcAft>
              <a:buClr>
                <a:srgbClr val="000D86"/>
              </a:buClr>
              <a:buSzPts val="3000"/>
              <a:buChar char="•"/>
            </a:pPr>
            <a:r>
              <a:rPr lang="de-DE" dirty="0"/>
              <a:t>Die Gestaltung von Finanzpolitik ist zukunftsentscheidend.</a:t>
            </a:r>
            <a:endParaRPr dirty="0"/>
          </a:p>
          <a:p>
            <a:pPr marL="228589" lvl="0" indent="-228589" algn="l" rtl="0">
              <a:lnSpc>
                <a:spcPct val="90000"/>
              </a:lnSpc>
              <a:spcBef>
                <a:spcPts val="1000"/>
              </a:spcBef>
              <a:spcAft>
                <a:spcPts val="0"/>
              </a:spcAft>
              <a:buClr>
                <a:srgbClr val="000D86"/>
              </a:buClr>
              <a:buSzPts val="3000"/>
              <a:buChar char="•"/>
            </a:pPr>
            <a:r>
              <a:rPr lang="de-DE" dirty="0"/>
              <a:t>Alle Parteien begründen ihre finanzpolitischen Ideen mit dem Argument der </a:t>
            </a:r>
            <a:r>
              <a:rPr lang="de-DE" b="1" dirty="0"/>
              <a:t>„Generationengerechtigkeit“.</a:t>
            </a:r>
            <a:endParaRPr dirty="0"/>
          </a:p>
          <a:p>
            <a:pPr marL="228589" lvl="0" indent="-228589" algn="l" rtl="0">
              <a:lnSpc>
                <a:spcPct val="90000"/>
              </a:lnSpc>
              <a:spcBef>
                <a:spcPts val="1000"/>
              </a:spcBef>
              <a:spcAft>
                <a:spcPts val="0"/>
              </a:spcAft>
              <a:buClr>
                <a:srgbClr val="000D86"/>
              </a:buClr>
              <a:buSzPts val="3000"/>
              <a:buChar char="•"/>
            </a:pPr>
            <a:r>
              <a:rPr lang="de-DE" dirty="0"/>
              <a:t>Dabei wird viel mehr </a:t>
            </a:r>
            <a:r>
              <a:rPr lang="de-DE" b="1" dirty="0"/>
              <a:t>„über“ statt „mit“ jungen Menschen </a:t>
            </a:r>
            <a:r>
              <a:rPr lang="de-DE" dirty="0"/>
              <a:t>gesprochen.</a:t>
            </a:r>
            <a:endParaRPr dirty="0"/>
          </a:p>
          <a:p>
            <a:pPr marL="228589" lvl="0" indent="-38089" algn="l" rtl="0">
              <a:lnSpc>
                <a:spcPct val="90000"/>
              </a:lnSpc>
              <a:spcBef>
                <a:spcPts val="1000"/>
              </a:spcBef>
              <a:spcAft>
                <a:spcPts val="0"/>
              </a:spcAft>
              <a:buClr>
                <a:srgbClr val="000D86"/>
              </a:buClr>
              <a:buSzPts val="3000"/>
              <a:buNone/>
            </a:pPr>
            <a:endParaRPr b="1" dirty="0"/>
          </a:p>
          <a:p>
            <a:pPr marL="0" lvl="0" indent="0" algn="l" rtl="0">
              <a:lnSpc>
                <a:spcPct val="90000"/>
              </a:lnSpc>
              <a:spcBef>
                <a:spcPts val="1000"/>
              </a:spcBef>
              <a:spcAft>
                <a:spcPts val="0"/>
              </a:spcAft>
              <a:buClr>
                <a:srgbClr val="000D86"/>
              </a:buClr>
              <a:buSzPts val="3000"/>
              <a:buNone/>
            </a:pPr>
            <a:r>
              <a:rPr lang="de-DE" b="1" dirty="0"/>
              <a:t>→ Das wollen wir zusammen ändern!</a:t>
            </a:r>
            <a:endParaRPr b="1" dirty="0"/>
          </a:p>
        </p:txBody>
      </p:sp>
      <p:sp>
        <p:nvSpPr>
          <p:cNvPr id="354" name="Google Shape;354;p17"/>
          <p:cNvSpPr txBox="1">
            <a:spLocks noGrp="1"/>
          </p:cNvSpPr>
          <p:nvPr>
            <p:ph type="body" idx="2"/>
          </p:nvPr>
        </p:nvSpPr>
        <p:spPr>
          <a:xfrm>
            <a:off x="838200" y="767200"/>
            <a:ext cx="11925300" cy="779700"/>
          </a:xfrm>
          <a:prstGeom prst="rect">
            <a:avLst/>
          </a:prstGeom>
          <a:noFill/>
          <a:ln>
            <a:noFill/>
          </a:ln>
        </p:spPr>
        <p:txBody>
          <a:bodyPr spcFirstLastPara="1" wrap="square" lIns="91425" tIns="45700" rIns="91425" bIns="45700" anchor="ctr" anchorCtr="0">
            <a:noAutofit/>
          </a:bodyPr>
          <a:lstStyle/>
          <a:p>
            <a:pPr marL="228588" lvl="0" indent="-228588" algn="l" rtl="0">
              <a:lnSpc>
                <a:spcPct val="90000"/>
              </a:lnSpc>
              <a:spcBef>
                <a:spcPts val="0"/>
              </a:spcBef>
              <a:spcAft>
                <a:spcPts val="0"/>
              </a:spcAft>
              <a:buClr>
                <a:srgbClr val="000D86"/>
              </a:buClr>
              <a:buSzPts val="5300"/>
              <a:buNone/>
            </a:pPr>
            <a:r>
              <a:rPr lang="de-DE" sz="3500"/>
              <a:t>Finanzpolitik braucht junge Menschen </a:t>
            </a:r>
            <a:endParaRPr sz="35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18"/>
          <p:cNvSpPr/>
          <p:nvPr/>
        </p:nvSpPr>
        <p:spPr>
          <a:xfrm>
            <a:off x="0" y="-6247"/>
            <a:ext cx="12183128" cy="6861259"/>
          </a:xfrm>
          <a:prstGeom prst="rect">
            <a:avLst/>
          </a:prstGeom>
          <a:solidFill>
            <a:srgbClr val="000E8E"/>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Arial"/>
              <a:ea typeface="Arial"/>
              <a:cs typeface="Arial"/>
              <a:sym typeface="Arial"/>
            </a:endParaRPr>
          </a:p>
        </p:txBody>
      </p:sp>
      <p:sp>
        <p:nvSpPr>
          <p:cNvPr id="360" name="Google Shape;360;p18"/>
          <p:cNvSpPr/>
          <p:nvPr/>
        </p:nvSpPr>
        <p:spPr>
          <a:xfrm>
            <a:off x="4559" y="-9265"/>
            <a:ext cx="12209988" cy="6875992"/>
          </a:xfrm>
          <a:custGeom>
            <a:avLst/>
            <a:gdLst/>
            <a:ahLst/>
            <a:cxnLst/>
            <a:rect l="l" t="t" r="r" b="b"/>
            <a:pathLst>
              <a:path w="20572877" h="20572877" extrusionOk="0">
                <a:moveTo>
                  <a:pt x="0" y="0"/>
                </a:moveTo>
                <a:lnTo>
                  <a:pt x="20572877" y="0"/>
                </a:lnTo>
                <a:lnTo>
                  <a:pt x="20572877" y="20572876"/>
                </a:lnTo>
                <a:lnTo>
                  <a:pt x="0" y="20572876"/>
                </a:lnTo>
                <a:lnTo>
                  <a:pt x="0" y="0"/>
                </a:lnTo>
                <a:close/>
              </a:path>
            </a:pathLst>
          </a:custGeom>
          <a:blipFill rotWithShape="1">
            <a:blip r:embed="rId3">
              <a:alphaModFix amt="50000"/>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361" name="Google Shape;361;p18"/>
          <p:cNvSpPr txBox="1"/>
          <p:nvPr/>
        </p:nvSpPr>
        <p:spPr>
          <a:xfrm>
            <a:off x="2095681" y="2991385"/>
            <a:ext cx="8037392" cy="911340"/>
          </a:xfrm>
          <a:prstGeom prst="rect">
            <a:avLst/>
          </a:prstGeom>
          <a:solidFill>
            <a:srgbClr val="D0FFF9"/>
          </a:solidFill>
          <a:ln w="9525" cap="flat" cmpd="sng">
            <a:solidFill>
              <a:srgbClr val="D0FFF9"/>
            </a:solidFill>
            <a:prstDash val="solid"/>
            <a:round/>
            <a:headEnd type="none" w="sm" len="sm"/>
            <a:tailEnd type="none" w="sm" len="sm"/>
          </a:ln>
        </p:spPr>
        <p:txBody>
          <a:bodyPr spcFirstLastPara="1" wrap="square" lIns="0" tIns="0" rIns="0" bIns="0" anchor="ctr" anchorCtr="0">
            <a:spAutoFit/>
          </a:bodyPr>
          <a:lstStyle/>
          <a:p>
            <a:pPr marL="0" marR="0" lvl="0" indent="0" algn="ctr" rtl="0">
              <a:lnSpc>
                <a:spcPct val="120121"/>
              </a:lnSpc>
              <a:spcBef>
                <a:spcPts val="0"/>
              </a:spcBef>
              <a:spcAft>
                <a:spcPts val="0"/>
              </a:spcAft>
              <a:buClr>
                <a:srgbClr val="000000"/>
              </a:buClr>
              <a:buSzPts val="4900"/>
              <a:buFont typeface="Arial"/>
              <a:buNone/>
            </a:pPr>
            <a:r>
              <a:rPr lang="de-DE" sz="4900" b="1" i="0" u="none" strike="noStrike" cap="none">
                <a:solidFill>
                  <a:srgbClr val="000E8E"/>
                </a:solidFill>
                <a:latin typeface="Arial"/>
                <a:ea typeface="Arial"/>
                <a:cs typeface="Arial"/>
                <a:sym typeface="Arial"/>
              </a:rPr>
              <a:t>3. Ablaufplan</a:t>
            </a:r>
            <a:endParaRPr sz="4900" b="0" i="0" u="none" strike="noStrike" cap="none">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19"/>
          <p:cNvSpPr txBox="1">
            <a:spLocks noGrp="1"/>
          </p:cNvSpPr>
          <p:nvPr>
            <p:ph type="body" idx="2"/>
          </p:nvPr>
        </p:nvSpPr>
        <p:spPr>
          <a:xfrm>
            <a:off x="838202" y="789783"/>
            <a:ext cx="5822951" cy="779619"/>
          </a:xfrm>
          <a:prstGeom prst="rect">
            <a:avLst/>
          </a:prstGeom>
          <a:noFill/>
          <a:ln>
            <a:noFill/>
          </a:ln>
        </p:spPr>
        <p:txBody>
          <a:bodyPr spcFirstLastPara="1" wrap="square" lIns="91425" tIns="45700" rIns="91425" bIns="45700" anchor="ctr" anchorCtr="0">
            <a:normAutofit/>
          </a:bodyPr>
          <a:lstStyle/>
          <a:p>
            <a:pPr marL="228589" lvl="0" indent="-228589" algn="l" rtl="0">
              <a:lnSpc>
                <a:spcPct val="80000"/>
              </a:lnSpc>
              <a:spcBef>
                <a:spcPts val="0"/>
              </a:spcBef>
              <a:spcAft>
                <a:spcPts val="0"/>
              </a:spcAft>
              <a:buClr>
                <a:srgbClr val="000D86"/>
              </a:buClr>
              <a:buSzPts val="5300"/>
              <a:buNone/>
            </a:pPr>
            <a:r>
              <a:rPr lang="de-DE" sz="4800" dirty="0"/>
              <a:t>Unser Ablaufplan</a:t>
            </a:r>
            <a:endParaRPr sz="4800" dirty="0"/>
          </a:p>
        </p:txBody>
      </p:sp>
      <p:sp>
        <p:nvSpPr>
          <p:cNvPr id="368" name="Google Shape;368;p19"/>
          <p:cNvSpPr txBox="1">
            <a:spLocks noGrp="1"/>
          </p:cNvSpPr>
          <p:nvPr>
            <p:ph type="body" idx="3"/>
          </p:nvPr>
        </p:nvSpPr>
        <p:spPr>
          <a:xfrm>
            <a:off x="838200" y="1825625"/>
            <a:ext cx="10515600" cy="4665486"/>
          </a:xfrm>
          <a:prstGeom prst="rect">
            <a:avLst/>
          </a:prstGeom>
          <a:noFill/>
          <a:ln>
            <a:noFill/>
          </a:ln>
        </p:spPr>
        <p:txBody>
          <a:bodyPr spcFirstLastPara="1" wrap="square" lIns="91425" tIns="45700" rIns="91425" bIns="45700" anchor="t" anchorCtr="0">
            <a:normAutofit/>
          </a:bodyPr>
          <a:lstStyle/>
          <a:p>
            <a:pPr marL="514350" lvl="0" indent="-471487" algn="l" rtl="0">
              <a:lnSpc>
                <a:spcPct val="90000"/>
              </a:lnSpc>
              <a:spcBef>
                <a:spcPts val="0"/>
              </a:spcBef>
              <a:spcAft>
                <a:spcPts val="0"/>
              </a:spcAft>
              <a:buClr>
                <a:srgbClr val="000D86"/>
              </a:buClr>
              <a:buSzPct val="100000"/>
              <a:buAutoNum type="arabicPeriod"/>
            </a:pPr>
            <a:r>
              <a:rPr lang="de-DE" sz="1600" dirty="0"/>
              <a:t>Begrüßung </a:t>
            </a:r>
            <a:endParaRPr sz="1600" dirty="0"/>
          </a:p>
          <a:p>
            <a:pPr marL="514350" lvl="0" indent="-471487" algn="l" rtl="0">
              <a:lnSpc>
                <a:spcPct val="90000"/>
              </a:lnSpc>
              <a:spcBef>
                <a:spcPts val="1000"/>
              </a:spcBef>
              <a:spcAft>
                <a:spcPts val="0"/>
              </a:spcAft>
              <a:buClr>
                <a:srgbClr val="000D86"/>
              </a:buClr>
              <a:buSzPct val="100000"/>
              <a:buAutoNum type="arabicPeriod"/>
            </a:pPr>
            <a:r>
              <a:rPr lang="de-DE" sz="1600" dirty="0"/>
              <a:t>Kennenlernen der Gruppe </a:t>
            </a:r>
            <a:endParaRPr sz="1600" dirty="0"/>
          </a:p>
          <a:p>
            <a:pPr marL="514350" lvl="0" indent="-471487" algn="l" rtl="0">
              <a:lnSpc>
                <a:spcPct val="90000"/>
              </a:lnSpc>
              <a:spcBef>
                <a:spcPts val="1000"/>
              </a:spcBef>
              <a:spcAft>
                <a:spcPts val="0"/>
              </a:spcAft>
              <a:buClr>
                <a:srgbClr val="000D86"/>
              </a:buClr>
              <a:buSzPct val="100000"/>
              <a:buAutoNum type="arabicPeriod"/>
            </a:pPr>
            <a:r>
              <a:rPr lang="de-DE" sz="1600" dirty="0"/>
              <a:t>Ablaufplan </a:t>
            </a:r>
            <a:endParaRPr sz="1600" dirty="0"/>
          </a:p>
          <a:p>
            <a:pPr marL="514350" lvl="0" indent="-471487" algn="l" rtl="0">
              <a:lnSpc>
                <a:spcPct val="90000"/>
              </a:lnSpc>
              <a:spcBef>
                <a:spcPts val="1000"/>
              </a:spcBef>
              <a:spcAft>
                <a:spcPts val="0"/>
              </a:spcAft>
              <a:buClr>
                <a:srgbClr val="FF6555"/>
              </a:buClr>
              <a:buSzPct val="100000"/>
              <a:buAutoNum type="arabicPeriod"/>
            </a:pPr>
            <a:r>
              <a:rPr lang="de-DE" sz="1600" dirty="0">
                <a:solidFill>
                  <a:srgbClr val="FF6555"/>
                </a:solidFill>
              </a:rPr>
              <a:t>(optional) Vertiefende Einführung in das Thema</a:t>
            </a:r>
            <a:endParaRPr sz="1600" dirty="0"/>
          </a:p>
          <a:p>
            <a:pPr marL="971527" lvl="1" indent="-471487" algn="l" rtl="0">
              <a:lnSpc>
                <a:spcPct val="90000"/>
              </a:lnSpc>
              <a:spcBef>
                <a:spcPts val="500"/>
              </a:spcBef>
              <a:spcAft>
                <a:spcPts val="0"/>
              </a:spcAft>
              <a:buClr>
                <a:srgbClr val="FF6555"/>
              </a:buClr>
              <a:buSzPct val="100000"/>
              <a:buAutoNum type="alphaLcParenR"/>
            </a:pPr>
            <a:r>
              <a:rPr lang="de-DE" sz="1600" dirty="0">
                <a:solidFill>
                  <a:srgbClr val="FF6555"/>
                </a:solidFill>
              </a:rPr>
              <a:t>Finanzpolitik im Alltag </a:t>
            </a:r>
            <a:endParaRPr sz="1600" dirty="0"/>
          </a:p>
          <a:p>
            <a:pPr marL="971527" lvl="1" indent="-471487" algn="l" rtl="0">
              <a:lnSpc>
                <a:spcPct val="90000"/>
              </a:lnSpc>
              <a:spcBef>
                <a:spcPts val="500"/>
              </a:spcBef>
              <a:spcAft>
                <a:spcPts val="0"/>
              </a:spcAft>
              <a:buClr>
                <a:srgbClr val="FF6555"/>
              </a:buClr>
              <a:buSzPct val="100000"/>
              <a:buAutoNum type="alphaLcParenR"/>
            </a:pPr>
            <a:r>
              <a:rPr lang="de-DE" sz="1600" dirty="0">
                <a:solidFill>
                  <a:srgbClr val="FF6555"/>
                </a:solidFill>
              </a:rPr>
              <a:t>Was ist Geld?</a:t>
            </a:r>
            <a:endParaRPr sz="1600" dirty="0"/>
          </a:p>
          <a:p>
            <a:pPr marL="514350" lvl="0" indent="-471487" algn="l" rtl="0">
              <a:lnSpc>
                <a:spcPct val="90000"/>
              </a:lnSpc>
              <a:spcBef>
                <a:spcPts val="1000"/>
              </a:spcBef>
              <a:spcAft>
                <a:spcPts val="0"/>
              </a:spcAft>
              <a:buClr>
                <a:srgbClr val="000D86"/>
              </a:buClr>
              <a:buSzPct val="100000"/>
              <a:buAutoNum type="arabicPeriod"/>
            </a:pPr>
            <a:r>
              <a:rPr lang="de-DE" sz="1600" dirty="0"/>
              <a:t>Private vs. staatliche Haushalte</a:t>
            </a:r>
            <a:endParaRPr sz="1600" dirty="0"/>
          </a:p>
          <a:p>
            <a:pPr marL="514350" lvl="0" indent="-471487" algn="l" rtl="0">
              <a:lnSpc>
                <a:spcPct val="90000"/>
              </a:lnSpc>
              <a:spcBef>
                <a:spcPts val="1000"/>
              </a:spcBef>
              <a:spcAft>
                <a:spcPts val="0"/>
              </a:spcAft>
              <a:buClr>
                <a:srgbClr val="000D86"/>
              </a:buClr>
              <a:buSzPct val="100000"/>
              <a:buAutoNum type="arabicPeriod"/>
            </a:pPr>
            <a:r>
              <a:rPr lang="de-DE" sz="1600" dirty="0"/>
              <a:t>Aufgaben und Rolle des Staatshaushalts</a:t>
            </a:r>
            <a:endParaRPr sz="1600" dirty="0"/>
          </a:p>
          <a:p>
            <a:pPr marL="514350" lvl="0" indent="-471487" algn="l" rtl="0">
              <a:lnSpc>
                <a:spcPct val="90000"/>
              </a:lnSpc>
              <a:spcBef>
                <a:spcPts val="1000"/>
              </a:spcBef>
              <a:spcAft>
                <a:spcPts val="0"/>
              </a:spcAft>
              <a:buClr>
                <a:srgbClr val="FF6555"/>
              </a:buClr>
              <a:buSzPct val="100000"/>
              <a:buAutoNum type="arabicPeriod"/>
            </a:pPr>
            <a:r>
              <a:rPr lang="de-DE" sz="1600" dirty="0">
                <a:solidFill>
                  <a:srgbClr val="FF6555"/>
                </a:solidFill>
              </a:rPr>
              <a:t>(optional) Das Mehrebensystem der Finanzpolitik </a:t>
            </a:r>
            <a:endParaRPr sz="1600" dirty="0"/>
          </a:p>
          <a:p>
            <a:pPr marL="971527" lvl="1" indent="-471487" algn="l" rtl="0">
              <a:lnSpc>
                <a:spcPct val="90000"/>
              </a:lnSpc>
              <a:spcBef>
                <a:spcPts val="500"/>
              </a:spcBef>
              <a:spcAft>
                <a:spcPts val="0"/>
              </a:spcAft>
              <a:buClr>
                <a:srgbClr val="FF6555"/>
              </a:buClr>
              <a:buSzPct val="100000"/>
              <a:buAutoNum type="alphaLcParenR"/>
            </a:pPr>
            <a:r>
              <a:rPr lang="de-DE" sz="1600" dirty="0">
                <a:solidFill>
                  <a:srgbClr val="FF6555"/>
                </a:solidFill>
              </a:rPr>
              <a:t>EU-Geld- und Finanzpolitik</a:t>
            </a:r>
            <a:endParaRPr sz="1600" dirty="0"/>
          </a:p>
          <a:p>
            <a:pPr marL="971527" lvl="1" indent="-471487" algn="l" rtl="0">
              <a:lnSpc>
                <a:spcPct val="90000"/>
              </a:lnSpc>
              <a:spcBef>
                <a:spcPts val="500"/>
              </a:spcBef>
              <a:spcAft>
                <a:spcPts val="0"/>
              </a:spcAft>
              <a:buClr>
                <a:srgbClr val="FF6555"/>
              </a:buClr>
              <a:buSzPct val="100000"/>
              <a:buAutoNum type="alphaLcParenR"/>
            </a:pPr>
            <a:r>
              <a:rPr lang="de-DE" sz="1600" dirty="0">
                <a:solidFill>
                  <a:srgbClr val="FF6555"/>
                </a:solidFill>
              </a:rPr>
              <a:t>Bund, Länder und Kommunen</a:t>
            </a:r>
            <a:endParaRPr sz="1600" dirty="0"/>
          </a:p>
          <a:p>
            <a:pPr marL="514350" lvl="0" indent="-471487" algn="l" rtl="0">
              <a:lnSpc>
                <a:spcPct val="90000"/>
              </a:lnSpc>
              <a:spcBef>
                <a:spcPts val="1000"/>
              </a:spcBef>
              <a:spcAft>
                <a:spcPts val="0"/>
              </a:spcAft>
              <a:buClr>
                <a:srgbClr val="000D86"/>
              </a:buClr>
              <a:buSzPct val="100000"/>
              <a:buAutoNum type="arabicPeriod"/>
            </a:pPr>
            <a:r>
              <a:rPr lang="de-DE" sz="1600" dirty="0"/>
              <a:t>Haushaltspolitik in Deutschland </a:t>
            </a:r>
            <a:endParaRPr sz="1600" dirty="0"/>
          </a:p>
          <a:p>
            <a:pPr marL="514350" lvl="0" indent="-471487" algn="l" rtl="0">
              <a:lnSpc>
                <a:spcPct val="90000"/>
              </a:lnSpc>
              <a:spcBef>
                <a:spcPts val="1000"/>
              </a:spcBef>
              <a:spcAft>
                <a:spcPts val="0"/>
              </a:spcAft>
              <a:buClr>
                <a:srgbClr val="FF6555"/>
              </a:buClr>
              <a:buSzPct val="100000"/>
              <a:buAutoNum type="arabicPeriod"/>
            </a:pPr>
            <a:r>
              <a:rPr lang="de-DE" sz="1600" dirty="0">
                <a:solidFill>
                  <a:srgbClr val="FF6555"/>
                </a:solidFill>
              </a:rPr>
              <a:t>(optional) Nachhaltige Staatsfinanzen: mehr als nur Schulden im Blick</a:t>
            </a:r>
            <a:endParaRPr sz="1600" dirty="0"/>
          </a:p>
          <a:p>
            <a:pPr marL="514350" lvl="0" indent="-471487" algn="l" rtl="0">
              <a:lnSpc>
                <a:spcPct val="90000"/>
              </a:lnSpc>
              <a:spcBef>
                <a:spcPts val="1000"/>
              </a:spcBef>
              <a:spcAft>
                <a:spcPts val="0"/>
              </a:spcAft>
              <a:buClr>
                <a:srgbClr val="000D86"/>
              </a:buClr>
              <a:buSzPct val="100000"/>
              <a:buAutoNum type="arabicPeriod"/>
            </a:pPr>
            <a:r>
              <a:rPr lang="de-DE" sz="1600" dirty="0"/>
              <a:t>Abschluss</a:t>
            </a:r>
            <a:endParaRPr sz="1600" dirty="0"/>
          </a:p>
          <a:p>
            <a:pPr marL="514350" lvl="0" indent="-381000" algn="l" rtl="0">
              <a:lnSpc>
                <a:spcPct val="90000"/>
              </a:lnSpc>
              <a:spcBef>
                <a:spcPts val="1000"/>
              </a:spcBef>
              <a:spcAft>
                <a:spcPts val="0"/>
              </a:spcAft>
              <a:buClr>
                <a:srgbClr val="000D86"/>
              </a:buClr>
              <a:buSzPct val="100000"/>
              <a:buNone/>
            </a:pPr>
            <a:endParaRPr sz="1600" dirty="0"/>
          </a:p>
          <a:p>
            <a:pPr marL="514350" lvl="0" indent="-381000" algn="l" rtl="0">
              <a:lnSpc>
                <a:spcPct val="90000"/>
              </a:lnSpc>
              <a:spcBef>
                <a:spcPts val="1000"/>
              </a:spcBef>
              <a:spcAft>
                <a:spcPts val="0"/>
              </a:spcAft>
              <a:buClr>
                <a:srgbClr val="000D86"/>
              </a:buClr>
              <a:buSzPct val="100000"/>
              <a:buNone/>
            </a:pPr>
            <a:endParaRPr sz="1600" dirty="0"/>
          </a:p>
          <a:p>
            <a:pPr marL="971527" lvl="1" indent="-381000" algn="l" rtl="0">
              <a:lnSpc>
                <a:spcPct val="90000"/>
              </a:lnSpc>
              <a:spcBef>
                <a:spcPts val="500"/>
              </a:spcBef>
              <a:spcAft>
                <a:spcPts val="0"/>
              </a:spcAft>
              <a:buClr>
                <a:srgbClr val="000D86"/>
              </a:buClr>
              <a:buSzPct val="100000"/>
              <a:buFont typeface="Play"/>
              <a:buNone/>
            </a:pPr>
            <a:endParaRPr sz="1600" dirty="0"/>
          </a:p>
          <a:p>
            <a:pPr marL="457177" lvl="1" indent="0" algn="l" rtl="0">
              <a:lnSpc>
                <a:spcPct val="90000"/>
              </a:lnSpc>
              <a:spcBef>
                <a:spcPts val="500"/>
              </a:spcBef>
              <a:spcAft>
                <a:spcPts val="0"/>
              </a:spcAft>
              <a:buClr>
                <a:srgbClr val="000D86"/>
              </a:buClr>
              <a:buSzPct val="100000"/>
              <a:buNone/>
            </a:pPr>
            <a:endParaRPr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
          <p:cNvSpPr txBox="1">
            <a:spLocks noGrp="1"/>
          </p:cNvSpPr>
          <p:nvPr>
            <p:ph type="body" idx="2"/>
          </p:nvPr>
        </p:nvSpPr>
        <p:spPr>
          <a:xfrm>
            <a:off x="838202" y="789783"/>
            <a:ext cx="7030154" cy="779619"/>
          </a:xfrm>
          <a:prstGeom prst="rect">
            <a:avLst/>
          </a:prstGeom>
          <a:noFill/>
          <a:ln>
            <a:noFill/>
          </a:ln>
        </p:spPr>
        <p:txBody>
          <a:bodyPr spcFirstLastPara="1" wrap="square" lIns="91425" tIns="45700" rIns="91425" bIns="45700" anchor="ctr" anchorCtr="0">
            <a:normAutofit/>
          </a:bodyPr>
          <a:lstStyle/>
          <a:p>
            <a:pPr marL="228589" lvl="0" indent="-228589" algn="l" rtl="0">
              <a:lnSpc>
                <a:spcPct val="80000"/>
              </a:lnSpc>
              <a:spcBef>
                <a:spcPts val="0"/>
              </a:spcBef>
              <a:spcAft>
                <a:spcPts val="0"/>
              </a:spcAft>
              <a:buClr>
                <a:srgbClr val="000D86"/>
              </a:buClr>
              <a:buSzPts val="5300"/>
              <a:buNone/>
            </a:pPr>
            <a:r>
              <a:rPr lang="de-DE" sz="4800"/>
              <a:t>Bedienungsanleitung</a:t>
            </a:r>
            <a:endParaRPr sz="4800"/>
          </a:p>
        </p:txBody>
      </p:sp>
      <p:sp>
        <p:nvSpPr>
          <p:cNvPr id="229" name="Google Shape;229;p2"/>
          <p:cNvSpPr txBox="1">
            <a:spLocks noGrp="1"/>
          </p:cNvSpPr>
          <p:nvPr>
            <p:ph type="body" idx="3"/>
          </p:nvPr>
        </p:nvSpPr>
        <p:spPr>
          <a:xfrm>
            <a:off x="838200" y="1825625"/>
            <a:ext cx="10515600" cy="4351338"/>
          </a:xfrm>
          <a:prstGeom prst="rect">
            <a:avLst/>
          </a:prstGeom>
          <a:noFill/>
          <a:ln>
            <a:noFill/>
          </a:ln>
        </p:spPr>
        <p:txBody>
          <a:bodyPr spcFirstLastPara="1" wrap="square" lIns="91425" tIns="45700" rIns="91425" bIns="45700" anchor="t" anchorCtr="0">
            <a:normAutofit fontScale="77500" lnSpcReduction="20000"/>
          </a:bodyPr>
          <a:lstStyle/>
          <a:p>
            <a:pPr marL="228589" lvl="0" indent="-185726" algn="l" rtl="0">
              <a:lnSpc>
                <a:spcPct val="115000"/>
              </a:lnSpc>
              <a:spcBef>
                <a:spcPts val="0"/>
              </a:spcBef>
              <a:spcAft>
                <a:spcPts val="0"/>
              </a:spcAft>
              <a:buClr>
                <a:srgbClr val="000D86"/>
              </a:buClr>
              <a:buSzPct val="100000"/>
              <a:buChar char="•"/>
            </a:pPr>
            <a:r>
              <a:rPr lang="de-DE" dirty="0"/>
              <a:t>Blaue Folien zeigen den Start eines neuen Moduls an. </a:t>
            </a:r>
            <a:endParaRPr dirty="0"/>
          </a:p>
          <a:p>
            <a:pPr marL="228588" lvl="0" indent="-185726" algn="l" rtl="0">
              <a:lnSpc>
                <a:spcPct val="115000"/>
              </a:lnSpc>
              <a:spcBef>
                <a:spcPts val="1000"/>
              </a:spcBef>
              <a:spcAft>
                <a:spcPts val="0"/>
              </a:spcAft>
              <a:buClr>
                <a:srgbClr val="000D86"/>
              </a:buClr>
              <a:buSzPct val="100000"/>
              <a:buChar char="•"/>
            </a:pPr>
            <a:r>
              <a:rPr lang="de-DE" dirty="0"/>
              <a:t>Oben links auf einer Folie findest du jeweils </a:t>
            </a:r>
            <a:r>
              <a:rPr lang="de-DE" dirty="0">
                <a:solidFill>
                  <a:srgbClr val="FF6555"/>
                </a:solidFill>
              </a:rPr>
              <a:t>in orange </a:t>
            </a:r>
            <a:r>
              <a:rPr lang="de-DE" dirty="0"/>
              <a:t>die Information, um welche Methodenoption es sich handelt. </a:t>
            </a:r>
            <a:br>
              <a:rPr lang="de-DE" dirty="0"/>
            </a:br>
            <a:r>
              <a:rPr lang="de-DE" b="1" dirty="0"/>
              <a:t>Lösche diese Information vor deinem Workshop!</a:t>
            </a:r>
            <a:endParaRPr b="1" dirty="0"/>
          </a:p>
          <a:p>
            <a:pPr marL="228588" lvl="0" indent="-185726" algn="l" rtl="0">
              <a:lnSpc>
                <a:spcPct val="115000"/>
              </a:lnSpc>
              <a:spcBef>
                <a:spcPts val="1000"/>
              </a:spcBef>
              <a:spcAft>
                <a:spcPts val="0"/>
              </a:spcAft>
              <a:buSzPct val="100000"/>
              <a:buChar char="•"/>
            </a:pPr>
            <a:r>
              <a:rPr lang="de-DE" dirty="0"/>
              <a:t>Auch optionale Textteile/Gliederungspunkte sind auf den Folien </a:t>
            </a:r>
            <a:r>
              <a:rPr lang="de-DE" dirty="0">
                <a:solidFill>
                  <a:srgbClr val="FF6555"/>
                </a:solidFill>
              </a:rPr>
              <a:t>orange</a:t>
            </a:r>
            <a:r>
              <a:rPr lang="de-DE" dirty="0"/>
              <a:t> gefärbt.</a:t>
            </a:r>
            <a:br>
              <a:rPr lang="de-DE" dirty="0"/>
            </a:br>
            <a:r>
              <a:rPr lang="de-DE" b="1" dirty="0"/>
              <a:t>Lösche diese oder färbe sie blau ein!</a:t>
            </a:r>
            <a:endParaRPr dirty="0"/>
          </a:p>
          <a:p>
            <a:pPr marL="228589" lvl="0" indent="-185726" algn="l" rtl="0">
              <a:lnSpc>
                <a:spcPct val="115000"/>
              </a:lnSpc>
              <a:spcBef>
                <a:spcPts val="1000"/>
              </a:spcBef>
              <a:spcAft>
                <a:spcPts val="0"/>
              </a:spcAft>
              <a:buClr>
                <a:srgbClr val="000D86"/>
              </a:buClr>
              <a:buSzPct val="100000"/>
              <a:buChar char="•"/>
            </a:pPr>
            <a:r>
              <a:rPr lang="de-DE" dirty="0"/>
              <a:t>Der Aufbau dieser Folien folgt dem Handbuch: erst die Durchführungsfolien, dann die Sprechpunkte. </a:t>
            </a:r>
            <a:br>
              <a:rPr lang="de-DE" dirty="0"/>
            </a:br>
            <a:r>
              <a:rPr lang="de-DE" b="1" dirty="0"/>
              <a:t>Passe die Reihenfolge nach Bedarf an!</a:t>
            </a:r>
            <a:endParaRPr dirty="0"/>
          </a:p>
          <a:p>
            <a:pPr marL="228589" lvl="0" indent="-185726" algn="l" rtl="0">
              <a:lnSpc>
                <a:spcPct val="115000"/>
              </a:lnSpc>
              <a:spcBef>
                <a:spcPts val="1000"/>
              </a:spcBef>
              <a:spcAft>
                <a:spcPts val="0"/>
              </a:spcAft>
              <a:buClr>
                <a:srgbClr val="000D86"/>
              </a:buClr>
              <a:buSzPct val="100000"/>
              <a:buChar char="•"/>
            </a:pPr>
            <a:r>
              <a:rPr lang="de-DE" dirty="0"/>
              <a:t>Auf notwendige eigene Anpassungen weisen wir dich in den Notizen hin.</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20"/>
          <p:cNvSpPr/>
          <p:nvPr/>
        </p:nvSpPr>
        <p:spPr>
          <a:xfrm>
            <a:off x="0" y="-6246"/>
            <a:ext cx="12183128" cy="6861258"/>
          </a:xfrm>
          <a:prstGeom prst="rect">
            <a:avLst/>
          </a:prstGeom>
          <a:solidFill>
            <a:srgbClr val="000E8E"/>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Arial"/>
              <a:ea typeface="Arial"/>
              <a:cs typeface="Arial"/>
              <a:sym typeface="Arial"/>
            </a:endParaRPr>
          </a:p>
        </p:txBody>
      </p:sp>
      <p:sp>
        <p:nvSpPr>
          <p:cNvPr id="375" name="Google Shape;375;p20"/>
          <p:cNvSpPr/>
          <p:nvPr/>
        </p:nvSpPr>
        <p:spPr>
          <a:xfrm>
            <a:off x="4557" y="4150"/>
            <a:ext cx="12189430" cy="6891914"/>
          </a:xfrm>
          <a:custGeom>
            <a:avLst/>
            <a:gdLst/>
            <a:ahLst/>
            <a:cxnLst/>
            <a:rect l="l" t="t" r="r" b="b"/>
            <a:pathLst>
              <a:path w="20572877" h="20572877" extrusionOk="0">
                <a:moveTo>
                  <a:pt x="0" y="0"/>
                </a:moveTo>
                <a:lnTo>
                  <a:pt x="20572877" y="0"/>
                </a:lnTo>
                <a:lnTo>
                  <a:pt x="20572877" y="20572876"/>
                </a:lnTo>
                <a:lnTo>
                  <a:pt x="0" y="20572876"/>
                </a:lnTo>
                <a:lnTo>
                  <a:pt x="0" y="0"/>
                </a:lnTo>
                <a:close/>
              </a:path>
            </a:pathLst>
          </a:custGeom>
          <a:blipFill rotWithShape="1">
            <a:blip r:embed="rId3">
              <a:alphaModFix amt="50000"/>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376" name="Google Shape;376;p20"/>
          <p:cNvSpPr txBox="1"/>
          <p:nvPr/>
        </p:nvSpPr>
        <p:spPr>
          <a:xfrm>
            <a:off x="2479493" y="3529305"/>
            <a:ext cx="7232874" cy="677045"/>
          </a:xfrm>
          <a:prstGeom prst="rect">
            <a:avLst/>
          </a:prstGeom>
          <a:solidFill>
            <a:schemeClr val="lt1"/>
          </a:solidFill>
          <a:ln w="9525" cap="flat" cmpd="sng">
            <a:solidFill>
              <a:srgbClr val="D0FFF9"/>
            </a:solidFill>
            <a:prstDash val="solid"/>
            <a:round/>
            <a:headEnd type="none" w="sm" len="sm"/>
            <a:tailEnd type="none" w="sm" len="sm"/>
          </a:ln>
        </p:spPr>
        <p:txBody>
          <a:bodyPr spcFirstLastPara="1" wrap="square" lIns="0" tIns="0" rIns="0" bIns="0" anchor="ctr" anchorCtr="0">
            <a:spAutoFit/>
          </a:bodyPr>
          <a:lstStyle/>
          <a:p>
            <a:pPr marL="0" marR="0" lvl="0" indent="0" algn="ctr" rtl="0">
              <a:lnSpc>
                <a:spcPct val="150000"/>
              </a:lnSpc>
              <a:spcBef>
                <a:spcPts val="0"/>
              </a:spcBef>
              <a:spcAft>
                <a:spcPts val="0"/>
              </a:spcAft>
              <a:buClr>
                <a:srgbClr val="000000"/>
              </a:buClr>
              <a:buSzPts val="2933"/>
              <a:buFont typeface="Arial"/>
              <a:buNone/>
            </a:pPr>
            <a:r>
              <a:rPr lang="de-DE" sz="2933" b="1" i="0" u="none" strike="noStrike" cap="none">
                <a:solidFill>
                  <a:srgbClr val="000E8E"/>
                </a:solidFill>
                <a:latin typeface="Arial"/>
                <a:ea typeface="Arial"/>
                <a:cs typeface="Arial"/>
                <a:sym typeface="Arial"/>
              </a:rPr>
              <a:t>Vertiefende Einführung in das Thema</a:t>
            </a:r>
            <a:endParaRPr sz="1400" b="0" i="0" u="none" strike="noStrike" cap="none">
              <a:solidFill>
                <a:srgbClr val="000000"/>
              </a:solidFill>
              <a:latin typeface="Arial"/>
              <a:ea typeface="Arial"/>
              <a:cs typeface="Arial"/>
              <a:sym typeface="Arial"/>
            </a:endParaRPr>
          </a:p>
        </p:txBody>
      </p:sp>
      <p:sp>
        <p:nvSpPr>
          <p:cNvPr id="377" name="Google Shape;377;p20"/>
          <p:cNvSpPr txBox="1"/>
          <p:nvPr/>
        </p:nvSpPr>
        <p:spPr>
          <a:xfrm>
            <a:off x="2076943" y="2491806"/>
            <a:ext cx="8037392" cy="911147"/>
          </a:xfrm>
          <a:prstGeom prst="rect">
            <a:avLst/>
          </a:prstGeom>
          <a:solidFill>
            <a:srgbClr val="D0FFF9"/>
          </a:solidFill>
          <a:ln w="9525" cap="flat" cmpd="sng">
            <a:solidFill>
              <a:srgbClr val="D0FFF9"/>
            </a:solidFill>
            <a:prstDash val="solid"/>
            <a:round/>
            <a:headEnd type="none" w="sm" len="sm"/>
            <a:tailEnd type="none" w="sm" len="sm"/>
          </a:ln>
        </p:spPr>
        <p:txBody>
          <a:bodyPr spcFirstLastPara="1" wrap="square" lIns="0" tIns="0" rIns="0" bIns="0" anchor="ctr" anchorCtr="0">
            <a:spAutoFit/>
          </a:bodyPr>
          <a:lstStyle/>
          <a:p>
            <a:pPr marL="0" marR="0" lvl="0" indent="0" algn="ctr" rtl="0">
              <a:lnSpc>
                <a:spcPct val="120145"/>
              </a:lnSpc>
              <a:spcBef>
                <a:spcPts val="0"/>
              </a:spcBef>
              <a:spcAft>
                <a:spcPts val="0"/>
              </a:spcAft>
              <a:buClr>
                <a:srgbClr val="000000"/>
              </a:buClr>
              <a:buSzPts val="4900"/>
              <a:buFont typeface="Arial"/>
              <a:buNone/>
            </a:pPr>
            <a:r>
              <a:rPr lang="de-DE" sz="4900" b="1" i="0" u="none" strike="noStrike" cap="none">
                <a:solidFill>
                  <a:srgbClr val="000E8E"/>
                </a:solidFill>
                <a:latin typeface="Arial"/>
                <a:ea typeface="Arial"/>
                <a:cs typeface="Arial"/>
                <a:sym typeface="Arial"/>
              </a:rPr>
              <a:t>4. Finanzpolitik im Alltag</a:t>
            </a:r>
            <a:endParaRPr sz="4900" b="1" i="0" u="none" strike="noStrike" cap="none">
              <a:solidFill>
                <a:srgbClr val="000E8E"/>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21"/>
          <p:cNvSpPr txBox="1">
            <a:spLocks noGrp="1"/>
          </p:cNvSpPr>
          <p:nvPr>
            <p:ph type="body" idx="1"/>
          </p:nvPr>
        </p:nvSpPr>
        <p:spPr>
          <a:xfrm>
            <a:off x="838200" y="168275"/>
            <a:ext cx="5983288" cy="482600"/>
          </a:xfrm>
          <a:prstGeom prst="rect">
            <a:avLst/>
          </a:prstGeom>
          <a:noFill/>
          <a:ln>
            <a:noFill/>
          </a:ln>
        </p:spPr>
        <p:txBody>
          <a:bodyPr spcFirstLastPara="1" wrap="square" lIns="91425" tIns="45700" rIns="91425" bIns="45700" anchor="t" anchorCtr="0">
            <a:normAutofit/>
          </a:bodyPr>
          <a:lstStyle/>
          <a:p>
            <a:pPr marL="228589" lvl="0" indent="-228589" algn="l" rtl="0">
              <a:lnSpc>
                <a:spcPct val="90000"/>
              </a:lnSpc>
              <a:spcBef>
                <a:spcPts val="0"/>
              </a:spcBef>
              <a:spcAft>
                <a:spcPts val="0"/>
              </a:spcAft>
              <a:buClr>
                <a:srgbClr val="FF6555"/>
              </a:buClr>
              <a:buSzPts val="2000"/>
              <a:buNone/>
            </a:pPr>
            <a:r>
              <a:rPr lang="de-DE"/>
              <a:t>Methodenoption 1 von 2: Bildkarten + Plenum</a:t>
            </a:r>
            <a:endParaRPr/>
          </a:p>
        </p:txBody>
      </p:sp>
      <p:sp>
        <p:nvSpPr>
          <p:cNvPr id="384" name="Google Shape;384;p21"/>
          <p:cNvSpPr txBox="1">
            <a:spLocks noGrp="1"/>
          </p:cNvSpPr>
          <p:nvPr>
            <p:ph type="body" idx="2"/>
          </p:nvPr>
        </p:nvSpPr>
        <p:spPr>
          <a:xfrm>
            <a:off x="838202" y="789783"/>
            <a:ext cx="5822951" cy="779619"/>
          </a:xfrm>
          <a:prstGeom prst="rect">
            <a:avLst/>
          </a:prstGeom>
          <a:noFill/>
          <a:ln>
            <a:noFill/>
          </a:ln>
        </p:spPr>
        <p:txBody>
          <a:bodyPr spcFirstLastPara="1" wrap="square" lIns="91425" tIns="45700" rIns="91425" bIns="45700" anchor="ctr" anchorCtr="0">
            <a:normAutofit/>
          </a:bodyPr>
          <a:lstStyle/>
          <a:p>
            <a:pPr marL="228589" lvl="0" indent="-228589" algn="l" rtl="0">
              <a:lnSpc>
                <a:spcPct val="80000"/>
              </a:lnSpc>
              <a:spcBef>
                <a:spcPts val="0"/>
              </a:spcBef>
              <a:spcAft>
                <a:spcPts val="0"/>
              </a:spcAft>
              <a:buClr>
                <a:srgbClr val="000D86"/>
              </a:buClr>
              <a:buSzPts val="5300"/>
              <a:buNone/>
            </a:pPr>
            <a:r>
              <a:rPr lang="de-DE" sz="4400" dirty="0"/>
              <a:t>Bildkarten</a:t>
            </a:r>
            <a:endParaRPr sz="4800" dirty="0"/>
          </a:p>
        </p:txBody>
      </p:sp>
      <p:sp>
        <p:nvSpPr>
          <p:cNvPr id="385" name="Google Shape;385;p21"/>
          <p:cNvSpPr txBox="1">
            <a:spLocks noGrp="1"/>
          </p:cNvSpPr>
          <p:nvPr>
            <p:ph type="body" idx="3"/>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D86"/>
              </a:buClr>
              <a:buSzPts val="3000"/>
              <a:buNone/>
            </a:pPr>
            <a:r>
              <a:rPr lang="de-DE"/>
              <a:t>Was haben eure Assoziationen mit den Bildern zu tun?</a:t>
            </a:r>
            <a:endParaRPr/>
          </a:p>
          <a:p>
            <a:pPr marL="0" lvl="0" indent="0" algn="l" rtl="0">
              <a:lnSpc>
                <a:spcPct val="90000"/>
              </a:lnSpc>
              <a:spcBef>
                <a:spcPts val="1000"/>
              </a:spcBef>
              <a:spcAft>
                <a:spcPts val="0"/>
              </a:spcAft>
              <a:buClr>
                <a:srgbClr val="000D86"/>
              </a:buClr>
              <a:buSzPts val="3000"/>
              <a:buNone/>
            </a:pPr>
            <a:endParaRPr/>
          </a:p>
          <a:p>
            <a:pPr marL="0" lvl="0" indent="0" algn="l" rtl="0">
              <a:lnSpc>
                <a:spcPct val="90000"/>
              </a:lnSpc>
              <a:spcBef>
                <a:spcPts val="1000"/>
              </a:spcBef>
              <a:spcAft>
                <a:spcPts val="0"/>
              </a:spcAft>
              <a:buClr>
                <a:srgbClr val="000D86"/>
              </a:buClr>
              <a:buSzPts val="3000"/>
              <a:buNone/>
            </a:pPr>
            <a:r>
              <a:rPr lang="de-DE"/>
              <a:t>Wählt ein Bild aus und beschreibt, welche Verknüpfung ihr zur Finanzpolitik seht.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2"/>
          <p:cNvSpPr txBox="1">
            <a:spLocks noGrp="1"/>
          </p:cNvSpPr>
          <p:nvPr>
            <p:ph type="body" idx="1"/>
          </p:nvPr>
        </p:nvSpPr>
        <p:spPr>
          <a:xfrm>
            <a:off x="838200" y="168275"/>
            <a:ext cx="5983288" cy="482600"/>
          </a:xfrm>
          <a:prstGeom prst="rect">
            <a:avLst/>
          </a:prstGeom>
          <a:noFill/>
          <a:ln>
            <a:noFill/>
          </a:ln>
        </p:spPr>
        <p:txBody>
          <a:bodyPr spcFirstLastPara="1" wrap="square" lIns="91425" tIns="45700" rIns="91425" bIns="45700" anchor="t" anchorCtr="0">
            <a:normAutofit/>
          </a:bodyPr>
          <a:lstStyle/>
          <a:p>
            <a:pPr marL="228589" lvl="0" indent="-228589" algn="l" rtl="0">
              <a:lnSpc>
                <a:spcPct val="90000"/>
              </a:lnSpc>
              <a:spcBef>
                <a:spcPts val="0"/>
              </a:spcBef>
              <a:spcAft>
                <a:spcPts val="0"/>
              </a:spcAft>
              <a:buClr>
                <a:srgbClr val="FF6555"/>
              </a:buClr>
              <a:buSzPts val="2000"/>
              <a:buNone/>
            </a:pPr>
            <a:r>
              <a:rPr lang="de-DE"/>
              <a:t>Methodenoption 2 von 2: Quiz </a:t>
            </a:r>
            <a:endParaRPr/>
          </a:p>
        </p:txBody>
      </p:sp>
      <p:sp>
        <p:nvSpPr>
          <p:cNvPr id="391" name="Google Shape;391;p22"/>
          <p:cNvSpPr txBox="1">
            <a:spLocks noGrp="1"/>
          </p:cNvSpPr>
          <p:nvPr>
            <p:ph type="body" idx="2"/>
          </p:nvPr>
        </p:nvSpPr>
        <p:spPr>
          <a:xfrm>
            <a:off x="838202" y="789783"/>
            <a:ext cx="5822951" cy="779619"/>
          </a:xfrm>
          <a:prstGeom prst="rect">
            <a:avLst/>
          </a:prstGeom>
          <a:noFill/>
          <a:ln>
            <a:noFill/>
          </a:ln>
        </p:spPr>
        <p:txBody>
          <a:bodyPr spcFirstLastPara="1" wrap="square" lIns="91425" tIns="45700" rIns="91425" bIns="45700" anchor="ctr" anchorCtr="0">
            <a:normAutofit/>
          </a:bodyPr>
          <a:lstStyle/>
          <a:p>
            <a:pPr marL="228588" lvl="0" indent="-228588" algn="l" rtl="0">
              <a:lnSpc>
                <a:spcPct val="80000"/>
              </a:lnSpc>
              <a:spcBef>
                <a:spcPts val="0"/>
              </a:spcBef>
              <a:spcAft>
                <a:spcPts val="0"/>
              </a:spcAft>
              <a:buClr>
                <a:srgbClr val="000D86"/>
              </a:buClr>
              <a:buSzPts val="5300"/>
              <a:buNone/>
            </a:pPr>
            <a:r>
              <a:rPr lang="de-DE" sz="4400" dirty="0"/>
              <a:t>Quiz</a:t>
            </a:r>
            <a:endParaRPr sz="4800" dirty="0"/>
          </a:p>
        </p:txBody>
      </p:sp>
      <p:sp>
        <p:nvSpPr>
          <p:cNvPr id="392" name="Google Shape;392;p22"/>
          <p:cNvSpPr txBox="1">
            <a:spLocks noGrp="1"/>
          </p:cNvSpPr>
          <p:nvPr>
            <p:ph type="body" idx="3"/>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E8E"/>
              </a:buClr>
              <a:buSzPts val="3000"/>
              <a:buNone/>
            </a:pPr>
            <a:r>
              <a:rPr lang="de-DE">
                <a:solidFill>
                  <a:srgbClr val="000E8E"/>
                </a:solidFill>
              </a:rPr>
              <a:t>Welche Steuer zahlst du beim Kauf eines Schokoriegels?</a:t>
            </a:r>
            <a:endParaRPr/>
          </a:p>
          <a:p>
            <a:pPr marL="0" lvl="0" indent="0" algn="l" rtl="0">
              <a:lnSpc>
                <a:spcPct val="90000"/>
              </a:lnSpc>
              <a:spcBef>
                <a:spcPts val="1000"/>
              </a:spcBef>
              <a:spcAft>
                <a:spcPts val="0"/>
              </a:spcAft>
              <a:buClr>
                <a:srgbClr val="000D86"/>
              </a:buClr>
              <a:buSzPts val="3000"/>
              <a:buNone/>
            </a:pPr>
            <a:endParaRPr>
              <a:solidFill>
                <a:srgbClr val="000E8E"/>
              </a:solidFill>
            </a:endParaRPr>
          </a:p>
          <a:p>
            <a:pPr marL="514350" lvl="0" indent="-514350" algn="l" rtl="0">
              <a:lnSpc>
                <a:spcPct val="90000"/>
              </a:lnSpc>
              <a:spcBef>
                <a:spcPts val="1000"/>
              </a:spcBef>
              <a:spcAft>
                <a:spcPts val="0"/>
              </a:spcAft>
              <a:buClr>
                <a:srgbClr val="000E8E"/>
              </a:buClr>
              <a:buSzPts val="3000"/>
              <a:buAutoNum type="alphaUcPeriod"/>
            </a:pPr>
            <a:r>
              <a:rPr lang="de-DE">
                <a:solidFill>
                  <a:srgbClr val="000E8E"/>
                </a:solidFill>
              </a:rPr>
              <a:t>Einkommensteuer</a:t>
            </a:r>
            <a:endParaRPr/>
          </a:p>
          <a:p>
            <a:pPr marL="514350" lvl="0" indent="-514350" algn="l" rtl="0">
              <a:lnSpc>
                <a:spcPct val="90000"/>
              </a:lnSpc>
              <a:spcBef>
                <a:spcPts val="1000"/>
              </a:spcBef>
              <a:spcAft>
                <a:spcPts val="0"/>
              </a:spcAft>
              <a:buClr>
                <a:srgbClr val="000E8E"/>
              </a:buClr>
              <a:buSzPts val="3000"/>
              <a:buAutoNum type="alphaUcPeriod"/>
            </a:pPr>
            <a:r>
              <a:rPr lang="de-DE">
                <a:solidFill>
                  <a:srgbClr val="000E8E"/>
                </a:solidFill>
              </a:rPr>
              <a:t>Umsatzsteuer</a:t>
            </a:r>
            <a:endParaRPr/>
          </a:p>
          <a:p>
            <a:pPr marL="514350" lvl="0" indent="-514350" algn="l" rtl="0">
              <a:lnSpc>
                <a:spcPct val="90000"/>
              </a:lnSpc>
              <a:spcBef>
                <a:spcPts val="1000"/>
              </a:spcBef>
              <a:spcAft>
                <a:spcPts val="0"/>
              </a:spcAft>
              <a:buClr>
                <a:srgbClr val="000E8E"/>
              </a:buClr>
              <a:buSzPts val="3000"/>
              <a:buAutoNum type="alphaUcPeriod"/>
            </a:pPr>
            <a:r>
              <a:rPr lang="de-DE">
                <a:solidFill>
                  <a:srgbClr val="000E8E"/>
                </a:solidFill>
              </a:rPr>
              <a:t>Mehrwertsteuer</a:t>
            </a:r>
            <a:endParaRPr/>
          </a:p>
          <a:p>
            <a:pPr marL="514350" lvl="0" indent="-514350" algn="l" rtl="0">
              <a:lnSpc>
                <a:spcPct val="90000"/>
              </a:lnSpc>
              <a:spcBef>
                <a:spcPts val="1000"/>
              </a:spcBef>
              <a:spcAft>
                <a:spcPts val="0"/>
              </a:spcAft>
              <a:buClr>
                <a:srgbClr val="000E8E"/>
              </a:buClr>
              <a:buSzPts val="3000"/>
              <a:buAutoNum type="alphaUcPeriod"/>
            </a:pPr>
            <a:r>
              <a:rPr lang="de-DE">
                <a:solidFill>
                  <a:srgbClr val="000E8E"/>
                </a:solidFill>
              </a:rPr>
              <a:t>Gewerbesteuer</a:t>
            </a:r>
            <a:endParaRPr/>
          </a:p>
          <a:p>
            <a:pPr marL="228589" lvl="0" indent="-38089" algn="l" rtl="0">
              <a:lnSpc>
                <a:spcPct val="90000"/>
              </a:lnSpc>
              <a:spcBef>
                <a:spcPts val="1000"/>
              </a:spcBef>
              <a:spcAft>
                <a:spcPts val="0"/>
              </a:spcAft>
              <a:buClr>
                <a:srgbClr val="000D86"/>
              </a:buClr>
              <a:buSzPts val="3000"/>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23"/>
          <p:cNvSpPr txBox="1">
            <a:spLocks noGrp="1"/>
          </p:cNvSpPr>
          <p:nvPr>
            <p:ph type="body" idx="2"/>
          </p:nvPr>
        </p:nvSpPr>
        <p:spPr>
          <a:xfrm>
            <a:off x="838202" y="789783"/>
            <a:ext cx="5822951" cy="779619"/>
          </a:xfrm>
          <a:prstGeom prst="rect">
            <a:avLst/>
          </a:prstGeom>
          <a:noFill/>
          <a:ln>
            <a:noFill/>
          </a:ln>
        </p:spPr>
        <p:txBody>
          <a:bodyPr spcFirstLastPara="1" wrap="square" lIns="91425" tIns="45700" rIns="91425" bIns="45700" anchor="ctr" anchorCtr="0">
            <a:normAutofit/>
          </a:bodyPr>
          <a:lstStyle/>
          <a:p>
            <a:pPr marL="228589" lvl="0" indent="-228589" algn="l" rtl="0">
              <a:lnSpc>
                <a:spcPct val="80000"/>
              </a:lnSpc>
              <a:spcBef>
                <a:spcPts val="0"/>
              </a:spcBef>
              <a:spcAft>
                <a:spcPts val="0"/>
              </a:spcAft>
              <a:buClr>
                <a:srgbClr val="000D86"/>
              </a:buClr>
              <a:buSzPts val="5300"/>
              <a:buNone/>
            </a:pPr>
            <a:r>
              <a:rPr lang="de-DE" sz="4400" dirty="0"/>
              <a:t>Quiz</a:t>
            </a:r>
            <a:endParaRPr sz="4800" dirty="0"/>
          </a:p>
        </p:txBody>
      </p:sp>
      <p:sp>
        <p:nvSpPr>
          <p:cNvPr id="398" name="Google Shape;398;p23"/>
          <p:cNvSpPr txBox="1">
            <a:spLocks noGrp="1"/>
          </p:cNvSpPr>
          <p:nvPr>
            <p:ph type="body" idx="3"/>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E8E"/>
              </a:buClr>
              <a:buSzPts val="3000"/>
              <a:buNone/>
            </a:pPr>
            <a:r>
              <a:rPr lang="de-DE">
                <a:solidFill>
                  <a:srgbClr val="000E8E"/>
                </a:solidFill>
              </a:rPr>
              <a:t>Welche Steuer zahlst du beim Kauf eines Schokoriegels?</a:t>
            </a:r>
            <a:endParaRPr/>
          </a:p>
          <a:p>
            <a:pPr marL="0" lvl="0" indent="0" algn="l" rtl="0">
              <a:lnSpc>
                <a:spcPct val="90000"/>
              </a:lnSpc>
              <a:spcBef>
                <a:spcPts val="1000"/>
              </a:spcBef>
              <a:spcAft>
                <a:spcPts val="0"/>
              </a:spcAft>
              <a:buClr>
                <a:srgbClr val="000D86"/>
              </a:buClr>
              <a:buSzPts val="3000"/>
              <a:buNone/>
            </a:pPr>
            <a:endParaRPr>
              <a:solidFill>
                <a:srgbClr val="000E8E"/>
              </a:solidFill>
            </a:endParaRPr>
          </a:p>
          <a:p>
            <a:pPr marL="514350" lvl="0" indent="-514350" algn="l" rtl="0">
              <a:lnSpc>
                <a:spcPct val="90000"/>
              </a:lnSpc>
              <a:spcBef>
                <a:spcPts val="1000"/>
              </a:spcBef>
              <a:spcAft>
                <a:spcPts val="0"/>
              </a:spcAft>
              <a:buClr>
                <a:srgbClr val="000E8E"/>
              </a:buClr>
              <a:buSzPts val="3000"/>
              <a:buAutoNum type="alphaUcPeriod"/>
            </a:pPr>
            <a:r>
              <a:rPr lang="de-DE">
                <a:solidFill>
                  <a:srgbClr val="000E8E"/>
                </a:solidFill>
              </a:rPr>
              <a:t>Einkommensteuer</a:t>
            </a:r>
            <a:endParaRPr/>
          </a:p>
          <a:p>
            <a:pPr marL="514350" lvl="0" indent="-514350" algn="l" rtl="0">
              <a:lnSpc>
                <a:spcPct val="90000"/>
              </a:lnSpc>
              <a:spcBef>
                <a:spcPts val="1000"/>
              </a:spcBef>
              <a:spcAft>
                <a:spcPts val="0"/>
              </a:spcAft>
              <a:buClr>
                <a:srgbClr val="000E8E"/>
              </a:buClr>
              <a:buSzPts val="3000"/>
              <a:buAutoNum type="alphaUcPeriod"/>
            </a:pPr>
            <a:r>
              <a:rPr lang="de-DE">
                <a:solidFill>
                  <a:srgbClr val="000E8E"/>
                </a:solidFill>
              </a:rPr>
              <a:t>Umsatzsteuer</a:t>
            </a:r>
            <a:endParaRPr/>
          </a:p>
          <a:p>
            <a:pPr marL="514350" lvl="0" indent="-514350" algn="l" rtl="0">
              <a:lnSpc>
                <a:spcPct val="90000"/>
              </a:lnSpc>
              <a:spcBef>
                <a:spcPts val="1000"/>
              </a:spcBef>
              <a:spcAft>
                <a:spcPts val="0"/>
              </a:spcAft>
              <a:buClr>
                <a:srgbClr val="000E8E"/>
              </a:buClr>
              <a:buSzPts val="3000"/>
              <a:buAutoNum type="alphaUcPeriod"/>
            </a:pPr>
            <a:r>
              <a:rPr lang="de-DE" b="1">
                <a:solidFill>
                  <a:srgbClr val="000E8E"/>
                </a:solidFill>
              </a:rPr>
              <a:t>Mehrwertsteuer</a:t>
            </a:r>
            <a:endParaRPr/>
          </a:p>
          <a:p>
            <a:pPr marL="514350" lvl="0" indent="-514350" algn="l" rtl="0">
              <a:lnSpc>
                <a:spcPct val="90000"/>
              </a:lnSpc>
              <a:spcBef>
                <a:spcPts val="1000"/>
              </a:spcBef>
              <a:spcAft>
                <a:spcPts val="0"/>
              </a:spcAft>
              <a:buClr>
                <a:srgbClr val="000E8E"/>
              </a:buClr>
              <a:buSzPts val="3000"/>
              <a:buAutoNum type="alphaUcPeriod"/>
            </a:pPr>
            <a:r>
              <a:rPr lang="de-DE">
                <a:solidFill>
                  <a:srgbClr val="000E8E"/>
                </a:solidFill>
              </a:rPr>
              <a:t>Gewerbesteuer</a:t>
            </a:r>
            <a:endParaRPr/>
          </a:p>
          <a:p>
            <a:pPr marL="228589" lvl="0" indent="-38089" algn="l" rtl="0">
              <a:lnSpc>
                <a:spcPct val="90000"/>
              </a:lnSpc>
              <a:spcBef>
                <a:spcPts val="1000"/>
              </a:spcBef>
              <a:spcAft>
                <a:spcPts val="0"/>
              </a:spcAft>
              <a:buClr>
                <a:srgbClr val="000D86"/>
              </a:buClr>
              <a:buSzPts val="3000"/>
              <a:buNone/>
            </a:pPr>
            <a:endParaRPr/>
          </a:p>
        </p:txBody>
      </p:sp>
      <p:sp>
        <p:nvSpPr>
          <p:cNvPr id="399" name="Google Shape;399;p23"/>
          <p:cNvSpPr txBox="1">
            <a:spLocks noGrp="1"/>
          </p:cNvSpPr>
          <p:nvPr>
            <p:ph type="body" idx="1"/>
          </p:nvPr>
        </p:nvSpPr>
        <p:spPr>
          <a:xfrm>
            <a:off x="838200" y="168275"/>
            <a:ext cx="5983200" cy="482700"/>
          </a:xfrm>
          <a:prstGeom prst="rect">
            <a:avLst/>
          </a:prstGeom>
          <a:noFill/>
          <a:ln>
            <a:noFill/>
          </a:ln>
        </p:spPr>
        <p:txBody>
          <a:bodyPr spcFirstLastPara="1" wrap="square" lIns="91425" tIns="45700" rIns="91425" bIns="45700" anchor="t" anchorCtr="0">
            <a:normAutofit/>
          </a:bodyPr>
          <a:lstStyle/>
          <a:p>
            <a:pPr marL="228588" lvl="0" indent="-228588" algn="l" rtl="0">
              <a:lnSpc>
                <a:spcPct val="90000"/>
              </a:lnSpc>
              <a:spcBef>
                <a:spcPts val="0"/>
              </a:spcBef>
              <a:spcAft>
                <a:spcPts val="0"/>
              </a:spcAft>
              <a:buClr>
                <a:srgbClr val="FF6555"/>
              </a:buClr>
              <a:buSzPts val="2000"/>
              <a:buNone/>
            </a:pPr>
            <a:r>
              <a:rPr lang="de-DE"/>
              <a:t>Methodenoption 2 von 2: Quiz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24"/>
          <p:cNvSpPr txBox="1">
            <a:spLocks noGrp="1"/>
          </p:cNvSpPr>
          <p:nvPr>
            <p:ph type="body" idx="2"/>
          </p:nvPr>
        </p:nvSpPr>
        <p:spPr>
          <a:xfrm>
            <a:off x="838202" y="789783"/>
            <a:ext cx="5822951" cy="779619"/>
          </a:xfrm>
          <a:prstGeom prst="rect">
            <a:avLst/>
          </a:prstGeom>
          <a:noFill/>
          <a:ln>
            <a:noFill/>
          </a:ln>
        </p:spPr>
        <p:txBody>
          <a:bodyPr spcFirstLastPara="1" wrap="square" lIns="91425" tIns="45700" rIns="91425" bIns="45700" anchor="ctr" anchorCtr="0">
            <a:normAutofit/>
          </a:bodyPr>
          <a:lstStyle/>
          <a:p>
            <a:pPr marL="228589" lvl="0" indent="-228589" algn="l" rtl="0">
              <a:lnSpc>
                <a:spcPct val="80000"/>
              </a:lnSpc>
              <a:spcBef>
                <a:spcPts val="0"/>
              </a:spcBef>
              <a:spcAft>
                <a:spcPts val="0"/>
              </a:spcAft>
              <a:buClr>
                <a:srgbClr val="000D86"/>
              </a:buClr>
              <a:buSzPts val="5300"/>
              <a:buNone/>
            </a:pPr>
            <a:r>
              <a:rPr lang="de-DE" sz="4400" dirty="0"/>
              <a:t>Quiz</a:t>
            </a:r>
            <a:endParaRPr sz="4800" dirty="0"/>
          </a:p>
        </p:txBody>
      </p:sp>
      <p:sp>
        <p:nvSpPr>
          <p:cNvPr id="406" name="Google Shape;406;p24"/>
          <p:cNvSpPr txBox="1">
            <a:spLocks noGrp="1"/>
          </p:cNvSpPr>
          <p:nvPr>
            <p:ph type="body" idx="3"/>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E8E"/>
              </a:buClr>
              <a:buSzPts val="3000"/>
              <a:buNone/>
            </a:pPr>
            <a:r>
              <a:rPr lang="de-DE" b="1">
                <a:solidFill>
                  <a:srgbClr val="000E8E"/>
                </a:solidFill>
              </a:rPr>
              <a:t>Schätzfrage: </a:t>
            </a:r>
            <a:endParaRPr/>
          </a:p>
          <a:p>
            <a:pPr marL="0" lvl="0" indent="0" algn="l" rtl="0">
              <a:lnSpc>
                <a:spcPct val="90000"/>
              </a:lnSpc>
              <a:spcBef>
                <a:spcPts val="1000"/>
              </a:spcBef>
              <a:spcAft>
                <a:spcPts val="0"/>
              </a:spcAft>
              <a:buClr>
                <a:srgbClr val="000E8E"/>
              </a:buClr>
              <a:buSzPts val="3000"/>
              <a:buNone/>
            </a:pPr>
            <a:r>
              <a:rPr lang="de-DE">
                <a:solidFill>
                  <a:srgbClr val="000E8E"/>
                </a:solidFill>
              </a:rPr>
              <a:t>Wie viel Steuer hat der Bund im Jahr 2024 eingenommen?</a:t>
            </a:r>
            <a:endParaRPr/>
          </a:p>
        </p:txBody>
      </p:sp>
      <p:sp>
        <p:nvSpPr>
          <p:cNvPr id="407" name="Google Shape;407;p24"/>
          <p:cNvSpPr txBox="1">
            <a:spLocks noGrp="1"/>
          </p:cNvSpPr>
          <p:nvPr>
            <p:ph type="body" idx="1"/>
          </p:nvPr>
        </p:nvSpPr>
        <p:spPr>
          <a:xfrm>
            <a:off x="838200" y="168275"/>
            <a:ext cx="5983200" cy="482700"/>
          </a:xfrm>
          <a:prstGeom prst="rect">
            <a:avLst/>
          </a:prstGeom>
          <a:noFill/>
          <a:ln>
            <a:noFill/>
          </a:ln>
        </p:spPr>
        <p:txBody>
          <a:bodyPr spcFirstLastPara="1" wrap="square" lIns="91425" tIns="45700" rIns="91425" bIns="45700" anchor="t" anchorCtr="0">
            <a:normAutofit/>
          </a:bodyPr>
          <a:lstStyle/>
          <a:p>
            <a:pPr marL="228588" lvl="0" indent="-228588" algn="l" rtl="0">
              <a:lnSpc>
                <a:spcPct val="90000"/>
              </a:lnSpc>
              <a:spcBef>
                <a:spcPts val="0"/>
              </a:spcBef>
              <a:spcAft>
                <a:spcPts val="0"/>
              </a:spcAft>
              <a:buClr>
                <a:srgbClr val="FF6555"/>
              </a:buClr>
              <a:buSzPts val="2000"/>
              <a:buNone/>
            </a:pPr>
            <a:r>
              <a:rPr lang="de-DE"/>
              <a:t>Methodenoption 2 von 2: Quiz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25"/>
          <p:cNvSpPr txBox="1">
            <a:spLocks noGrp="1"/>
          </p:cNvSpPr>
          <p:nvPr>
            <p:ph type="body" idx="2"/>
          </p:nvPr>
        </p:nvSpPr>
        <p:spPr>
          <a:xfrm>
            <a:off x="838202" y="789783"/>
            <a:ext cx="5822951" cy="779619"/>
          </a:xfrm>
          <a:prstGeom prst="rect">
            <a:avLst/>
          </a:prstGeom>
          <a:noFill/>
          <a:ln>
            <a:noFill/>
          </a:ln>
        </p:spPr>
        <p:txBody>
          <a:bodyPr spcFirstLastPara="1" wrap="square" lIns="91425" tIns="45700" rIns="91425" bIns="45700" anchor="ctr" anchorCtr="0">
            <a:normAutofit/>
          </a:bodyPr>
          <a:lstStyle/>
          <a:p>
            <a:pPr marL="228589" lvl="0" indent="-228589" algn="l" rtl="0">
              <a:lnSpc>
                <a:spcPct val="80000"/>
              </a:lnSpc>
              <a:spcBef>
                <a:spcPts val="0"/>
              </a:spcBef>
              <a:spcAft>
                <a:spcPts val="0"/>
              </a:spcAft>
              <a:buClr>
                <a:srgbClr val="000D86"/>
              </a:buClr>
              <a:buSzPts val="5300"/>
              <a:buNone/>
            </a:pPr>
            <a:r>
              <a:rPr lang="de-DE" sz="4400" dirty="0"/>
              <a:t>Quiz</a:t>
            </a:r>
            <a:endParaRPr sz="4800" dirty="0"/>
          </a:p>
        </p:txBody>
      </p:sp>
      <p:sp>
        <p:nvSpPr>
          <p:cNvPr id="414" name="Google Shape;414;p25"/>
          <p:cNvSpPr txBox="1">
            <a:spLocks noGrp="1"/>
          </p:cNvSpPr>
          <p:nvPr>
            <p:ph type="body" idx="3"/>
          </p:nvPr>
        </p:nvSpPr>
        <p:spPr>
          <a:xfrm>
            <a:off x="939113" y="5613121"/>
            <a:ext cx="10515600" cy="109819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E8E"/>
              </a:buClr>
              <a:buSzPts val="3000"/>
              <a:buNone/>
            </a:pPr>
            <a:r>
              <a:rPr lang="de-DE" b="1">
                <a:solidFill>
                  <a:srgbClr val="000E8E"/>
                </a:solidFill>
              </a:rPr>
              <a:t>Rund 375 Milliarden Euro in 2024 </a:t>
            </a:r>
            <a:r>
              <a:rPr lang="de-DE" sz="3200">
                <a:solidFill>
                  <a:srgbClr val="000E8E"/>
                </a:solidFill>
              </a:rPr>
              <a:t>– </a:t>
            </a:r>
            <a:br>
              <a:rPr lang="de-DE" sz="3200">
                <a:solidFill>
                  <a:srgbClr val="000E8E"/>
                </a:solidFill>
              </a:rPr>
            </a:br>
            <a:r>
              <a:rPr lang="de-DE" sz="3200">
                <a:solidFill>
                  <a:srgbClr val="000E8E"/>
                </a:solidFill>
              </a:rPr>
              <a:t>5,3% mehr als im Vorjahr.</a:t>
            </a:r>
            <a:endParaRPr b="1">
              <a:solidFill>
                <a:srgbClr val="000E8E"/>
              </a:solidFill>
            </a:endParaRPr>
          </a:p>
        </p:txBody>
      </p:sp>
      <p:sp>
        <p:nvSpPr>
          <p:cNvPr id="415" name="Google Shape;415;p25"/>
          <p:cNvSpPr/>
          <p:nvPr/>
        </p:nvSpPr>
        <p:spPr>
          <a:xfrm>
            <a:off x="939113" y="1708310"/>
            <a:ext cx="6256739" cy="3945573"/>
          </a:xfrm>
          <a:custGeom>
            <a:avLst/>
            <a:gdLst/>
            <a:ahLst/>
            <a:cxnLst/>
            <a:rect l="l" t="t" r="r" b="b"/>
            <a:pathLst>
              <a:path w="10016516" h="7061644" extrusionOk="0">
                <a:moveTo>
                  <a:pt x="0" y="0"/>
                </a:moveTo>
                <a:lnTo>
                  <a:pt x="10016516" y="0"/>
                </a:lnTo>
                <a:lnTo>
                  <a:pt x="10016516" y="7061644"/>
                </a:lnTo>
                <a:lnTo>
                  <a:pt x="0" y="7061644"/>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6" name="Google Shape;416;p25"/>
          <p:cNvSpPr txBox="1">
            <a:spLocks noGrp="1"/>
          </p:cNvSpPr>
          <p:nvPr>
            <p:ph type="body" idx="1"/>
          </p:nvPr>
        </p:nvSpPr>
        <p:spPr>
          <a:xfrm>
            <a:off x="838200" y="168275"/>
            <a:ext cx="5983200" cy="482700"/>
          </a:xfrm>
          <a:prstGeom prst="rect">
            <a:avLst/>
          </a:prstGeom>
          <a:noFill/>
          <a:ln>
            <a:noFill/>
          </a:ln>
        </p:spPr>
        <p:txBody>
          <a:bodyPr spcFirstLastPara="1" wrap="square" lIns="91425" tIns="45700" rIns="91425" bIns="45700" anchor="t" anchorCtr="0">
            <a:normAutofit/>
          </a:bodyPr>
          <a:lstStyle/>
          <a:p>
            <a:pPr marL="228588" lvl="0" indent="-228588" algn="l" rtl="0">
              <a:lnSpc>
                <a:spcPct val="90000"/>
              </a:lnSpc>
              <a:spcBef>
                <a:spcPts val="0"/>
              </a:spcBef>
              <a:spcAft>
                <a:spcPts val="0"/>
              </a:spcAft>
              <a:buClr>
                <a:srgbClr val="FF6555"/>
              </a:buClr>
              <a:buSzPts val="2000"/>
              <a:buNone/>
            </a:pPr>
            <a:r>
              <a:rPr lang="de-DE"/>
              <a:t>Methodenoption 2 von 2: Quiz </a:t>
            </a:r>
            <a:endParaRPr/>
          </a:p>
        </p:txBody>
      </p:sp>
      <p:sp>
        <p:nvSpPr>
          <p:cNvPr id="417" name="Google Shape;417;p25"/>
          <p:cNvSpPr txBox="1"/>
          <p:nvPr/>
        </p:nvSpPr>
        <p:spPr>
          <a:xfrm>
            <a:off x="7195850" y="1708300"/>
            <a:ext cx="30000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de-DE" sz="700" b="0" i="0" u="none" strike="noStrike" cap="none">
                <a:solidFill>
                  <a:schemeClr val="bg1">
                    <a:lumMod val="85000"/>
                  </a:schemeClr>
                </a:solidFill>
                <a:latin typeface="Arial"/>
                <a:ea typeface="Arial"/>
                <a:cs typeface="Arial"/>
                <a:sym typeface="Arial"/>
              </a:rPr>
              <a:t>https://www.bundesfinanzministerium.de/Monatsberichte/Ausgabe/2025/01/Inhalte/Kapitel-3-Analysen/3-1-vorlaeufiger-abschluss-bundeshaushalt-2024.html</a:t>
            </a:r>
            <a:endParaRPr sz="700" b="0" i="0" u="none" strike="noStrike" cap="none">
              <a:solidFill>
                <a:schemeClr val="bg1">
                  <a:lumMod val="85000"/>
                </a:schemeClr>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26"/>
          <p:cNvSpPr txBox="1">
            <a:spLocks noGrp="1"/>
          </p:cNvSpPr>
          <p:nvPr>
            <p:ph type="body" idx="2"/>
          </p:nvPr>
        </p:nvSpPr>
        <p:spPr>
          <a:xfrm>
            <a:off x="838202" y="789783"/>
            <a:ext cx="5822951" cy="779619"/>
          </a:xfrm>
          <a:prstGeom prst="rect">
            <a:avLst/>
          </a:prstGeom>
          <a:noFill/>
          <a:ln>
            <a:noFill/>
          </a:ln>
        </p:spPr>
        <p:txBody>
          <a:bodyPr spcFirstLastPara="1" wrap="square" lIns="91425" tIns="45700" rIns="91425" bIns="45700" anchor="ctr" anchorCtr="0">
            <a:normAutofit/>
          </a:bodyPr>
          <a:lstStyle/>
          <a:p>
            <a:pPr marL="228589" lvl="0" indent="-228589" algn="l" rtl="0">
              <a:lnSpc>
                <a:spcPct val="80000"/>
              </a:lnSpc>
              <a:spcBef>
                <a:spcPts val="0"/>
              </a:spcBef>
              <a:spcAft>
                <a:spcPts val="0"/>
              </a:spcAft>
              <a:buClr>
                <a:srgbClr val="000D86"/>
              </a:buClr>
              <a:buSzPts val="5300"/>
              <a:buNone/>
            </a:pPr>
            <a:r>
              <a:rPr lang="de-DE" sz="4400" dirty="0"/>
              <a:t>Quiz</a:t>
            </a:r>
            <a:endParaRPr sz="4800" dirty="0"/>
          </a:p>
        </p:txBody>
      </p:sp>
      <p:sp>
        <p:nvSpPr>
          <p:cNvPr id="423" name="Google Shape;423;p26"/>
          <p:cNvSpPr txBox="1">
            <a:spLocks noGrp="1"/>
          </p:cNvSpPr>
          <p:nvPr>
            <p:ph type="body" idx="3"/>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E8E"/>
              </a:buClr>
              <a:buSzPts val="3000"/>
              <a:buNone/>
            </a:pPr>
            <a:r>
              <a:rPr lang="de-DE">
                <a:solidFill>
                  <a:srgbClr val="000E8E"/>
                </a:solidFill>
              </a:rPr>
              <a:t>Was von diesen staatlichen Aufgaben bezahlt der Bund?</a:t>
            </a:r>
            <a:br>
              <a:rPr lang="de-DE">
                <a:solidFill>
                  <a:srgbClr val="000E8E"/>
                </a:solidFill>
              </a:rPr>
            </a:br>
            <a:endParaRPr>
              <a:solidFill>
                <a:srgbClr val="000E8E"/>
              </a:solidFill>
            </a:endParaRPr>
          </a:p>
          <a:p>
            <a:pPr marL="514350" lvl="0" indent="-514350" algn="l" rtl="0">
              <a:lnSpc>
                <a:spcPct val="90000"/>
              </a:lnSpc>
              <a:spcBef>
                <a:spcPts val="1000"/>
              </a:spcBef>
              <a:spcAft>
                <a:spcPts val="0"/>
              </a:spcAft>
              <a:buClr>
                <a:srgbClr val="000E8E"/>
              </a:buClr>
              <a:buSzPts val="3000"/>
              <a:buAutoNum type="alphaUcPeriod"/>
            </a:pPr>
            <a:r>
              <a:rPr lang="de-DE">
                <a:solidFill>
                  <a:srgbClr val="000E8E"/>
                </a:solidFill>
              </a:rPr>
              <a:t>Die Schulen</a:t>
            </a:r>
            <a:endParaRPr/>
          </a:p>
          <a:p>
            <a:pPr marL="514350" lvl="0" indent="-514350" algn="l" rtl="0">
              <a:lnSpc>
                <a:spcPct val="90000"/>
              </a:lnSpc>
              <a:spcBef>
                <a:spcPts val="1000"/>
              </a:spcBef>
              <a:spcAft>
                <a:spcPts val="0"/>
              </a:spcAft>
              <a:buClr>
                <a:srgbClr val="000E8E"/>
              </a:buClr>
              <a:buSzPts val="3000"/>
              <a:buAutoNum type="alphaUcPeriod"/>
            </a:pPr>
            <a:r>
              <a:rPr lang="de-DE">
                <a:solidFill>
                  <a:srgbClr val="000E8E"/>
                </a:solidFill>
              </a:rPr>
              <a:t>Das Krankenhaus</a:t>
            </a:r>
            <a:endParaRPr/>
          </a:p>
          <a:p>
            <a:pPr marL="514350" lvl="0" indent="-514350" algn="l" rtl="0">
              <a:lnSpc>
                <a:spcPct val="90000"/>
              </a:lnSpc>
              <a:spcBef>
                <a:spcPts val="1000"/>
              </a:spcBef>
              <a:spcAft>
                <a:spcPts val="0"/>
              </a:spcAft>
              <a:buClr>
                <a:srgbClr val="000E8E"/>
              </a:buClr>
              <a:buSzPts val="3000"/>
              <a:buAutoNum type="alphaUcPeriod"/>
            </a:pPr>
            <a:r>
              <a:rPr lang="de-DE">
                <a:solidFill>
                  <a:srgbClr val="000E8E"/>
                </a:solidFill>
              </a:rPr>
              <a:t>Die Autobahnen</a:t>
            </a:r>
            <a:endParaRPr/>
          </a:p>
          <a:p>
            <a:pPr marL="514350" lvl="0" indent="-514350" algn="l" rtl="0">
              <a:lnSpc>
                <a:spcPct val="90000"/>
              </a:lnSpc>
              <a:spcBef>
                <a:spcPts val="1000"/>
              </a:spcBef>
              <a:spcAft>
                <a:spcPts val="0"/>
              </a:spcAft>
              <a:buClr>
                <a:srgbClr val="000E8E"/>
              </a:buClr>
              <a:buSzPts val="3000"/>
              <a:buAutoNum type="alphaUcPeriod"/>
            </a:pPr>
            <a:r>
              <a:rPr lang="de-DE">
                <a:solidFill>
                  <a:srgbClr val="000E8E"/>
                </a:solidFill>
              </a:rPr>
              <a:t>Das Gehalt von Lehrkräften</a:t>
            </a:r>
            <a:endParaRPr/>
          </a:p>
          <a:p>
            <a:pPr marL="228589" lvl="0" indent="-38089" algn="l" rtl="0">
              <a:lnSpc>
                <a:spcPct val="90000"/>
              </a:lnSpc>
              <a:spcBef>
                <a:spcPts val="1000"/>
              </a:spcBef>
              <a:spcAft>
                <a:spcPts val="0"/>
              </a:spcAft>
              <a:buClr>
                <a:srgbClr val="000D86"/>
              </a:buClr>
              <a:buSzPts val="3000"/>
              <a:buNone/>
            </a:pPr>
            <a:endParaRPr/>
          </a:p>
        </p:txBody>
      </p:sp>
      <p:sp>
        <p:nvSpPr>
          <p:cNvPr id="424" name="Google Shape;424;p26"/>
          <p:cNvSpPr txBox="1">
            <a:spLocks noGrp="1"/>
          </p:cNvSpPr>
          <p:nvPr>
            <p:ph type="body" idx="1"/>
          </p:nvPr>
        </p:nvSpPr>
        <p:spPr>
          <a:xfrm>
            <a:off x="838200" y="168275"/>
            <a:ext cx="5983200" cy="482700"/>
          </a:xfrm>
          <a:prstGeom prst="rect">
            <a:avLst/>
          </a:prstGeom>
          <a:noFill/>
          <a:ln>
            <a:noFill/>
          </a:ln>
        </p:spPr>
        <p:txBody>
          <a:bodyPr spcFirstLastPara="1" wrap="square" lIns="91425" tIns="45700" rIns="91425" bIns="45700" anchor="t" anchorCtr="0">
            <a:normAutofit/>
          </a:bodyPr>
          <a:lstStyle/>
          <a:p>
            <a:pPr marL="228588" lvl="0" indent="-228588" algn="l" rtl="0">
              <a:lnSpc>
                <a:spcPct val="90000"/>
              </a:lnSpc>
              <a:spcBef>
                <a:spcPts val="0"/>
              </a:spcBef>
              <a:spcAft>
                <a:spcPts val="0"/>
              </a:spcAft>
              <a:buClr>
                <a:srgbClr val="FF6555"/>
              </a:buClr>
              <a:buSzPts val="2000"/>
              <a:buNone/>
            </a:pPr>
            <a:r>
              <a:rPr lang="de-DE"/>
              <a:t>Methodenoption 2 von 2: Quiz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27"/>
          <p:cNvSpPr txBox="1">
            <a:spLocks noGrp="1"/>
          </p:cNvSpPr>
          <p:nvPr>
            <p:ph type="body" idx="2"/>
          </p:nvPr>
        </p:nvSpPr>
        <p:spPr>
          <a:xfrm>
            <a:off x="838202" y="789783"/>
            <a:ext cx="5822951" cy="779619"/>
          </a:xfrm>
          <a:prstGeom prst="rect">
            <a:avLst/>
          </a:prstGeom>
          <a:noFill/>
          <a:ln>
            <a:noFill/>
          </a:ln>
        </p:spPr>
        <p:txBody>
          <a:bodyPr spcFirstLastPara="1" wrap="square" lIns="91425" tIns="45700" rIns="91425" bIns="45700" anchor="ctr" anchorCtr="0">
            <a:normAutofit/>
          </a:bodyPr>
          <a:lstStyle/>
          <a:p>
            <a:pPr marL="228589" lvl="0" indent="-228589" algn="l" rtl="0">
              <a:lnSpc>
                <a:spcPct val="80000"/>
              </a:lnSpc>
              <a:spcBef>
                <a:spcPts val="0"/>
              </a:spcBef>
              <a:spcAft>
                <a:spcPts val="0"/>
              </a:spcAft>
              <a:buClr>
                <a:srgbClr val="000D86"/>
              </a:buClr>
              <a:buSzPts val="5300"/>
              <a:buNone/>
            </a:pPr>
            <a:r>
              <a:rPr lang="de-DE" sz="4400" dirty="0"/>
              <a:t>Quiz</a:t>
            </a:r>
            <a:endParaRPr sz="4800" dirty="0"/>
          </a:p>
        </p:txBody>
      </p:sp>
      <p:sp>
        <p:nvSpPr>
          <p:cNvPr id="430" name="Google Shape;430;p27"/>
          <p:cNvSpPr txBox="1">
            <a:spLocks noGrp="1"/>
          </p:cNvSpPr>
          <p:nvPr>
            <p:ph type="body" idx="3"/>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E8E"/>
              </a:buClr>
              <a:buSzPts val="3000"/>
              <a:buNone/>
            </a:pPr>
            <a:r>
              <a:rPr lang="de-DE">
                <a:solidFill>
                  <a:srgbClr val="000E8E"/>
                </a:solidFill>
              </a:rPr>
              <a:t>Was von diesen staatlichen Aufgaben bezahlt der Bund?</a:t>
            </a:r>
            <a:br>
              <a:rPr lang="de-DE">
                <a:solidFill>
                  <a:srgbClr val="000E8E"/>
                </a:solidFill>
              </a:rPr>
            </a:br>
            <a:endParaRPr>
              <a:solidFill>
                <a:srgbClr val="000E8E"/>
              </a:solidFill>
            </a:endParaRPr>
          </a:p>
          <a:p>
            <a:pPr marL="514350" lvl="0" indent="-514350" algn="l" rtl="0">
              <a:lnSpc>
                <a:spcPct val="90000"/>
              </a:lnSpc>
              <a:spcBef>
                <a:spcPts val="1000"/>
              </a:spcBef>
              <a:spcAft>
                <a:spcPts val="0"/>
              </a:spcAft>
              <a:buClr>
                <a:srgbClr val="000E8E"/>
              </a:buClr>
              <a:buSzPts val="3000"/>
              <a:buAutoNum type="alphaUcPeriod"/>
            </a:pPr>
            <a:r>
              <a:rPr lang="de-DE">
                <a:solidFill>
                  <a:srgbClr val="000E8E"/>
                </a:solidFill>
              </a:rPr>
              <a:t>Die Schulen</a:t>
            </a:r>
            <a:endParaRPr/>
          </a:p>
          <a:p>
            <a:pPr marL="514350" lvl="0" indent="-514350" algn="l" rtl="0">
              <a:lnSpc>
                <a:spcPct val="90000"/>
              </a:lnSpc>
              <a:spcBef>
                <a:spcPts val="1000"/>
              </a:spcBef>
              <a:spcAft>
                <a:spcPts val="0"/>
              </a:spcAft>
              <a:buClr>
                <a:srgbClr val="000E8E"/>
              </a:buClr>
              <a:buSzPts val="3000"/>
              <a:buAutoNum type="alphaUcPeriod"/>
            </a:pPr>
            <a:r>
              <a:rPr lang="de-DE">
                <a:solidFill>
                  <a:srgbClr val="000E8E"/>
                </a:solidFill>
              </a:rPr>
              <a:t>Das Krankenhaus</a:t>
            </a:r>
            <a:endParaRPr/>
          </a:p>
          <a:p>
            <a:pPr marL="514350" lvl="0" indent="-514350" algn="l" rtl="0">
              <a:lnSpc>
                <a:spcPct val="90000"/>
              </a:lnSpc>
              <a:spcBef>
                <a:spcPts val="1000"/>
              </a:spcBef>
              <a:spcAft>
                <a:spcPts val="0"/>
              </a:spcAft>
              <a:buClr>
                <a:srgbClr val="000E8E"/>
              </a:buClr>
              <a:buSzPts val="3000"/>
              <a:buAutoNum type="alphaUcPeriod"/>
            </a:pPr>
            <a:r>
              <a:rPr lang="de-DE" b="1">
                <a:solidFill>
                  <a:srgbClr val="000E8E"/>
                </a:solidFill>
              </a:rPr>
              <a:t>Die Autobahnen</a:t>
            </a:r>
            <a:endParaRPr/>
          </a:p>
          <a:p>
            <a:pPr marL="514350" lvl="0" indent="-514350" algn="l" rtl="0">
              <a:lnSpc>
                <a:spcPct val="90000"/>
              </a:lnSpc>
              <a:spcBef>
                <a:spcPts val="1000"/>
              </a:spcBef>
              <a:spcAft>
                <a:spcPts val="0"/>
              </a:spcAft>
              <a:buClr>
                <a:srgbClr val="000E8E"/>
              </a:buClr>
              <a:buSzPts val="3000"/>
              <a:buAutoNum type="alphaUcPeriod"/>
            </a:pPr>
            <a:r>
              <a:rPr lang="de-DE">
                <a:solidFill>
                  <a:srgbClr val="000E8E"/>
                </a:solidFill>
              </a:rPr>
              <a:t>Das Gehalt von Lehrkräften</a:t>
            </a:r>
            <a:endParaRPr/>
          </a:p>
          <a:p>
            <a:pPr marL="228589" lvl="0" indent="-38089" algn="l" rtl="0">
              <a:lnSpc>
                <a:spcPct val="90000"/>
              </a:lnSpc>
              <a:spcBef>
                <a:spcPts val="1000"/>
              </a:spcBef>
              <a:spcAft>
                <a:spcPts val="0"/>
              </a:spcAft>
              <a:buClr>
                <a:srgbClr val="000D86"/>
              </a:buClr>
              <a:buSzPts val="3000"/>
              <a:buNone/>
            </a:pPr>
            <a:endParaRPr/>
          </a:p>
        </p:txBody>
      </p:sp>
      <p:sp>
        <p:nvSpPr>
          <p:cNvPr id="431" name="Google Shape;431;p27"/>
          <p:cNvSpPr txBox="1">
            <a:spLocks noGrp="1"/>
          </p:cNvSpPr>
          <p:nvPr>
            <p:ph type="body" idx="1"/>
          </p:nvPr>
        </p:nvSpPr>
        <p:spPr>
          <a:xfrm>
            <a:off x="838200" y="168275"/>
            <a:ext cx="5983200" cy="482700"/>
          </a:xfrm>
          <a:prstGeom prst="rect">
            <a:avLst/>
          </a:prstGeom>
          <a:noFill/>
          <a:ln>
            <a:noFill/>
          </a:ln>
        </p:spPr>
        <p:txBody>
          <a:bodyPr spcFirstLastPara="1" wrap="square" lIns="91425" tIns="45700" rIns="91425" bIns="45700" anchor="t" anchorCtr="0">
            <a:normAutofit/>
          </a:bodyPr>
          <a:lstStyle/>
          <a:p>
            <a:pPr marL="228588" lvl="0" indent="-228588" algn="l" rtl="0">
              <a:lnSpc>
                <a:spcPct val="90000"/>
              </a:lnSpc>
              <a:spcBef>
                <a:spcPts val="0"/>
              </a:spcBef>
              <a:spcAft>
                <a:spcPts val="0"/>
              </a:spcAft>
              <a:buClr>
                <a:srgbClr val="FF6555"/>
              </a:buClr>
              <a:buSzPts val="2000"/>
              <a:buNone/>
            </a:pPr>
            <a:r>
              <a:rPr lang="de-DE"/>
              <a:t>Methodenoption 2 von 2: Quiz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28"/>
          <p:cNvSpPr/>
          <p:nvPr/>
        </p:nvSpPr>
        <p:spPr>
          <a:xfrm>
            <a:off x="0" y="-6246"/>
            <a:ext cx="12183128" cy="6861258"/>
          </a:xfrm>
          <a:prstGeom prst="rect">
            <a:avLst/>
          </a:prstGeom>
          <a:solidFill>
            <a:srgbClr val="000E8E"/>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Arial"/>
              <a:ea typeface="Arial"/>
              <a:cs typeface="Arial"/>
              <a:sym typeface="Arial"/>
            </a:endParaRPr>
          </a:p>
        </p:txBody>
      </p:sp>
      <p:sp>
        <p:nvSpPr>
          <p:cNvPr id="438" name="Google Shape;438;p28"/>
          <p:cNvSpPr/>
          <p:nvPr/>
        </p:nvSpPr>
        <p:spPr>
          <a:xfrm>
            <a:off x="4557" y="-9265"/>
            <a:ext cx="12209988" cy="6875992"/>
          </a:xfrm>
          <a:custGeom>
            <a:avLst/>
            <a:gdLst/>
            <a:ahLst/>
            <a:cxnLst/>
            <a:rect l="l" t="t" r="r" b="b"/>
            <a:pathLst>
              <a:path w="20572877" h="20572877" extrusionOk="0">
                <a:moveTo>
                  <a:pt x="0" y="0"/>
                </a:moveTo>
                <a:lnTo>
                  <a:pt x="20572877" y="0"/>
                </a:lnTo>
                <a:lnTo>
                  <a:pt x="20572877" y="20572876"/>
                </a:lnTo>
                <a:lnTo>
                  <a:pt x="0" y="20572876"/>
                </a:lnTo>
                <a:lnTo>
                  <a:pt x="0" y="0"/>
                </a:lnTo>
                <a:close/>
              </a:path>
            </a:pathLst>
          </a:custGeom>
          <a:blipFill rotWithShape="1">
            <a:blip r:embed="rId3">
              <a:alphaModFix amt="50000"/>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439" name="Google Shape;439;p28"/>
          <p:cNvSpPr txBox="1"/>
          <p:nvPr/>
        </p:nvSpPr>
        <p:spPr>
          <a:xfrm>
            <a:off x="2733260" y="3753159"/>
            <a:ext cx="6934500" cy="677045"/>
          </a:xfrm>
          <a:prstGeom prst="rect">
            <a:avLst/>
          </a:prstGeom>
          <a:solidFill>
            <a:schemeClr val="lt1"/>
          </a:solidFill>
          <a:ln w="9525" cap="flat" cmpd="sng">
            <a:solidFill>
              <a:srgbClr val="D0FFF9"/>
            </a:solidFill>
            <a:prstDash val="solid"/>
            <a:round/>
            <a:headEnd type="none" w="sm" len="sm"/>
            <a:tailEnd type="none" w="sm" len="sm"/>
          </a:ln>
        </p:spPr>
        <p:txBody>
          <a:bodyPr spcFirstLastPara="1" wrap="square" lIns="0" tIns="0" rIns="0" bIns="0" anchor="ctr" anchorCtr="0">
            <a:spAutoFit/>
          </a:bodyPr>
          <a:lstStyle/>
          <a:p>
            <a:pPr marL="0" marR="0" lvl="0" indent="0" algn="ctr" rtl="0">
              <a:lnSpc>
                <a:spcPct val="150000"/>
              </a:lnSpc>
              <a:spcBef>
                <a:spcPts val="0"/>
              </a:spcBef>
              <a:spcAft>
                <a:spcPts val="0"/>
              </a:spcAft>
              <a:buClr>
                <a:srgbClr val="000000"/>
              </a:buClr>
              <a:buSzPts val="2933"/>
              <a:buFont typeface="Arial"/>
              <a:buNone/>
            </a:pPr>
            <a:r>
              <a:rPr lang="de-DE" sz="2933" b="1" i="0" u="none" strike="noStrike" cap="none">
                <a:solidFill>
                  <a:srgbClr val="000E8E"/>
                </a:solidFill>
                <a:latin typeface="Arial"/>
                <a:ea typeface="Arial"/>
                <a:cs typeface="Arial"/>
                <a:sym typeface="Arial"/>
              </a:rPr>
              <a:t>Vertiefende Einführung in das Thema</a:t>
            </a:r>
            <a:endParaRPr sz="1400" b="0" i="0" u="none" strike="noStrike" cap="none">
              <a:solidFill>
                <a:srgbClr val="000000"/>
              </a:solidFill>
              <a:latin typeface="Arial"/>
              <a:ea typeface="Arial"/>
              <a:cs typeface="Arial"/>
              <a:sym typeface="Arial"/>
            </a:endParaRPr>
          </a:p>
        </p:txBody>
      </p:sp>
      <p:sp>
        <p:nvSpPr>
          <p:cNvPr id="440" name="Google Shape;440;p28"/>
          <p:cNvSpPr txBox="1"/>
          <p:nvPr/>
        </p:nvSpPr>
        <p:spPr>
          <a:xfrm>
            <a:off x="2090855" y="2708205"/>
            <a:ext cx="8037392" cy="911147"/>
          </a:xfrm>
          <a:prstGeom prst="rect">
            <a:avLst/>
          </a:prstGeom>
          <a:solidFill>
            <a:srgbClr val="D0FFF9"/>
          </a:solidFill>
          <a:ln w="9525" cap="flat" cmpd="sng">
            <a:solidFill>
              <a:srgbClr val="D0FFF9"/>
            </a:solidFill>
            <a:prstDash val="solid"/>
            <a:round/>
            <a:headEnd type="none" w="sm" len="sm"/>
            <a:tailEnd type="none" w="sm" len="sm"/>
          </a:ln>
        </p:spPr>
        <p:txBody>
          <a:bodyPr spcFirstLastPara="1" wrap="square" lIns="0" tIns="0" rIns="0" bIns="0" anchor="ctr" anchorCtr="0">
            <a:spAutoFit/>
          </a:bodyPr>
          <a:lstStyle/>
          <a:p>
            <a:pPr marL="0" marR="0" lvl="0" indent="0" algn="ctr" rtl="0">
              <a:lnSpc>
                <a:spcPct val="120145"/>
              </a:lnSpc>
              <a:spcBef>
                <a:spcPts val="0"/>
              </a:spcBef>
              <a:spcAft>
                <a:spcPts val="0"/>
              </a:spcAft>
              <a:buNone/>
            </a:pPr>
            <a:r>
              <a:rPr lang="de-DE" sz="4934" b="1" i="0" u="none" strike="noStrike" cap="none">
                <a:solidFill>
                  <a:srgbClr val="000E8E"/>
                </a:solidFill>
                <a:latin typeface="Arial"/>
                <a:ea typeface="Arial"/>
                <a:cs typeface="Arial"/>
                <a:sym typeface="Arial"/>
              </a:rPr>
              <a:t>4. Was ist Geld?</a:t>
            </a:r>
            <a:endParaRPr sz="4900" b="1" i="0" u="none" strike="noStrike" cap="none">
              <a:solidFill>
                <a:srgbClr val="000E8E"/>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29"/>
          <p:cNvSpPr txBox="1">
            <a:spLocks noGrp="1"/>
          </p:cNvSpPr>
          <p:nvPr>
            <p:ph type="body" idx="1"/>
          </p:nvPr>
        </p:nvSpPr>
        <p:spPr>
          <a:xfrm>
            <a:off x="838200" y="168275"/>
            <a:ext cx="5983288" cy="482600"/>
          </a:xfrm>
          <a:prstGeom prst="rect">
            <a:avLst/>
          </a:prstGeom>
          <a:noFill/>
          <a:ln>
            <a:noFill/>
          </a:ln>
        </p:spPr>
        <p:txBody>
          <a:bodyPr spcFirstLastPara="1" wrap="square" lIns="91425" tIns="45700" rIns="91425" bIns="45700" anchor="t" anchorCtr="0">
            <a:normAutofit/>
          </a:bodyPr>
          <a:lstStyle/>
          <a:p>
            <a:pPr marL="228589" lvl="0" indent="-228589" algn="l" rtl="0">
              <a:lnSpc>
                <a:spcPct val="90000"/>
              </a:lnSpc>
              <a:spcBef>
                <a:spcPts val="0"/>
              </a:spcBef>
              <a:spcAft>
                <a:spcPts val="0"/>
              </a:spcAft>
              <a:buClr>
                <a:srgbClr val="FF6555"/>
              </a:buClr>
              <a:buSzPts val="2000"/>
              <a:buNone/>
            </a:pPr>
            <a:r>
              <a:rPr lang="de-DE"/>
              <a:t>Methodenoption 1 von 2: Online-Tools + Input</a:t>
            </a:r>
            <a:endParaRPr/>
          </a:p>
        </p:txBody>
      </p:sp>
      <p:sp>
        <p:nvSpPr>
          <p:cNvPr id="447" name="Google Shape;447;p29"/>
          <p:cNvSpPr txBox="1">
            <a:spLocks noGrp="1"/>
          </p:cNvSpPr>
          <p:nvPr>
            <p:ph type="body" idx="2"/>
          </p:nvPr>
        </p:nvSpPr>
        <p:spPr>
          <a:xfrm>
            <a:off x="838202" y="789783"/>
            <a:ext cx="5822951" cy="779619"/>
          </a:xfrm>
          <a:prstGeom prst="rect">
            <a:avLst/>
          </a:prstGeom>
          <a:noFill/>
          <a:ln>
            <a:noFill/>
          </a:ln>
        </p:spPr>
        <p:txBody>
          <a:bodyPr spcFirstLastPara="1" wrap="square" lIns="91425" tIns="45700" rIns="91425" bIns="45700" anchor="ctr" anchorCtr="0">
            <a:normAutofit/>
          </a:bodyPr>
          <a:lstStyle/>
          <a:p>
            <a:pPr marL="228589" lvl="0" indent="-228589" algn="l" rtl="0">
              <a:lnSpc>
                <a:spcPct val="80000"/>
              </a:lnSpc>
              <a:spcBef>
                <a:spcPts val="0"/>
              </a:spcBef>
              <a:spcAft>
                <a:spcPts val="0"/>
              </a:spcAft>
              <a:buClr>
                <a:srgbClr val="000D86"/>
              </a:buClr>
              <a:buSzPts val="5300"/>
              <a:buNone/>
            </a:pPr>
            <a:r>
              <a:rPr lang="de-DE" sz="4400" dirty="0"/>
              <a:t>Was ist Geld?</a:t>
            </a:r>
            <a:endParaRPr sz="4400" dirty="0"/>
          </a:p>
        </p:txBody>
      </p:sp>
      <p:sp>
        <p:nvSpPr>
          <p:cNvPr id="448" name="Google Shape;448;p29"/>
          <p:cNvSpPr txBox="1">
            <a:spLocks noGrp="1"/>
          </p:cNvSpPr>
          <p:nvPr>
            <p:ph type="body" idx="3"/>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D86"/>
              </a:buClr>
              <a:buSzPts val="3000"/>
              <a:buNone/>
            </a:pPr>
            <a:r>
              <a:rPr lang="de-DE"/>
              <a:t>Wortwolke: Warum brauchen wir Geld?</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
          <p:cNvSpPr/>
          <p:nvPr/>
        </p:nvSpPr>
        <p:spPr>
          <a:xfrm>
            <a:off x="0" y="-6247"/>
            <a:ext cx="12183128" cy="6861259"/>
          </a:xfrm>
          <a:prstGeom prst="rect">
            <a:avLst/>
          </a:prstGeom>
          <a:solidFill>
            <a:srgbClr val="000E8E"/>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Arial"/>
              <a:ea typeface="Arial"/>
              <a:cs typeface="Arial"/>
              <a:sym typeface="Arial"/>
            </a:endParaRPr>
          </a:p>
        </p:txBody>
      </p:sp>
      <p:sp>
        <p:nvSpPr>
          <p:cNvPr id="235" name="Google Shape;235;p3"/>
          <p:cNvSpPr/>
          <p:nvPr/>
        </p:nvSpPr>
        <p:spPr>
          <a:xfrm>
            <a:off x="4559" y="-18446"/>
            <a:ext cx="12209988" cy="6875992"/>
          </a:xfrm>
          <a:custGeom>
            <a:avLst/>
            <a:gdLst/>
            <a:ahLst/>
            <a:cxnLst/>
            <a:rect l="l" t="t" r="r" b="b"/>
            <a:pathLst>
              <a:path w="20572877" h="20572877" extrusionOk="0">
                <a:moveTo>
                  <a:pt x="0" y="0"/>
                </a:moveTo>
                <a:lnTo>
                  <a:pt x="20572877" y="0"/>
                </a:lnTo>
                <a:lnTo>
                  <a:pt x="20572877" y="20572876"/>
                </a:lnTo>
                <a:lnTo>
                  <a:pt x="0" y="20572876"/>
                </a:lnTo>
                <a:lnTo>
                  <a:pt x="0" y="0"/>
                </a:lnTo>
                <a:close/>
              </a:path>
            </a:pathLst>
          </a:custGeom>
          <a:blipFill rotWithShape="1">
            <a:blip r:embed="rId3">
              <a:alphaModFix amt="50000"/>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236" name="Google Shape;236;p3"/>
          <p:cNvSpPr txBox="1"/>
          <p:nvPr/>
        </p:nvSpPr>
        <p:spPr>
          <a:xfrm>
            <a:off x="2095681" y="2991385"/>
            <a:ext cx="8037392" cy="911340"/>
          </a:xfrm>
          <a:prstGeom prst="rect">
            <a:avLst/>
          </a:prstGeom>
          <a:solidFill>
            <a:srgbClr val="D0FFF9"/>
          </a:solidFill>
          <a:ln w="9525" cap="flat" cmpd="sng">
            <a:solidFill>
              <a:srgbClr val="D0FFF9"/>
            </a:solidFill>
            <a:prstDash val="solid"/>
            <a:round/>
            <a:headEnd type="none" w="sm" len="sm"/>
            <a:tailEnd type="none" w="sm" len="sm"/>
          </a:ln>
        </p:spPr>
        <p:txBody>
          <a:bodyPr spcFirstLastPara="1" wrap="square" lIns="0" tIns="0" rIns="0" bIns="0" anchor="ctr" anchorCtr="0">
            <a:spAutoFit/>
          </a:bodyPr>
          <a:lstStyle/>
          <a:p>
            <a:pPr marL="0" marR="0" lvl="0" indent="0" algn="ctr" rtl="0">
              <a:lnSpc>
                <a:spcPct val="120121"/>
              </a:lnSpc>
              <a:spcBef>
                <a:spcPts val="0"/>
              </a:spcBef>
              <a:spcAft>
                <a:spcPts val="0"/>
              </a:spcAft>
              <a:buClr>
                <a:srgbClr val="000000"/>
              </a:buClr>
              <a:buSzPts val="4900"/>
              <a:buFont typeface="Arial"/>
              <a:buNone/>
            </a:pPr>
            <a:r>
              <a:rPr lang="de-DE" sz="4900" b="1" i="0" u="none" strike="noStrike" cap="none">
                <a:solidFill>
                  <a:srgbClr val="000E8E"/>
                </a:solidFill>
                <a:latin typeface="Arial"/>
                <a:ea typeface="Arial"/>
                <a:cs typeface="Arial"/>
                <a:sym typeface="Arial"/>
              </a:rPr>
              <a:t>1. Begrüßung</a:t>
            </a:r>
            <a:endParaRPr sz="4900" b="0" i="0" u="none" strike="noStrike" cap="none">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30"/>
          <p:cNvSpPr txBox="1">
            <a:spLocks noGrp="1"/>
          </p:cNvSpPr>
          <p:nvPr>
            <p:ph type="body" idx="1"/>
          </p:nvPr>
        </p:nvSpPr>
        <p:spPr>
          <a:xfrm>
            <a:off x="838200" y="168275"/>
            <a:ext cx="5983288" cy="482600"/>
          </a:xfrm>
          <a:prstGeom prst="rect">
            <a:avLst/>
          </a:prstGeom>
          <a:noFill/>
          <a:ln>
            <a:noFill/>
          </a:ln>
        </p:spPr>
        <p:txBody>
          <a:bodyPr spcFirstLastPara="1" wrap="square" lIns="91425" tIns="45700" rIns="91425" bIns="45700" anchor="t" anchorCtr="0">
            <a:normAutofit/>
          </a:bodyPr>
          <a:lstStyle/>
          <a:p>
            <a:pPr marL="228589" lvl="0" indent="-228589" algn="l" rtl="0">
              <a:lnSpc>
                <a:spcPct val="90000"/>
              </a:lnSpc>
              <a:spcBef>
                <a:spcPts val="0"/>
              </a:spcBef>
              <a:spcAft>
                <a:spcPts val="0"/>
              </a:spcAft>
              <a:buClr>
                <a:srgbClr val="FF6555"/>
              </a:buClr>
              <a:buSzPts val="2000"/>
              <a:buNone/>
            </a:pPr>
            <a:r>
              <a:rPr lang="de-DE"/>
              <a:t>Methodenoption 1 von 2: Online-Tools + Input</a:t>
            </a:r>
            <a:endParaRPr/>
          </a:p>
        </p:txBody>
      </p:sp>
      <p:sp>
        <p:nvSpPr>
          <p:cNvPr id="455" name="Google Shape;455;p30"/>
          <p:cNvSpPr txBox="1">
            <a:spLocks noGrp="1"/>
          </p:cNvSpPr>
          <p:nvPr>
            <p:ph type="body" idx="2"/>
          </p:nvPr>
        </p:nvSpPr>
        <p:spPr>
          <a:xfrm>
            <a:off x="838202" y="789783"/>
            <a:ext cx="5822951" cy="779619"/>
          </a:xfrm>
          <a:prstGeom prst="rect">
            <a:avLst/>
          </a:prstGeom>
          <a:noFill/>
          <a:ln>
            <a:noFill/>
          </a:ln>
        </p:spPr>
        <p:txBody>
          <a:bodyPr spcFirstLastPara="1" wrap="square" lIns="91425" tIns="45700" rIns="91425" bIns="45700" anchor="ctr" anchorCtr="0">
            <a:normAutofit/>
          </a:bodyPr>
          <a:lstStyle/>
          <a:p>
            <a:pPr marL="228589" lvl="0" indent="-228589" algn="l" rtl="0">
              <a:lnSpc>
                <a:spcPct val="80000"/>
              </a:lnSpc>
              <a:spcBef>
                <a:spcPts val="0"/>
              </a:spcBef>
              <a:spcAft>
                <a:spcPts val="0"/>
              </a:spcAft>
              <a:buClr>
                <a:srgbClr val="000D86"/>
              </a:buClr>
              <a:buSzPts val="5300"/>
              <a:buNone/>
            </a:pPr>
            <a:r>
              <a:rPr lang="de-DE" sz="4400" dirty="0"/>
              <a:t>Was ist Geld?</a:t>
            </a:r>
            <a:endParaRPr sz="4400" dirty="0"/>
          </a:p>
        </p:txBody>
      </p:sp>
      <p:sp>
        <p:nvSpPr>
          <p:cNvPr id="456" name="Google Shape;456;p30"/>
          <p:cNvSpPr txBox="1">
            <a:spLocks noGrp="1"/>
          </p:cNvSpPr>
          <p:nvPr>
            <p:ph type="body" idx="3"/>
          </p:nvPr>
        </p:nvSpPr>
        <p:spPr>
          <a:xfrm>
            <a:off x="838200" y="1825625"/>
            <a:ext cx="10515600" cy="77961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D86"/>
              </a:buClr>
              <a:buSzPts val="3000"/>
              <a:buNone/>
            </a:pPr>
            <a:r>
              <a:rPr lang="de-DE"/>
              <a:t>Ordnet die Funktionen von Geld einem passendem Bild zu.</a:t>
            </a:r>
            <a:endParaRPr/>
          </a:p>
        </p:txBody>
      </p:sp>
      <p:pic>
        <p:nvPicPr>
          <p:cNvPr id="457" name="Google Shape;457;p30" descr="Ein Bild, das Behälter, Sparschwein, Geld, Währung enthält.&#10;&#10;KI-generierte Inhalte können fehlerhaft sein."/>
          <p:cNvPicPr preferRelativeResize="0"/>
          <p:nvPr/>
        </p:nvPicPr>
        <p:blipFill rotWithShape="1">
          <a:blip r:embed="rId3">
            <a:alphaModFix/>
          </a:blip>
          <a:srcRect/>
          <a:stretch/>
        </p:blipFill>
        <p:spPr>
          <a:xfrm>
            <a:off x="9423" y="2744152"/>
            <a:ext cx="4165981" cy="2772981"/>
          </a:xfrm>
          <a:prstGeom prst="rect">
            <a:avLst/>
          </a:prstGeom>
          <a:noFill/>
          <a:ln>
            <a:noFill/>
          </a:ln>
        </p:spPr>
      </p:pic>
      <p:sp>
        <p:nvSpPr>
          <p:cNvPr id="458" name="Google Shape;458;p30"/>
          <p:cNvSpPr txBox="1"/>
          <p:nvPr/>
        </p:nvSpPr>
        <p:spPr>
          <a:xfrm>
            <a:off x="148282" y="5671751"/>
            <a:ext cx="3855308"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de-DE" sz="1000" b="0" i="0" u="none" strike="noStrike" cap="none">
                <a:solidFill>
                  <a:schemeClr val="bg1">
                    <a:lumMod val="85000"/>
                  </a:schemeClr>
                </a:solidFill>
                <a:latin typeface="Arial"/>
                <a:ea typeface="Arial"/>
                <a:cs typeface="Arial"/>
                <a:sym typeface="Arial"/>
              </a:rPr>
              <a:t>Sparschwein, Tirelire_Avenue, CC BY 4.0, Pixabay, </a:t>
            </a:r>
            <a:r>
              <a:rPr lang="de-DE" sz="1000" b="0" i="0" u="sng" strike="noStrike" cap="none">
                <a:solidFill>
                  <a:schemeClr val="bg1">
                    <a:lumMod val="85000"/>
                  </a:schemeClr>
                </a:solidFill>
                <a:latin typeface="Arial"/>
                <a:ea typeface="Arial"/>
                <a:cs typeface="Arial"/>
                <a:sym typeface="Arial"/>
                <a:hlinkClick r:id="rId4">
                  <a:extLst>
                    <a:ext uri="{A12FA001-AC4F-418D-AE19-62706E023703}">
                      <ahyp:hlinkClr xmlns:ahyp="http://schemas.microsoft.com/office/drawing/2018/hyperlinkcolor" val="tx"/>
                    </a:ext>
                  </a:extLst>
                </a:hlinkClick>
              </a:rPr>
              <a:t>https://pixabay.com/de/photos/sparschwein-schwein-kasse-4757810/</a:t>
            </a:r>
            <a:r>
              <a:rPr lang="de-DE" sz="1000" b="0" i="0" u="none" strike="noStrike" cap="none">
                <a:solidFill>
                  <a:schemeClr val="bg1">
                    <a:lumMod val="85000"/>
                  </a:schemeClr>
                </a:solidFill>
                <a:latin typeface="Arial"/>
                <a:ea typeface="Arial"/>
                <a:cs typeface="Arial"/>
                <a:sym typeface="Arial"/>
              </a:rPr>
              <a:t> </a:t>
            </a:r>
            <a:endParaRPr sz="1400" b="0" i="0" u="none" strike="noStrike" cap="none">
              <a:solidFill>
                <a:schemeClr val="bg1">
                  <a:lumMod val="85000"/>
                </a:schemeClr>
              </a:solidFill>
              <a:latin typeface="Arial"/>
              <a:ea typeface="Arial"/>
              <a:cs typeface="Arial"/>
              <a:sym typeface="Arial"/>
            </a:endParaRPr>
          </a:p>
        </p:txBody>
      </p:sp>
      <p:pic>
        <p:nvPicPr>
          <p:cNvPr id="459" name="Google Shape;459;p30" descr="Ein Bild, das Person, Handy, Gerät, Text enthält.&#10;&#10;KI-generierte Inhalte können fehlerhaft sein."/>
          <p:cNvPicPr preferRelativeResize="0"/>
          <p:nvPr/>
        </p:nvPicPr>
        <p:blipFill rotWithShape="1">
          <a:blip r:embed="rId5">
            <a:alphaModFix/>
          </a:blip>
          <a:srcRect/>
          <a:stretch/>
        </p:blipFill>
        <p:spPr>
          <a:xfrm>
            <a:off x="4013010" y="2747105"/>
            <a:ext cx="4175403" cy="2779252"/>
          </a:xfrm>
          <a:prstGeom prst="rect">
            <a:avLst/>
          </a:prstGeom>
          <a:noFill/>
          <a:ln>
            <a:noFill/>
          </a:ln>
        </p:spPr>
      </p:pic>
      <p:sp>
        <p:nvSpPr>
          <p:cNvPr id="460" name="Google Shape;460;p30"/>
          <p:cNvSpPr txBox="1"/>
          <p:nvPr/>
        </p:nvSpPr>
        <p:spPr>
          <a:xfrm>
            <a:off x="4003589" y="5671751"/>
            <a:ext cx="3855308"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de-DE" sz="1000" b="0" i="0" u="none" strike="noStrike" cap="none">
                <a:solidFill>
                  <a:schemeClr val="bg1">
                    <a:lumMod val="85000"/>
                  </a:schemeClr>
                </a:solidFill>
                <a:latin typeface="Arial"/>
                <a:ea typeface="Arial"/>
                <a:cs typeface="Arial"/>
                <a:sym typeface="Arial"/>
              </a:rPr>
              <a:t>Ahmad Ardity, CC BY 4.0, Pixabay, </a:t>
            </a:r>
            <a:r>
              <a:rPr lang="de-DE" sz="1000" b="0" i="0" u="sng" strike="noStrike" cap="none">
                <a:solidFill>
                  <a:schemeClr val="bg1">
                    <a:lumMod val="85000"/>
                  </a:schemeClr>
                </a:solidFill>
                <a:latin typeface="Arial"/>
                <a:ea typeface="Arial"/>
                <a:cs typeface="Arial"/>
                <a:sym typeface="Arial"/>
                <a:hlinkClick r:id="rId6">
                  <a:extLst>
                    <a:ext uri="{A12FA001-AC4F-418D-AE19-62706E023703}">
                      <ahyp:hlinkClr xmlns:ahyp="http://schemas.microsoft.com/office/drawing/2018/hyperlinkcolor" val="tx"/>
                    </a:ext>
                  </a:extLst>
                </a:hlinkClick>
              </a:rPr>
              <a:t>https://pixabay.com/de/photos/kreditkarte-zahlung-kredit-karte-1730085/</a:t>
            </a:r>
            <a:r>
              <a:rPr lang="de-DE" sz="1000" b="0" i="0" u="none" strike="noStrike" cap="none">
                <a:solidFill>
                  <a:schemeClr val="bg1">
                    <a:lumMod val="85000"/>
                  </a:schemeClr>
                </a:solidFill>
                <a:latin typeface="Arial"/>
                <a:ea typeface="Arial"/>
                <a:cs typeface="Arial"/>
                <a:sym typeface="Arial"/>
              </a:rPr>
              <a:t>  </a:t>
            </a:r>
            <a:endParaRPr sz="1400" b="0" i="0" u="none" strike="noStrike" cap="none">
              <a:solidFill>
                <a:schemeClr val="bg1">
                  <a:lumMod val="85000"/>
                </a:schemeClr>
              </a:solidFill>
              <a:latin typeface="Arial"/>
              <a:ea typeface="Arial"/>
              <a:cs typeface="Arial"/>
              <a:sym typeface="Arial"/>
            </a:endParaRPr>
          </a:p>
        </p:txBody>
      </p:sp>
      <p:pic>
        <p:nvPicPr>
          <p:cNvPr id="461" name="Google Shape;461;p30" descr="Ein Bild, das Bäckerei, Snack, Fastfood, Backwaren enthält.&#10;&#10;KI-generierte Inhalte können fehlerhaft sein."/>
          <p:cNvPicPr preferRelativeResize="0"/>
          <p:nvPr/>
        </p:nvPicPr>
        <p:blipFill rotWithShape="1">
          <a:blip r:embed="rId7">
            <a:alphaModFix/>
          </a:blip>
          <a:srcRect/>
          <a:stretch/>
        </p:blipFill>
        <p:spPr>
          <a:xfrm>
            <a:off x="8026019" y="2759885"/>
            <a:ext cx="4165981" cy="2766472"/>
          </a:xfrm>
          <a:prstGeom prst="rect">
            <a:avLst/>
          </a:prstGeom>
          <a:noFill/>
          <a:ln>
            <a:noFill/>
          </a:ln>
        </p:spPr>
      </p:pic>
      <p:sp>
        <p:nvSpPr>
          <p:cNvPr id="462" name="Google Shape;462;p30"/>
          <p:cNvSpPr txBox="1"/>
          <p:nvPr/>
        </p:nvSpPr>
        <p:spPr>
          <a:xfrm>
            <a:off x="8026019" y="5680998"/>
            <a:ext cx="3855308"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de-DE" sz="1000" b="0" i="0" u="none" strike="noStrike" cap="none">
                <a:solidFill>
                  <a:schemeClr val="bg1">
                    <a:lumMod val="85000"/>
                  </a:schemeClr>
                </a:solidFill>
                <a:latin typeface="Arial"/>
                <a:ea typeface="Arial"/>
                <a:cs typeface="Arial"/>
                <a:sym typeface="Arial"/>
              </a:rPr>
              <a:t>Bakery, PIRO, CC BY 4.0, Pixabay, </a:t>
            </a:r>
            <a:r>
              <a:rPr lang="de-DE" sz="1000" b="0" i="0" u="sng" strike="noStrike" cap="none">
                <a:solidFill>
                  <a:schemeClr val="bg1">
                    <a:lumMod val="85000"/>
                  </a:schemeClr>
                </a:solidFill>
                <a:latin typeface="Arial"/>
                <a:ea typeface="Arial"/>
                <a:cs typeface="Arial"/>
                <a:sym typeface="Arial"/>
                <a:hlinkClick r:id="rId8">
                  <a:extLst>
                    <a:ext uri="{A12FA001-AC4F-418D-AE19-62706E023703}">
                      <ahyp:hlinkClr xmlns:ahyp="http://schemas.microsoft.com/office/drawing/2018/hyperlinkcolor" val="tx"/>
                    </a:ext>
                  </a:extLst>
                </a:hlinkClick>
              </a:rPr>
              <a:t>https://pixabay.com/de/photos/bäckerei-innenaufnahme-brotregale-1583201/</a:t>
            </a:r>
            <a:r>
              <a:rPr lang="de-DE" sz="1000" b="0" i="0" u="none" strike="noStrike" cap="none">
                <a:solidFill>
                  <a:schemeClr val="bg1">
                    <a:lumMod val="85000"/>
                  </a:schemeClr>
                </a:solidFill>
                <a:latin typeface="Arial"/>
                <a:ea typeface="Arial"/>
                <a:cs typeface="Arial"/>
                <a:sym typeface="Arial"/>
              </a:rPr>
              <a:t> </a:t>
            </a:r>
            <a:endParaRPr sz="1400" b="0" i="0" u="none" strike="noStrike" cap="none">
              <a:solidFill>
                <a:schemeClr val="bg1">
                  <a:lumMod val="85000"/>
                </a:schemeClr>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31"/>
          <p:cNvSpPr txBox="1">
            <a:spLocks noGrp="1"/>
          </p:cNvSpPr>
          <p:nvPr>
            <p:ph type="body" idx="1"/>
          </p:nvPr>
        </p:nvSpPr>
        <p:spPr>
          <a:xfrm>
            <a:off x="838200" y="168275"/>
            <a:ext cx="5983288" cy="482600"/>
          </a:xfrm>
          <a:prstGeom prst="rect">
            <a:avLst/>
          </a:prstGeom>
          <a:noFill/>
          <a:ln>
            <a:noFill/>
          </a:ln>
        </p:spPr>
        <p:txBody>
          <a:bodyPr spcFirstLastPara="1" wrap="square" lIns="91425" tIns="45700" rIns="91425" bIns="45700" anchor="t" anchorCtr="0">
            <a:normAutofit/>
          </a:bodyPr>
          <a:lstStyle/>
          <a:p>
            <a:pPr marL="228589" lvl="0" indent="-228589" algn="l" rtl="0">
              <a:lnSpc>
                <a:spcPct val="90000"/>
              </a:lnSpc>
              <a:spcBef>
                <a:spcPts val="0"/>
              </a:spcBef>
              <a:spcAft>
                <a:spcPts val="0"/>
              </a:spcAft>
              <a:buClr>
                <a:srgbClr val="FF6555"/>
              </a:buClr>
              <a:buSzPts val="2000"/>
              <a:buNone/>
            </a:pPr>
            <a:r>
              <a:rPr lang="de-DE"/>
              <a:t>Methodenoption 1 von 2: Online-Tools + Input</a:t>
            </a:r>
            <a:endParaRPr/>
          </a:p>
        </p:txBody>
      </p:sp>
      <p:sp>
        <p:nvSpPr>
          <p:cNvPr id="469" name="Google Shape;469;p31"/>
          <p:cNvSpPr txBox="1">
            <a:spLocks noGrp="1"/>
          </p:cNvSpPr>
          <p:nvPr>
            <p:ph type="body" idx="2"/>
          </p:nvPr>
        </p:nvSpPr>
        <p:spPr>
          <a:xfrm>
            <a:off x="838202" y="789783"/>
            <a:ext cx="5822951" cy="779619"/>
          </a:xfrm>
          <a:prstGeom prst="rect">
            <a:avLst/>
          </a:prstGeom>
          <a:noFill/>
          <a:ln>
            <a:noFill/>
          </a:ln>
        </p:spPr>
        <p:txBody>
          <a:bodyPr spcFirstLastPara="1" wrap="square" lIns="91425" tIns="45700" rIns="91425" bIns="45700" anchor="ctr" anchorCtr="0">
            <a:normAutofit/>
          </a:bodyPr>
          <a:lstStyle/>
          <a:p>
            <a:pPr marL="228589" lvl="0" indent="-228589" algn="l" rtl="0">
              <a:lnSpc>
                <a:spcPct val="80000"/>
              </a:lnSpc>
              <a:spcBef>
                <a:spcPts val="0"/>
              </a:spcBef>
              <a:spcAft>
                <a:spcPts val="0"/>
              </a:spcAft>
              <a:buClr>
                <a:srgbClr val="000D86"/>
              </a:buClr>
              <a:buSzPts val="5300"/>
              <a:buNone/>
            </a:pPr>
            <a:r>
              <a:rPr lang="de-DE" sz="4400" dirty="0"/>
              <a:t>Was ist Geld?</a:t>
            </a:r>
            <a:endParaRPr sz="4400" dirty="0"/>
          </a:p>
        </p:txBody>
      </p:sp>
      <p:sp>
        <p:nvSpPr>
          <p:cNvPr id="470" name="Google Shape;470;p31"/>
          <p:cNvSpPr txBox="1">
            <a:spLocks noGrp="1"/>
          </p:cNvSpPr>
          <p:nvPr>
            <p:ph type="body" idx="3"/>
          </p:nvPr>
        </p:nvSpPr>
        <p:spPr>
          <a:xfrm>
            <a:off x="838200" y="1825625"/>
            <a:ext cx="10515600" cy="77961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D86"/>
              </a:buClr>
              <a:buSzPts val="3000"/>
              <a:buNone/>
            </a:pPr>
            <a:r>
              <a:rPr lang="de-DE"/>
              <a:t>Ordnet die Funktionen von Geld einem passendem Bild zu.</a:t>
            </a:r>
            <a:endParaRPr/>
          </a:p>
        </p:txBody>
      </p:sp>
      <p:pic>
        <p:nvPicPr>
          <p:cNvPr id="471" name="Google Shape;471;p31" descr="Ein Bild, das Behälter, Sparschwein, Geld, Währung enthält.&#10;&#10;KI-generierte Inhalte können fehlerhaft sein."/>
          <p:cNvPicPr preferRelativeResize="0"/>
          <p:nvPr/>
        </p:nvPicPr>
        <p:blipFill rotWithShape="1">
          <a:blip r:embed="rId3">
            <a:alphaModFix/>
          </a:blip>
          <a:srcRect/>
          <a:stretch/>
        </p:blipFill>
        <p:spPr>
          <a:xfrm>
            <a:off x="9423" y="2744152"/>
            <a:ext cx="4165981" cy="2772981"/>
          </a:xfrm>
          <a:prstGeom prst="rect">
            <a:avLst/>
          </a:prstGeom>
          <a:noFill/>
          <a:ln>
            <a:noFill/>
          </a:ln>
        </p:spPr>
      </p:pic>
      <p:sp>
        <p:nvSpPr>
          <p:cNvPr id="472" name="Google Shape;472;p31"/>
          <p:cNvSpPr txBox="1"/>
          <p:nvPr/>
        </p:nvSpPr>
        <p:spPr>
          <a:xfrm>
            <a:off x="148282" y="5671751"/>
            <a:ext cx="3855308"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de-DE" sz="1000" b="0" i="0" u="none" strike="noStrike" cap="none">
                <a:solidFill>
                  <a:schemeClr val="bg1">
                    <a:lumMod val="85000"/>
                  </a:schemeClr>
                </a:solidFill>
                <a:latin typeface="Arial"/>
                <a:ea typeface="Arial"/>
                <a:cs typeface="Arial"/>
                <a:sym typeface="Arial"/>
              </a:rPr>
              <a:t>Sparschwein, Tirelire_Avenue, CC BY 4.0, Pixabay, </a:t>
            </a:r>
            <a:r>
              <a:rPr lang="de-DE" sz="1000" b="0" i="0" u="sng" strike="noStrike" cap="none">
                <a:solidFill>
                  <a:schemeClr val="bg1">
                    <a:lumMod val="85000"/>
                  </a:schemeClr>
                </a:solidFill>
                <a:latin typeface="Arial"/>
                <a:ea typeface="Arial"/>
                <a:cs typeface="Arial"/>
                <a:sym typeface="Arial"/>
                <a:hlinkClick r:id="rId4">
                  <a:extLst>
                    <a:ext uri="{A12FA001-AC4F-418D-AE19-62706E023703}">
                      <ahyp:hlinkClr xmlns:ahyp="http://schemas.microsoft.com/office/drawing/2018/hyperlinkcolor" val="tx"/>
                    </a:ext>
                  </a:extLst>
                </a:hlinkClick>
              </a:rPr>
              <a:t>https://pixabay.com/de/photos/sparschwein-schwein-kasse-4757810/</a:t>
            </a:r>
            <a:r>
              <a:rPr lang="de-DE" sz="1000" b="0" i="0" u="none" strike="noStrike" cap="none">
                <a:solidFill>
                  <a:schemeClr val="bg1">
                    <a:lumMod val="85000"/>
                  </a:schemeClr>
                </a:solidFill>
                <a:latin typeface="Arial"/>
                <a:ea typeface="Arial"/>
                <a:cs typeface="Arial"/>
                <a:sym typeface="Arial"/>
              </a:rPr>
              <a:t> </a:t>
            </a:r>
            <a:endParaRPr sz="1400" b="0" i="0" u="none" strike="noStrike" cap="none">
              <a:solidFill>
                <a:schemeClr val="bg1">
                  <a:lumMod val="85000"/>
                </a:schemeClr>
              </a:solidFill>
              <a:latin typeface="Arial"/>
              <a:ea typeface="Arial"/>
              <a:cs typeface="Arial"/>
              <a:sym typeface="Arial"/>
            </a:endParaRPr>
          </a:p>
        </p:txBody>
      </p:sp>
      <p:pic>
        <p:nvPicPr>
          <p:cNvPr id="473" name="Google Shape;473;p31" descr="Ein Bild, das Person, Handy, Gerät, Text enthält.&#10;&#10;KI-generierte Inhalte können fehlerhaft sein."/>
          <p:cNvPicPr preferRelativeResize="0"/>
          <p:nvPr/>
        </p:nvPicPr>
        <p:blipFill rotWithShape="1">
          <a:blip r:embed="rId5">
            <a:alphaModFix/>
          </a:blip>
          <a:srcRect/>
          <a:stretch/>
        </p:blipFill>
        <p:spPr>
          <a:xfrm>
            <a:off x="4013010" y="2747105"/>
            <a:ext cx="4175403" cy="2779252"/>
          </a:xfrm>
          <a:prstGeom prst="rect">
            <a:avLst/>
          </a:prstGeom>
          <a:noFill/>
          <a:ln>
            <a:noFill/>
          </a:ln>
        </p:spPr>
      </p:pic>
      <p:sp>
        <p:nvSpPr>
          <p:cNvPr id="474" name="Google Shape;474;p31"/>
          <p:cNvSpPr txBox="1"/>
          <p:nvPr/>
        </p:nvSpPr>
        <p:spPr>
          <a:xfrm>
            <a:off x="4003589" y="5671751"/>
            <a:ext cx="3855308"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de-DE" sz="1000" b="0" i="0" u="none" strike="noStrike" cap="none">
                <a:solidFill>
                  <a:schemeClr val="bg1">
                    <a:lumMod val="85000"/>
                  </a:schemeClr>
                </a:solidFill>
                <a:latin typeface="Arial"/>
                <a:ea typeface="Arial"/>
                <a:cs typeface="Arial"/>
                <a:sym typeface="Arial"/>
              </a:rPr>
              <a:t>Ahmad Ardity, CC BY 4.0, Pixabay, </a:t>
            </a:r>
            <a:r>
              <a:rPr lang="de-DE" sz="1000" b="0" i="0" u="sng" strike="noStrike" cap="none">
                <a:solidFill>
                  <a:schemeClr val="bg1">
                    <a:lumMod val="85000"/>
                  </a:schemeClr>
                </a:solidFill>
                <a:latin typeface="Arial"/>
                <a:ea typeface="Arial"/>
                <a:cs typeface="Arial"/>
                <a:sym typeface="Arial"/>
                <a:hlinkClick r:id="rId6">
                  <a:extLst>
                    <a:ext uri="{A12FA001-AC4F-418D-AE19-62706E023703}">
                      <ahyp:hlinkClr xmlns:ahyp="http://schemas.microsoft.com/office/drawing/2018/hyperlinkcolor" val="tx"/>
                    </a:ext>
                  </a:extLst>
                </a:hlinkClick>
              </a:rPr>
              <a:t>https://pixabay.com/de/photos/kreditkarte-zahlung-kredit-karte-1730085/</a:t>
            </a:r>
            <a:r>
              <a:rPr lang="de-DE" sz="1000" b="0" i="0" u="none" strike="noStrike" cap="none">
                <a:solidFill>
                  <a:schemeClr val="bg1">
                    <a:lumMod val="85000"/>
                  </a:schemeClr>
                </a:solidFill>
                <a:latin typeface="Arial"/>
                <a:ea typeface="Arial"/>
                <a:cs typeface="Arial"/>
                <a:sym typeface="Arial"/>
              </a:rPr>
              <a:t>  </a:t>
            </a:r>
            <a:endParaRPr sz="1400" b="0" i="0" u="none" strike="noStrike" cap="none">
              <a:solidFill>
                <a:schemeClr val="bg1">
                  <a:lumMod val="85000"/>
                </a:schemeClr>
              </a:solidFill>
              <a:latin typeface="Arial"/>
              <a:ea typeface="Arial"/>
              <a:cs typeface="Arial"/>
              <a:sym typeface="Arial"/>
            </a:endParaRPr>
          </a:p>
        </p:txBody>
      </p:sp>
      <p:pic>
        <p:nvPicPr>
          <p:cNvPr id="475" name="Google Shape;475;p31" descr="Ein Bild, das Bäckerei, Snack, Fastfood, Backwaren enthält.&#10;&#10;KI-generierte Inhalte können fehlerhaft sein."/>
          <p:cNvPicPr preferRelativeResize="0"/>
          <p:nvPr/>
        </p:nvPicPr>
        <p:blipFill rotWithShape="1">
          <a:blip r:embed="rId7">
            <a:alphaModFix/>
          </a:blip>
          <a:srcRect/>
          <a:stretch/>
        </p:blipFill>
        <p:spPr>
          <a:xfrm>
            <a:off x="8002327" y="2744152"/>
            <a:ext cx="4189673" cy="2782205"/>
          </a:xfrm>
          <a:prstGeom prst="rect">
            <a:avLst/>
          </a:prstGeom>
          <a:noFill/>
          <a:ln>
            <a:noFill/>
          </a:ln>
        </p:spPr>
      </p:pic>
      <p:sp>
        <p:nvSpPr>
          <p:cNvPr id="476" name="Google Shape;476;p31"/>
          <p:cNvSpPr txBox="1"/>
          <p:nvPr/>
        </p:nvSpPr>
        <p:spPr>
          <a:xfrm>
            <a:off x="8026019" y="5680998"/>
            <a:ext cx="3855308"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de-DE" sz="1000" b="0" i="0" u="none" strike="noStrike" cap="none">
                <a:solidFill>
                  <a:schemeClr val="bg1">
                    <a:lumMod val="85000"/>
                  </a:schemeClr>
                </a:solidFill>
                <a:latin typeface="Arial"/>
                <a:ea typeface="Arial"/>
                <a:cs typeface="Arial"/>
                <a:sym typeface="Arial"/>
              </a:rPr>
              <a:t>Bakery, PIRO, CC BY 4.0, Pixabay, </a:t>
            </a:r>
            <a:r>
              <a:rPr lang="de-DE" sz="1000" b="0" i="0" u="sng" strike="noStrike" cap="none">
                <a:solidFill>
                  <a:schemeClr val="bg1">
                    <a:lumMod val="85000"/>
                  </a:schemeClr>
                </a:solidFill>
                <a:latin typeface="Arial"/>
                <a:ea typeface="Arial"/>
                <a:cs typeface="Arial"/>
                <a:sym typeface="Arial"/>
                <a:hlinkClick r:id="rId8">
                  <a:extLst>
                    <a:ext uri="{A12FA001-AC4F-418D-AE19-62706E023703}">
                      <ahyp:hlinkClr xmlns:ahyp="http://schemas.microsoft.com/office/drawing/2018/hyperlinkcolor" val="tx"/>
                    </a:ext>
                  </a:extLst>
                </a:hlinkClick>
              </a:rPr>
              <a:t>https://pixabay.com/de/photos/bäckerei-innenaufnahme-brotregale-1583201/</a:t>
            </a:r>
            <a:r>
              <a:rPr lang="de-DE" sz="1000" b="0" i="0" u="none" strike="noStrike" cap="none">
                <a:solidFill>
                  <a:schemeClr val="bg1">
                    <a:lumMod val="85000"/>
                  </a:schemeClr>
                </a:solidFill>
                <a:latin typeface="Arial"/>
                <a:ea typeface="Arial"/>
                <a:cs typeface="Arial"/>
                <a:sym typeface="Arial"/>
              </a:rPr>
              <a:t> </a:t>
            </a:r>
            <a:endParaRPr sz="1400" b="0" i="0" u="none" strike="noStrike" cap="none">
              <a:solidFill>
                <a:schemeClr val="bg1">
                  <a:lumMod val="85000"/>
                </a:schemeClr>
              </a:solidFill>
              <a:latin typeface="Arial"/>
              <a:ea typeface="Arial"/>
              <a:cs typeface="Arial"/>
              <a:sym typeface="Arial"/>
            </a:endParaRPr>
          </a:p>
        </p:txBody>
      </p:sp>
      <p:sp>
        <p:nvSpPr>
          <p:cNvPr id="477" name="Google Shape;477;p31"/>
          <p:cNvSpPr/>
          <p:nvPr/>
        </p:nvSpPr>
        <p:spPr>
          <a:xfrm>
            <a:off x="9113798" y="2539178"/>
            <a:ext cx="2063100" cy="410100"/>
          </a:xfrm>
          <a:prstGeom prst="rect">
            <a:avLst/>
          </a:prstGeom>
          <a:solidFill>
            <a:srgbClr val="D0FF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de-DE" sz="1800" b="0" i="0" u="none" strike="noStrike" cap="none">
                <a:solidFill>
                  <a:srgbClr val="000E8E"/>
                </a:solidFill>
                <a:latin typeface="Arial"/>
                <a:ea typeface="Arial"/>
                <a:cs typeface="Arial"/>
                <a:sym typeface="Arial"/>
              </a:rPr>
              <a:t>Recheneinheit</a:t>
            </a:r>
            <a:endParaRPr sz="1800" b="0" i="0" u="none" strike="noStrike" cap="none">
              <a:solidFill>
                <a:schemeClr val="lt1"/>
              </a:solidFill>
              <a:latin typeface="Arial"/>
              <a:ea typeface="Arial"/>
              <a:cs typeface="Arial"/>
              <a:sym typeface="Arial"/>
            </a:endParaRPr>
          </a:p>
        </p:txBody>
      </p:sp>
      <p:sp>
        <p:nvSpPr>
          <p:cNvPr id="478" name="Google Shape;478;p31"/>
          <p:cNvSpPr/>
          <p:nvPr/>
        </p:nvSpPr>
        <p:spPr>
          <a:xfrm>
            <a:off x="5011773" y="2590328"/>
            <a:ext cx="2063100" cy="410100"/>
          </a:xfrm>
          <a:prstGeom prst="rect">
            <a:avLst/>
          </a:prstGeom>
          <a:solidFill>
            <a:srgbClr val="D0FF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de-DE" sz="1800" b="0" i="0" u="none" strike="noStrike" cap="none">
                <a:solidFill>
                  <a:srgbClr val="000E8E"/>
                </a:solidFill>
                <a:latin typeface="Arial"/>
                <a:ea typeface="Arial"/>
                <a:cs typeface="Arial"/>
                <a:sym typeface="Arial"/>
              </a:rPr>
              <a:t>Tauschmittel</a:t>
            </a:r>
            <a:endParaRPr sz="1800" b="0" i="0" u="none" strike="noStrike" cap="none">
              <a:solidFill>
                <a:schemeClr val="lt1"/>
              </a:solidFill>
              <a:latin typeface="Arial"/>
              <a:ea typeface="Arial"/>
              <a:cs typeface="Arial"/>
              <a:sym typeface="Arial"/>
            </a:endParaRPr>
          </a:p>
        </p:txBody>
      </p:sp>
      <p:sp>
        <p:nvSpPr>
          <p:cNvPr id="479" name="Google Shape;479;p31"/>
          <p:cNvSpPr/>
          <p:nvPr/>
        </p:nvSpPr>
        <p:spPr>
          <a:xfrm>
            <a:off x="897061" y="2539175"/>
            <a:ext cx="2390700" cy="410100"/>
          </a:xfrm>
          <a:prstGeom prst="rect">
            <a:avLst/>
          </a:prstGeom>
          <a:solidFill>
            <a:srgbClr val="D0FF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de-DE" sz="1800" b="0" i="0" u="none" strike="noStrike" cap="none">
                <a:solidFill>
                  <a:srgbClr val="000E8E"/>
                </a:solidFill>
                <a:latin typeface="Arial"/>
                <a:ea typeface="Arial"/>
                <a:cs typeface="Arial"/>
                <a:sym typeface="Arial"/>
              </a:rPr>
              <a:t>Wertaufbewahrung</a:t>
            </a: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32"/>
          <p:cNvSpPr txBox="1">
            <a:spLocks noGrp="1"/>
          </p:cNvSpPr>
          <p:nvPr>
            <p:ph type="body" idx="1"/>
          </p:nvPr>
        </p:nvSpPr>
        <p:spPr>
          <a:xfrm>
            <a:off x="838200" y="168275"/>
            <a:ext cx="5983288" cy="482600"/>
          </a:xfrm>
          <a:prstGeom prst="rect">
            <a:avLst/>
          </a:prstGeom>
          <a:noFill/>
          <a:ln>
            <a:noFill/>
          </a:ln>
        </p:spPr>
        <p:txBody>
          <a:bodyPr spcFirstLastPara="1" wrap="square" lIns="91425" tIns="45700" rIns="91425" bIns="45700" anchor="t" anchorCtr="0">
            <a:normAutofit/>
          </a:bodyPr>
          <a:lstStyle/>
          <a:p>
            <a:pPr marL="228589" lvl="0" indent="-228589" algn="l" rtl="0">
              <a:lnSpc>
                <a:spcPct val="90000"/>
              </a:lnSpc>
              <a:spcBef>
                <a:spcPts val="0"/>
              </a:spcBef>
              <a:spcAft>
                <a:spcPts val="0"/>
              </a:spcAft>
              <a:buClr>
                <a:srgbClr val="FF6555"/>
              </a:buClr>
              <a:buSzPts val="2000"/>
              <a:buNone/>
            </a:pPr>
            <a:r>
              <a:rPr lang="de-DE"/>
              <a:t>Methodenoption 2 von 2: </a:t>
            </a:r>
            <a:endParaRPr/>
          </a:p>
        </p:txBody>
      </p:sp>
      <p:sp>
        <p:nvSpPr>
          <p:cNvPr id="485" name="Google Shape;485;p32"/>
          <p:cNvSpPr txBox="1">
            <a:spLocks noGrp="1"/>
          </p:cNvSpPr>
          <p:nvPr>
            <p:ph type="body" idx="2"/>
          </p:nvPr>
        </p:nvSpPr>
        <p:spPr>
          <a:xfrm>
            <a:off x="838202" y="789783"/>
            <a:ext cx="5822951" cy="779619"/>
          </a:xfrm>
          <a:prstGeom prst="rect">
            <a:avLst/>
          </a:prstGeom>
          <a:noFill/>
          <a:ln>
            <a:noFill/>
          </a:ln>
        </p:spPr>
        <p:txBody>
          <a:bodyPr spcFirstLastPara="1" wrap="square" lIns="91425" tIns="45700" rIns="91425" bIns="45700" anchor="ctr" anchorCtr="0">
            <a:normAutofit/>
          </a:bodyPr>
          <a:lstStyle/>
          <a:p>
            <a:pPr marL="228589" lvl="0" indent="-228589" algn="l" rtl="0">
              <a:lnSpc>
                <a:spcPct val="80000"/>
              </a:lnSpc>
              <a:spcBef>
                <a:spcPts val="0"/>
              </a:spcBef>
              <a:spcAft>
                <a:spcPts val="0"/>
              </a:spcAft>
              <a:buClr>
                <a:srgbClr val="000D86"/>
              </a:buClr>
              <a:buSzPts val="5300"/>
              <a:buNone/>
            </a:pPr>
            <a:r>
              <a:rPr lang="de-DE" sz="4400" dirty="0"/>
              <a:t>Quiz</a:t>
            </a:r>
            <a:endParaRPr sz="4800" dirty="0"/>
          </a:p>
        </p:txBody>
      </p:sp>
      <p:sp>
        <p:nvSpPr>
          <p:cNvPr id="486" name="Google Shape;486;p32"/>
          <p:cNvSpPr txBox="1">
            <a:spLocks noGrp="1"/>
          </p:cNvSpPr>
          <p:nvPr>
            <p:ph type="body" idx="3"/>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E8E"/>
              </a:buClr>
              <a:buSzPts val="3000"/>
              <a:buNone/>
            </a:pPr>
            <a:r>
              <a:rPr lang="de-DE">
                <a:solidFill>
                  <a:srgbClr val="000E8E"/>
                </a:solidFill>
              </a:rPr>
              <a:t>Welche der folgenden Optionen sind Beispiele für Arten von Geld? </a:t>
            </a:r>
            <a:br>
              <a:rPr lang="de-DE">
                <a:solidFill>
                  <a:srgbClr val="000E8E"/>
                </a:solidFill>
              </a:rPr>
            </a:br>
            <a:endParaRPr>
              <a:solidFill>
                <a:srgbClr val="000E8E"/>
              </a:solidFill>
            </a:endParaRPr>
          </a:p>
          <a:p>
            <a:pPr marL="514350" lvl="0" indent="-514350" algn="l" rtl="0">
              <a:lnSpc>
                <a:spcPct val="90000"/>
              </a:lnSpc>
              <a:spcBef>
                <a:spcPts val="1000"/>
              </a:spcBef>
              <a:spcAft>
                <a:spcPts val="0"/>
              </a:spcAft>
              <a:buClr>
                <a:srgbClr val="000E8E"/>
              </a:buClr>
              <a:buSzPts val="3000"/>
              <a:buAutoNum type="alphaUcPeriod"/>
            </a:pPr>
            <a:r>
              <a:rPr lang="de-DE">
                <a:solidFill>
                  <a:srgbClr val="000E8E"/>
                </a:solidFill>
              </a:rPr>
              <a:t>Bargeld</a:t>
            </a:r>
            <a:endParaRPr/>
          </a:p>
          <a:p>
            <a:pPr marL="514350" lvl="0" indent="-514350" algn="l" rtl="0">
              <a:lnSpc>
                <a:spcPct val="90000"/>
              </a:lnSpc>
              <a:spcBef>
                <a:spcPts val="1000"/>
              </a:spcBef>
              <a:spcAft>
                <a:spcPts val="0"/>
              </a:spcAft>
              <a:buClr>
                <a:srgbClr val="000E8E"/>
              </a:buClr>
              <a:buSzPts val="3000"/>
              <a:buAutoNum type="alphaUcPeriod"/>
            </a:pPr>
            <a:r>
              <a:rPr lang="de-DE">
                <a:solidFill>
                  <a:srgbClr val="000E8E"/>
                </a:solidFill>
              </a:rPr>
              <a:t>Buchgeld</a:t>
            </a:r>
            <a:endParaRPr/>
          </a:p>
          <a:p>
            <a:pPr marL="514350" lvl="0" indent="-514350" algn="l" rtl="0">
              <a:lnSpc>
                <a:spcPct val="90000"/>
              </a:lnSpc>
              <a:spcBef>
                <a:spcPts val="1000"/>
              </a:spcBef>
              <a:spcAft>
                <a:spcPts val="0"/>
              </a:spcAft>
              <a:buClr>
                <a:srgbClr val="000E8E"/>
              </a:buClr>
              <a:buSzPts val="3000"/>
              <a:buAutoNum type="alphaUcPeriod"/>
            </a:pPr>
            <a:r>
              <a:rPr lang="de-DE">
                <a:solidFill>
                  <a:srgbClr val="000E8E"/>
                </a:solidFill>
              </a:rPr>
              <a:t>Kryptowährung</a:t>
            </a:r>
            <a:endParaRPr/>
          </a:p>
          <a:p>
            <a:pPr marL="514350" lvl="0" indent="-514350" algn="l" rtl="0">
              <a:lnSpc>
                <a:spcPct val="90000"/>
              </a:lnSpc>
              <a:spcBef>
                <a:spcPts val="1000"/>
              </a:spcBef>
              <a:spcAft>
                <a:spcPts val="0"/>
              </a:spcAft>
              <a:buClr>
                <a:srgbClr val="000E8E"/>
              </a:buClr>
              <a:buSzPts val="3000"/>
              <a:buAutoNum type="alphaUcPeriod"/>
            </a:pPr>
            <a:r>
              <a:rPr lang="de-DE">
                <a:solidFill>
                  <a:srgbClr val="000E8E"/>
                </a:solidFill>
              </a:rPr>
              <a:t>Kreditkarte</a:t>
            </a:r>
            <a:endParaRPr/>
          </a:p>
          <a:p>
            <a:pPr marL="514350" lvl="0" indent="-514350" algn="l" rtl="0">
              <a:lnSpc>
                <a:spcPct val="90000"/>
              </a:lnSpc>
              <a:spcBef>
                <a:spcPts val="1000"/>
              </a:spcBef>
              <a:spcAft>
                <a:spcPts val="0"/>
              </a:spcAft>
              <a:buClr>
                <a:srgbClr val="000E8E"/>
              </a:buClr>
              <a:buSzPts val="3000"/>
              <a:buAutoNum type="alphaUcPeriod"/>
            </a:pPr>
            <a:r>
              <a:rPr lang="de-DE">
                <a:solidFill>
                  <a:srgbClr val="000E8E"/>
                </a:solidFill>
              </a:rPr>
              <a:t>Goldbarren</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33"/>
          <p:cNvSpPr txBox="1">
            <a:spLocks noGrp="1"/>
          </p:cNvSpPr>
          <p:nvPr>
            <p:ph type="body" idx="1"/>
          </p:nvPr>
        </p:nvSpPr>
        <p:spPr>
          <a:xfrm>
            <a:off x="838200" y="168275"/>
            <a:ext cx="5983288" cy="482600"/>
          </a:xfrm>
          <a:prstGeom prst="rect">
            <a:avLst/>
          </a:prstGeom>
          <a:noFill/>
          <a:ln>
            <a:noFill/>
          </a:ln>
        </p:spPr>
        <p:txBody>
          <a:bodyPr spcFirstLastPara="1" wrap="square" lIns="91425" tIns="45700" rIns="91425" bIns="45700" anchor="t" anchorCtr="0">
            <a:normAutofit/>
          </a:bodyPr>
          <a:lstStyle/>
          <a:p>
            <a:pPr marL="228589" lvl="0" indent="-228589" algn="l" rtl="0">
              <a:lnSpc>
                <a:spcPct val="90000"/>
              </a:lnSpc>
              <a:spcBef>
                <a:spcPts val="0"/>
              </a:spcBef>
              <a:spcAft>
                <a:spcPts val="0"/>
              </a:spcAft>
              <a:buClr>
                <a:srgbClr val="FF6555"/>
              </a:buClr>
              <a:buSzPts val="2000"/>
              <a:buNone/>
            </a:pPr>
            <a:r>
              <a:rPr lang="de-DE"/>
              <a:t>Methodenoption 2 von 2: </a:t>
            </a:r>
            <a:endParaRPr/>
          </a:p>
        </p:txBody>
      </p:sp>
      <p:sp>
        <p:nvSpPr>
          <p:cNvPr id="492" name="Google Shape;492;p33"/>
          <p:cNvSpPr txBox="1">
            <a:spLocks noGrp="1"/>
          </p:cNvSpPr>
          <p:nvPr>
            <p:ph type="body" idx="2"/>
          </p:nvPr>
        </p:nvSpPr>
        <p:spPr>
          <a:xfrm>
            <a:off x="838202" y="789783"/>
            <a:ext cx="5822951" cy="779619"/>
          </a:xfrm>
          <a:prstGeom prst="rect">
            <a:avLst/>
          </a:prstGeom>
          <a:noFill/>
          <a:ln>
            <a:noFill/>
          </a:ln>
        </p:spPr>
        <p:txBody>
          <a:bodyPr spcFirstLastPara="1" wrap="square" lIns="91425" tIns="45700" rIns="91425" bIns="45700" anchor="ctr" anchorCtr="0">
            <a:normAutofit/>
          </a:bodyPr>
          <a:lstStyle/>
          <a:p>
            <a:pPr marL="228589" lvl="0" indent="-228589" algn="l" rtl="0">
              <a:lnSpc>
                <a:spcPct val="80000"/>
              </a:lnSpc>
              <a:spcBef>
                <a:spcPts val="0"/>
              </a:spcBef>
              <a:spcAft>
                <a:spcPts val="0"/>
              </a:spcAft>
              <a:buClr>
                <a:srgbClr val="000D86"/>
              </a:buClr>
              <a:buSzPts val="5300"/>
              <a:buNone/>
            </a:pPr>
            <a:r>
              <a:rPr lang="de-DE" sz="4400" dirty="0"/>
              <a:t>Quiz</a:t>
            </a:r>
            <a:endParaRPr sz="4800" dirty="0"/>
          </a:p>
        </p:txBody>
      </p:sp>
      <p:sp>
        <p:nvSpPr>
          <p:cNvPr id="493" name="Google Shape;493;p33"/>
          <p:cNvSpPr txBox="1">
            <a:spLocks noGrp="1"/>
          </p:cNvSpPr>
          <p:nvPr>
            <p:ph type="body" idx="3"/>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E8E"/>
              </a:buClr>
              <a:buSzPts val="3000"/>
              <a:buNone/>
            </a:pPr>
            <a:r>
              <a:rPr lang="de-DE">
                <a:solidFill>
                  <a:srgbClr val="000E8E"/>
                </a:solidFill>
              </a:rPr>
              <a:t>Welche der folgenden Optionen sind Beispiele für Arten von Geld? </a:t>
            </a:r>
            <a:br>
              <a:rPr lang="de-DE">
                <a:solidFill>
                  <a:srgbClr val="000E8E"/>
                </a:solidFill>
              </a:rPr>
            </a:br>
            <a:endParaRPr>
              <a:solidFill>
                <a:srgbClr val="000E8E"/>
              </a:solidFill>
            </a:endParaRPr>
          </a:p>
          <a:p>
            <a:pPr marL="514350" lvl="0" indent="-514350" algn="l" rtl="0">
              <a:lnSpc>
                <a:spcPct val="90000"/>
              </a:lnSpc>
              <a:spcBef>
                <a:spcPts val="1000"/>
              </a:spcBef>
              <a:spcAft>
                <a:spcPts val="0"/>
              </a:spcAft>
              <a:buClr>
                <a:srgbClr val="000E8E"/>
              </a:buClr>
              <a:buSzPts val="3000"/>
              <a:buAutoNum type="alphaUcPeriod"/>
            </a:pPr>
            <a:r>
              <a:rPr lang="de-DE" b="1">
                <a:solidFill>
                  <a:srgbClr val="000E8E"/>
                </a:solidFill>
              </a:rPr>
              <a:t>Bargeld</a:t>
            </a:r>
            <a:endParaRPr/>
          </a:p>
          <a:p>
            <a:pPr marL="514350" lvl="0" indent="-514350" algn="l" rtl="0">
              <a:lnSpc>
                <a:spcPct val="90000"/>
              </a:lnSpc>
              <a:spcBef>
                <a:spcPts val="1000"/>
              </a:spcBef>
              <a:spcAft>
                <a:spcPts val="0"/>
              </a:spcAft>
              <a:buClr>
                <a:srgbClr val="000E8E"/>
              </a:buClr>
              <a:buSzPts val="3000"/>
              <a:buAutoNum type="alphaUcPeriod"/>
            </a:pPr>
            <a:r>
              <a:rPr lang="de-DE" b="1">
                <a:solidFill>
                  <a:srgbClr val="000E8E"/>
                </a:solidFill>
              </a:rPr>
              <a:t>Buchgeld</a:t>
            </a:r>
            <a:endParaRPr/>
          </a:p>
          <a:p>
            <a:pPr marL="514350" lvl="0" indent="-514350" algn="l" rtl="0">
              <a:lnSpc>
                <a:spcPct val="90000"/>
              </a:lnSpc>
              <a:spcBef>
                <a:spcPts val="1000"/>
              </a:spcBef>
              <a:spcAft>
                <a:spcPts val="0"/>
              </a:spcAft>
              <a:buClr>
                <a:srgbClr val="000E8E"/>
              </a:buClr>
              <a:buSzPts val="3000"/>
              <a:buAutoNum type="alphaUcPeriod"/>
            </a:pPr>
            <a:r>
              <a:rPr lang="de-DE" b="1">
                <a:solidFill>
                  <a:srgbClr val="000E8E"/>
                </a:solidFill>
              </a:rPr>
              <a:t>Kryptowährung</a:t>
            </a:r>
            <a:endParaRPr/>
          </a:p>
          <a:p>
            <a:pPr marL="514350" lvl="0" indent="-514350" algn="l" rtl="0">
              <a:lnSpc>
                <a:spcPct val="90000"/>
              </a:lnSpc>
              <a:spcBef>
                <a:spcPts val="1000"/>
              </a:spcBef>
              <a:spcAft>
                <a:spcPts val="0"/>
              </a:spcAft>
              <a:buClr>
                <a:srgbClr val="000E8E"/>
              </a:buClr>
              <a:buSzPts val="3000"/>
              <a:buAutoNum type="alphaUcPeriod"/>
            </a:pPr>
            <a:r>
              <a:rPr lang="de-DE">
                <a:solidFill>
                  <a:srgbClr val="000E8E"/>
                </a:solidFill>
              </a:rPr>
              <a:t>Kreditkarte</a:t>
            </a:r>
            <a:endParaRPr/>
          </a:p>
          <a:p>
            <a:pPr marL="514350" lvl="0" indent="-514350" algn="l" rtl="0">
              <a:lnSpc>
                <a:spcPct val="90000"/>
              </a:lnSpc>
              <a:spcBef>
                <a:spcPts val="1000"/>
              </a:spcBef>
              <a:spcAft>
                <a:spcPts val="0"/>
              </a:spcAft>
              <a:buClr>
                <a:srgbClr val="000E8E"/>
              </a:buClr>
              <a:buSzPts val="3000"/>
              <a:buAutoNum type="alphaUcPeriod"/>
            </a:pPr>
            <a:r>
              <a:rPr lang="de-DE">
                <a:solidFill>
                  <a:srgbClr val="000E8E"/>
                </a:solidFill>
              </a:rPr>
              <a:t>Goldbarren</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34"/>
          <p:cNvSpPr txBox="1">
            <a:spLocks noGrp="1"/>
          </p:cNvSpPr>
          <p:nvPr>
            <p:ph type="body" idx="1"/>
          </p:nvPr>
        </p:nvSpPr>
        <p:spPr>
          <a:xfrm>
            <a:off x="838200" y="168275"/>
            <a:ext cx="5983288" cy="482600"/>
          </a:xfrm>
          <a:prstGeom prst="rect">
            <a:avLst/>
          </a:prstGeom>
          <a:noFill/>
          <a:ln>
            <a:noFill/>
          </a:ln>
        </p:spPr>
        <p:txBody>
          <a:bodyPr spcFirstLastPara="1" wrap="square" lIns="91425" tIns="45700" rIns="91425" bIns="45700" anchor="t" anchorCtr="0">
            <a:normAutofit/>
          </a:bodyPr>
          <a:lstStyle/>
          <a:p>
            <a:pPr marL="228589" lvl="0" indent="-228589" algn="l" rtl="0">
              <a:lnSpc>
                <a:spcPct val="90000"/>
              </a:lnSpc>
              <a:spcBef>
                <a:spcPts val="0"/>
              </a:spcBef>
              <a:spcAft>
                <a:spcPts val="0"/>
              </a:spcAft>
              <a:buClr>
                <a:srgbClr val="FF6555"/>
              </a:buClr>
              <a:buSzPts val="2000"/>
              <a:buNone/>
            </a:pPr>
            <a:r>
              <a:rPr lang="de-DE"/>
              <a:t>Methodenoption 2 von 2: </a:t>
            </a:r>
            <a:endParaRPr/>
          </a:p>
        </p:txBody>
      </p:sp>
      <p:sp>
        <p:nvSpPr>
          <p:cNvPr id="499" name="Google Shape;499;p34"/>
          <p:cNvSpPr txBox="1">
            <a:spLocks noGrp="1"/>
          </p:cNvSpPr>
          <p:nvPr>
            <p:ph type="body" idx="2"/>
          </p:nvPr>
        </p:nvSpPr>
        <p:spPr>
          <a:xfrm>
            <a:off x="838202" y="789783"/>
            <a:ext cx="5822951" cy="779619"/>
          </a:xfrm>
          <a:prstGeom prst="rect">
            <a:avLst/>
          </a:prstGeom>
          <a:noFill/>
          <a:ln>
            <a:noFill/>
          </a:ln>
        </p:spPr>
        <p:txBody>
          <a:bodyPr spcFirstLastPara="1" wrap="square" lIns="91425" tIns="45700" rIns="91425" bIns="45700" anchor="ctr" anchorCtr="0">
            <a:normAutofit/>
          </a:bodyPr>
          <a:lstStyle/>
          <a:p>
            <a:pPr marL="228589" lvl="0" indent="-228589" algn="l" rtl="0">
              <a:lnSpc>
                <a:spcPct val="80000"/>
              </a:lnSpc>
              <a:spcBef>
                <a:spcPts val="0"/>
              </a:spcBef>
              <a:spcAft>
                <a:spcPts val="0"/>
              </a:spcAft>
              <a:buClr>
                <a:srgbClr val="000D86"/>
              </a:buClr>
              <a:buSzPts val="5300"/>
              <a:buNone/>
            </a:pPr>
            <a:r>
              <a:rPr lang="de-DE" sz="4400" dirty="0"/>
              <a:t>Quiz</a:t>
            </a:r>
            <a:endParaRPr sz="4800" dirty="0"/>
          </a:p>
        </p:txBody>
      </p:sp>
      <p:sp>
        <p:nvSpPr>
          <p:cNvPr id="500" name="Google Shape;500;p34"/>
          <p:cNvSpPr txBox="1">
            <a:spLocks noGrp="1"/>
          </p:cNvSpPr>
          <p:nvPr>
            <p:ph type="body" idx="3"/>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E8E"/>
              </a:buClr>
              <a:buSzPts val="3000"/>
              <a:buNone/>
            </a:pPr>
            <a:r>
              <a:rPr lang="de-DE">
                <a:solidFill>
                  <a:srgbClr val="000E8E"/>
                </a:solidFill>
              </a:rPr>
              <a:t>Was passiert, wenn eine Bank einen Kredit vergibt?</a:t>
            </a:r>
            <a:br>
              <a:rPr lang="de-DE">
                <a:solidFill>
                  <a:srgbClr val="000E8E"/>
                </a:solidFill>
              </a:rPr>
            </a:br>
            <a:endParaRPr>
              <a:solidFill>
                <a:srgbClr val="000E8E"/>
              </a:solidFill>
            </a:endParaRPr>
          </a:p>
          <a:p>
            <a:pPr marL="514350" lvl="0" indent="-514350" algn="l" rtl="0">
              <a:lnSpc>
                <a:spcPct val="90000"/>
              </a:lnSpc>
              <a:spcBef>
                <a:spcPts val="1000"/>
              </a:spcBef>
              <a:spcAft>
                <a:spcPts val="0"/>
              </a:spcAft>
              <a:buClr>
                <a:srgbClr val="000E8E"/>
              </a:buClr>
              <a:buSzPts val="3000"/>
              <a:buAutoNum type="alphaUcPeriod"/>
            </a:pPr>
            <a:r>
              <a:rPr lang="de-DE">
                <a:solidFill>
                  <a:srgbClr val="000E8E"/>
                </a:solidFill>
              </a:rPr>
              <a:t>Sie verleiht Geld, das andere Kund:innen auf ihrem Konto haben. </a:t>
            </a:r>
            <a:endParaRPr/>
          </a:p>
          <a:p>
            <a:pPr marL="514350" lvl="0" indent="-514350" algn="l" rtl="0">
              <a:lnSpc>
                <a:spcPct val="90000"/>
              </a:lnSpc>
              <a:spcBef>
                <a:spcPts val="1000"/>
              </a:spcBef>
              <a:spcAft>
                <a:spcPts val="0"/>
              </a:spcAft>
              <a:buClr>
                <a:srgbClr val="000E8E"/>
              </a:buClr>
              <a:buSzPts val="3000"/>
              <a:buAutoNum type="alphaUcPeriod"/>
            </a:pPr>
            <a:r>
              <a:rPr lang="de-DE">
                <a:solidFill>
                  <a:srgbClr val="000E8E"/>
                </a:solidFill>
              </a:rPr>
              <a:t>Sie druckt neues Bargeld.</a:t>
            </a:r>
            <a:endParaRPr/>
          </a:p>
          <a:p>
            <a:pPr marL="514350" lvl="0" indent="-514350" algn="l" rtl="0">
              <a:lnSpc>
                <a:spcPct val="90000"/>
              </a:lnSpc>
              <a:spcBef>
                <a:spcPts val="1000"/>
              </a:spcBef>
              <a:spcAft>
                <a:spcPts val="0"/>
              </a:spcAft>
              <a:buClr>
                <a:srgbClr val="000E8E"/>
              </a:buClr>
              <a:buSzPts val="3000"/>
              <a:buAutoNum type="alphaUcPeriod"/>
            </a:pPr>
            <a:r>
              <a:rPr lang="de-DE">
                <a:solidFill>
                  <a:srgbClr val="000E8E"/>
                </a:solidFill>
              </a:rPr>
              <a:t>Sie „erschafft“ neues Buchgeld auf den Konten der Kreditnehmenden. </a:t>
            </a:r>
            <a:endParaRPr/>
          </a:p>
          <a:p>
            <a:pPr marL="514350" lvl="0" indent="-514350" algn="l" rtl="0">
              <a:lnSpc>
                <a:spcPct val="90000"/>
              </a:lnSpc>
              <a:spcBef>
                <a:spcPts val="1000"/>
              </a:spcBef>
              <a:spcAft>
                <a:spcPts val="0"/>
              </a:spcAft>
              <a:buClr>
                <a:srgbClr val="000E8E"/>
              </a:buClr>
              <a:buSzPts val="3000"/>
              <a:buAutoNum type="alphaUcPeriod"/>
            </a:pPr>
            <a:r>
              <a:rPr lang="de-DE">
                <a:solidFill>
                  <a:srgbClr val="000E8E"/>
                </a:solidFill>
              </a:rPr>
              <a:t>Sie gibt Geld weiter, das sie vom Staat geliehen hat.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35"/>
          <p:cNvSpPr txBox="1">
            <a:spLocks noGrp="1"/>
          </p:cNvSpPr>
          <p:nvPr>
            <p:ph type="body" idx="1"/>
          </p:nvPr>
        </p:nvSpPr>
        <p:spPr>
          <a:xfrm>
            <a:off x="838200" y="168275"/>
            <a:ext cx="5983288" cy="482600"/>
          </a:xfrm>
          <a:prstGeom prst="rect">
            <a:avLst/>
          </a:prstGeom>
          <a:noFill/>
          <a:ln>
            <a:noFill/>
          </a:ln>
        </p:spPr>
        <p:txBody>
          <a:bodyPr spcFirstLastPara="1" wrap="square" lIns="91425" tIns="45700" rIns="91425" bIns="45700" anchor="t" anchorCtr="0">
            <a:normAutofit/>
          </a:bodyPr>
          <a:lstStyle/>
          <a:p>
            <a:pPr marL="228589" lvl="0" indent="-228589" algn="l" rtl="0">
              <a:lnSpc>
                <a:spcPct val="90000"/>
              </a:lnSpc>
              <a:spcBef>
                <a:spcPts val="0"/>
              </a:spcBef>
              <a:spcAft>
                <a:spcPts val="0"/>
              </a:spcAft>
              <a:buClr>
                <a:srgbClr val="FF6555"/>
              </a:buClr>
              <a:buSzPts val="2000"/>
              <a:buNone/>
            </a:pPr>
            <a:r>
              <a:rPr lang="de-DE"/>
              <a:t>Methodenoption 2 von 2: </a:t>
            </a:r>
            <a:endParaRPr/>
          </a:p>
        </p:txBody>
      </p:sp>
      <p:sp>
        <p:nvSpPr>
          <p:cNvPr id="506" name="Google Shape;506;p35"/>
          <p:cNvSpPr txBox="1">
            <a:spLocks noGrp="1"/>
          </p:cNvSpPr>
          <p:nvPr>
            <p:ph type="body" idx="2"/>
          </p:nvPr>
        </p:nvSpPr>
        <p:spPr>
          <a:xfrm>
            <a:off x="838202" y="789783"/>
            <a:ext cx="5822951" cy="779619"/>
          </a:xfrm>
          <a:prstGeom prst="rect">
            <a:avLst/>
          </a:prstGeom>
          <a:noFill/>
          <a:ln>
            <a:noFill/>
          </a:ln>
        </p:spPr>
        <p:txBody>
          <a:bodyPr spcFirstLastPara="1" wrap="square" lIns="91425" tIns="45700" rIns="91425" bIns="45700" anchor="ctr" anchorCtr="0">
            <a:normAutofit/>
          </a:bodyPr>
          <a:lstStyle/>
          <a:p>
            <a:pPr marL="228589" lvl="0" indent="-228589" algn="l" rtl="0">
              <a:lnSpc>
                <a:spcPct val="80000"/>
              </a:lnSpc>
              <a:spcBef>
                <a:spcPts val="0"/>
              </a:spcBef>
              <a:spcAft>
                <a:spcPts val="0"/>
              </a:spcAft>
              <a:buClr>
                <a:srgbClr val="000D86"/>
              </a:buClr>
              <a:buSzPts val="5300"/>
              <a:buNone/>
            </a:pPr>
            <a:r>
              <a:rPr lang="de-DE" sz="4400" dirty="0"/>
              <a:t>Quiz</a:t>
            </a:r>
            <a:endParaRPr sz="4800" dirty="0"/>
          </a:p>
        </p:txBody>
      </p:sp>
      <p:sp>
        <p:nvSpPr>
          <p:cNvPr id="507" name="Google Shape;507;p35"/>
          <p:cNvSpPr txBox="1">
            <a:spLocks noGrp="1"/>
          </p:cNvSpPr>
          <p:nvPr>
            <p:ph type="body" idx="3"/>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E8E"/>
              </a:buClr>
              <a:buSzPts val="3000"/>
              <a:buNone/>
            </a:pPr>
            <a:r>
              <a:rPr lang="de-DE">
                <a:solidFill>
                  <a:srgbClr val="000E8E"/>
                </a:solidFill>
              </a:rPr>
              <a:t>Was passiert, wenn eine Bank einen Kredit vergibt?</a:t>
            </a:r>
            <a:br>
              <a:rPr lang="de-DE">
                <a:solidFill>
                  <a:srgbClr val="000E8E"/>
                </a:solidFill>
              </a:rPr>
            </a:br>
            <a:endParaRPr>
              <a:solidFill>
                <a:srgbClr val="000E8E"/>
              </a:solidFill>
            </a:endParaRPr>
          </a:p>
          <a:p>
            <a:pPr marL="514350" lvl="0" indent="-514350" algn="l" rtl="0">
              <a:lnSpc>
                <a:spcPct val="90000"/>
              </a:lnSpc>
              <a:spcBef>
                <a:spcPts val="1000"/>
              </a:spcBef>
              <a:spcAft>
                <a:spcPts val="0"/>
              </a:spcAft>
              <a:buClr>
                <a:srgbClr val="000E8E"/>
              </a:buClr>
              <a:buSzPts val="3000"/>
              <a:buAutoNum type="alphaUcPeriod"/>
            </a:pPr>
            <a:r>
              <a:rPr lang="de-DE">
                <a:solidFill>
                  <a:srgbClr val="000E8E"/>
                </a:solidFill>
              </a:rPr>
              <a:t>Sie verleiht Geld, das andere Kund:innen auf ihrem Konto haben. </a:t>
            </a:r>
            <a:endParaRPr/>
          </a:p>
          <a:p>
            <a:pPr marL="514350" lvl="0" indent="-514350" algn="l" rtl="0">
              <a:lnSpc>
                <a:spcPct val="90000"/>
              </a:lnSpc>
              <a:spcBef>
                <a:spcPts val="1000"/>
              </a:spcBef>
              <a:spcAft>
                <a:spcPts val="0"/>
              </a:spcAft>
              <a:buClr>
                <a:srgbClr val="000E8E"/>
              </a:buClr>
              <a:buSzPts val="3000"/>
              <a:buAutoNum type="alphaUcPeriod"/>
            </a:pPr>
            <a:r>
              <a:rPr lang="de-DE">
                <a:solidFill>
                  <a:srgbClr val="000E8E"/>
                </a:solidFill>
              </a:rPr>
              <a:t>Sie druckt neues Bargeld.</a:t>
            </a:r>
            <a:endParaRPr/>
          </a:p>
          <a:p>
            <a:pPr marL="514350" lvl="0" indent="-514350" algn="l" rtl="0">
              <a:lnSpc>
                <a:spcPct val="90000"/>
              </a:lnSpc>
              <a:spcBef>
                <a:spcPts val="1000"/>
              </a:spcBef>
              <a:spcAft>
                <a:spcPts val="0"/>
              </a:spcAft>
              <a:buClr>
                <a:srgbClr val="000E8E"/>
              </a:buClr>
              <a:buSzPts val="3000"/>
              <a:buAutoNum type="alphaUcPeriod"/>
            </a:pPr>
            <a:r>
              <a:rPr lang="de-DE" b="1">
                <a:solidFill>
                  <a:srgbClr val="000E8E"/>
                </a:solidFill>
              </a:rPr>
              <a:t>Sie „erschafft“ neues Buchgeld auf den Konten der Kreditnehmenden. </a:t>
            </a:r>
            <a:endParaRPr/>
          </a:p>
          <a:p>
            <a:pPr marL="514350" lvl="0" indent="-514350" algn="l" rtl="0">
              <a:lnSpc>
                <a:spcPct val="90000"/>
              </a:lnSpc>
              <a:spcBef>
                <a:spcPts val="1000"/>
              </a:spcBef>
              <a:spcAft>
                <a:spcPts val="0"/>
              </a:spcAft>
              <a:buClr>
                <a:srgbClr val="000E8E"/>
              </a:buClr>
              <a:buSzPts val="3000"/>
              <a:buAutoNum type="alphaUcPeriod"/>
            </a:pPr>
            <a:r>
              <a:rPr lang="de-DE">
                <a:solidFill>
                  <a:srgbClr val="000E8E"/>
                </a:solidFill>
              </a:rPr>
              <a:t>Sie gibt Geld weiter, das sie vom Staat geliehen hat.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36"/>
          <p:cNvSpPr txBox="1">
            <a:spLocks noGrp="1"/>
          </p:cNvSpPr>
          <p:nvPr>
            <p:ph type="body" idx="1"/>
          </p:nvPr>
        </p:nvSpPr>
        <p:spPr>
          <a:xfrm>
            <a:off x="838200" y="168275"/>
            <a:ext cx="7786816" cy="482600"/>
          </a:xfrm>
          <a:prstGeom prst="rect">
            <a:avLst/>
          </a:prstGeom>
          <a:noFill/>
          <a:ln>
            <a:noFill/>
          </a:ln>
        </p:spPr>
        <p:txBody>
          <a:bodyPr spcFirstLastPara="1" wrap="square" lIns="91425" tIns="45700" rIns="91425" bIns="45700" anchor="t" anchorCtr="0">
            <a:normAutofit/>
          </a:bodyPr>
          <a:lstStyle/>
          <a:p>
            <a:pPr marL="228589" lvl="0" indent="-228589" algn="l" rtl="0">
              <a:lnSpc>
                <a:spcPct val="90000"/>
              </a:lnSpc>
              <a:spcBef>
                <a:spcPts val="0"/>
              </a:spcBef>
              <a:spcAft>
                <a:spcPts val="0"/>
              </a:spcAft>
              <a:buClr>
                <a:srgbClr val="FF6555"/>
              </a:buClr>
              <a:buSzPts val="2000"/>
              <a:buNone/>
            </a:pPr>
            <a:r>
              <a:rPr lang="de-DE"/>
              <a:t>Methodenoption 2 von 2: Zuordnung im Raum + Plenum + Input</a:t>
            </a:r>
            <a:endParaRPr/>
          </a:p>
        </p:txBody>
      </p:sp>
      <p:sp>
        <p:nvSpPr>
          <p:cNvPr id="513" name="Google Shape;513;p36"/>
          <p:cNvSpPr txBox="1">
            <a:spLocks noGrp="1"/>
          </p:cNvSpPr>
          <p:nvPr>
            <p:ph type="body" idx="2"/>
          </p:nvPr>
        </p:nvSpPr>
        <p:spPr>
          <a:xfrm>
            <a:off x="838202" y="789783"/>
            <a:ext cx="7045409" cy="779619"/>
          </a:xfrm>
          <a:prstGeom prst="rect">
            <a:avLst/>
          </a:prstGeom>
          <a:noFill/>
          <a:ln>
            <a:noFill/>
          </a:ln>
        </p:spPr>
        <p:txBody>
          <a:bodyPr spcFirstLastPara="1" wrap="square" lIns="91425" tIns="45700" rIns="91425" bIns="45700" anchor="ctr" anchorCtr="0">
            <a:normAutofit/>
          </a:bodyPr>
          <a:lstStyle/>
          <a:p>
            <a:pPr marL="228589" lvl="0" indent="-228589" algn="l" rtl="0">
              <a:lnSpc>
                <a:spcPct val="80000"/>
              </a:lnSpc>
              <a:spcBef>
                <a:spcPts val="0"/>
              </a:spcBef>
              <a:spcAft>
                <a:spcPts val="0"/>
              </a:spcAft>
              <a:buClr>
                <a:srgbClr val="000D86"/>
              </a:buClr>
              <a:buSzPts val="5300"/>
              <a:buNone/>
            </a:pPr>
            <a:r>
              <a:rPr lang="de-DE" sz="4400" dirty="0"/>
              <a:t>Zuordnung im Raum</a:t>
            </a:r>
            <a:endParaRPr sz="4400" dirty="0"/>
          </a:p>
        </p:txBody>
      </p:sp>
      <p:sp>
        <p:nvSpPr>
          <p:cNvPr id="514" name="Google Shape;514;p36"/>
          <p:cNvSpPr txBox="1">
            <a:spLocks noGrp="1"/>
          </p:cNvSpPr>
          <p:nvPr>
            <p:ph type="body" idx="3"/>
          </p:nvPr>
        </p:nvSpPr>
        <p:spPr>
          <a:xfrm>
            <a:off x="1770105" y="3429000"/>
            <a:ext cx="8651789" cy="128827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000D86"/>
              </a:buClr>
              <a:buSzPts val="3000"/>
              <a:buNone/>
            </a:pPr>
            <a:r>
              <a:rPr lang="de-DE" b="1"/>
              <a:t>Was tun die verschiedenen Arten von Geld?</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37"/>
          <p:cNvSpPr txBox="1">
            <a:spLocks noGrp="1"/>
          </p:cNvSpPr>
          <p:nvPr>
            <p:ph type="body" idx="1"/>
          </p:nvPr>
        </p:nvSpPr>
        <p:spPr>
          <a:xfrm>
            <a:off x="838200" y="168275"/>
            <a:ext cx="7527324" cy="482600"/>
          </a:xfrm>
          <a:prstGeom prst="rect">
            <a:avLst/>
          </a:prstGeom>
          <a:noFill/>
          <a:ln>
            <a:noFill/>
          </a:ln>
        </p:spPr>
        <p:txBody>
          <a:bodyPr spcFirstLastPara="1" wrap="square" lIns="91425" tIns="45700" rIns="91425" bIns="45700" anchor="t" anchorCtr="0">
            <a:normAutofit/>
          </a:bodyPr>
          <a:lstStyle/>
          <a:p>
            <a:pPr marL="228589" lvl="0" indent="-228589" algn="l" rtl="0">
              <a:lnSpc>
                <a:spcPct val="90000"/>
              </a:lnSpc>
              <a:spcBef>
                <a:spcPts val="0"/>
              </a:spcBef>
              <a:spcAft>
                <a:spcPts val="0"/>
              </a:spcAft>
              <a:buClr>
                <a:srgbClr val="FF6555"/>
              </a:buClr>
              <a:buSzPts val="2000"/>
              <a:buNone/>
            </a:pPr>
            <a:r>
              <a:rPr lang="de-DE"/>
              <a:t>Methodenoption 2 von 2: Zuordnung im Raum + Plenum + Input</a:t>
            </a:r>
            <a:endParaRPr/>
          </a:p>
          <a:p>
            <a:pPr marL="228589" lvl="0" indent="-228589" algn="l" rtl="0">
              <a:lnSpc>
                <a:spcPct val="90000"/>
              </a:lnSpc>
              <a:spcBef>
                <a:spcPts val="1000"/>
              </a:spcBef>
              <a:spcAft>
                <a:spcPts val="0"/>
              </a:spcAft>
              <a:buClr>
                <a:srgbClr val="FF6555"/>
              </a:buClr>
              <a:buSzPts val="2000"/>
              <a:buNone/>
            </a:pPr>
            <a:endParaRPr/>
          </a:p>
        </p:txBody>
      </p:sp>
      <p:sp>
        <p:nvSpPr>
          <p:cNvPr id="520" name="Google Shape;520;p37"/>
          <p:cNvSpPr txBox="1">
            <a:spLocks noGrp="1"/>
          </p:cNvSpPr>
          <p:nvPr>
            <p:ph type="body" idx="2"/>
          </p:nvPr>
        </p:nvSpPr>
        <p:spPr>
          <a:xfrm>
            <a:off x="838202" y="789783"/>
            <a:ext cx="7045409" cy="779619"/>
          </a:xfrm>
          <a:prstGeom prst="rect">
            <a:avLst/>
          </a:prstGeom>
          <a:noFill/>
          <a:ln>
            <a:noFill/>
          </a:ln>
        </p:spPr>
        <p:txBody>
          <a:bodyPr spcFirstLastPara="1" wrap="square" lIns="91425" tIns="45700" rIns="91425" bIns="45700" anchor="ctr" anchorCtr="0">
            <a:normAutofit/>
          </a:bodyPr>
          <a:lstStyle/>
          <a:p>
            <a:pPr marL="228589" lvl="0" indent="-228589" algn="l" rtl="0">
              <a:lnSpc>
                <a:spcPct val="80000"/>
              </a:lnSpc>
              <a:spcBef>
                <a:spcPts val="0"/>
              </a:spcBef>
              <a:spcAft>
                <a:spcPts val="0"/>
              </a:spcAft>
              <a:buClr>
                <a:srgbClr val="000D86"/>
              </a:buClr>
              <a:buSzPts val="5300"/>
              <a:buNone/>
            </a:pPr>
            <a:r>
              <a:rPr lang="de-DE" sz="4400" dirty="0"/>
              <a:t>Zuordnung im Raum</a:t>
            </a:r>
            <a:endParaRPr sz="4400" dirty="0"/>
          </a:p>
        </p:txBody>
      </p:sp>
      <p:sp>
        <p:nvSpPr>
          <p:cNvPr id="521" name="Google Shape;521;p37"/>
          <p:cNvSpPr txBox="1">
            <a:spLocks noGrp="1"/>
          </p:cNvSpPr>
          <p:nvPr>
            <p:ph type="body" idx="3"/>
          </p:nvPr>
        </p:nvSpPr>
        <p:spPr>
          <a:xfrm>
            <a:off x="838200" y="2859001"/>
            <a:ext cx="10515600" cy="113999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000D86"/>
              </a:buClr>
              <a:buSzPts val="3000"/>
              <a:buNone/>
            </a:pPr>
            <a:r>
              <a:rPr lang="de-DE" b="1"/>
              <a:t>Könnt ihr daraus ableiten, </a:t>
            </a:r>
            <a:endParaRPr/>
          </a:p>
          <a:p>
            <a:pPr marL="0" lvl="0" indent="0" algn="ctr" rtl="0">
              <a:lnSpc>
                <a:spcPct val="90000"/>
              </a:lnSpc>
              <a:spcBef>
                <a:spcPts val="1000"/>
              </a:spcBef>
              <a:spcAft>
                <a:spcPts val="0"/>
              </a:spcAft>
              <a:buClr>
                <a:srgbClr val="000D86"/>
              </a:buClr>
              <a:buSzPts val="3000"/>
              <a:buNone/>
            </a:pPr>
            <a:r>
              <a:rPr lang="de-DE" b="1"/>
              <a:t>was die Funktionen von Geld sind?</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38"/>
          <p:cNvSpPr txBox="1">
            <a:spLocks noGrp="1"/>
          </p:cNvSpPr>
          <p:nvPr>
            <p:ph type="body" idx="1"/>
          </p:nvPr>
        </p:nvSpPr>
        <p:spPr>
          <a:xfrm>
            <a:off x="838200" y="168275"/>
            <a:ext cx="8944500" cy="482700"/>
          </a:xfrm>
          <a:prstGeom prst="rect">
            <a:avLst/>
          </a:prstGeom>
          <a:noFill/>
          <a:ln>
            <a:noFill/>
          </a:ln>
        </p:spPr>
        <p:txBody>
          <a:bodyPr spcFirstLastPara="1" wrap="square" lIns="91425" tIns="45700" rIns="91425" bIns="45700" anchor="t" anchorCtr="0">
            <a:noAutofit/>
          </a:bodyPr>
          <a:lstStyle/>
          <a:p>
            <a:pPr marL="228589" lvl="0" indent="-228589" algn="l" rtl="0">
              <a:lnSpc>
                <a:spcPct val="90000"/>
              </a:lnSpc>
              <a:spcBef>
                <a:spcPts val="0"/>
              </a:spcBef>
              <a:spcAft>
                <a:spcPts val="0"/>
              </a:spcAft>
              <a:buClr>
                <a:srgbClr val="FF6555"/>
              </a:buClr>
              <a:buSzPts val="2000"/>
              <a:buNone/>
            </a:pPr>
            <a:r>
              <a:rPr lang="de-DE"/>
              <a:t>Methodenoption 2 von 2: Zuordnung im Raum + Plenum + Input</a:t>
            </a:r>
            <a:endParaRPr/>
          </a:p>
          <a:p>
            <a:pPr marL="228589" lvl="0" indent="-228589" algn="l" rtl="0">
              <a:lnSpc>
                <a:spcPct val="90000"/>
              </a:lnSpc>
              <a:spcBef>
                <a:spcPts val="1000"/>
              </a:spcBef>
              <a:spcAft>
                <a:spcPts val="0"/>
              </a:spcAft>
              <a:buClr>
                <a:srgbClr val="FF6555"/>
              </a:buClr>
              <a:buSzPts val="2000"/>
              <a:buNone/>
            </a:pPr>
            <a:endParaRPr/>
          </a:p>
        </p:txBody>
      </p:sp>
      <p:sp>
        <p:nvSpPr>
          <p:cNvPr id="527" name="Google Shape;527;p38"/>
          <p:cNvSpPr txBox="1">
            <a:spLocks noGrp="1"/>
          </p:cNvSpPr>
          <p:nvPr>
            <p:ph type="body" idx="2"/>
          </p:nvPr>
        </p:nvSpPr>
        <p:spPr>
          <a:xfrm>
            <a:off x="838202" y="789783"/>
            <a:ext cx="7045409" cy="779619"/>
          </a:xfrm>
          <a:prstGeom prst="rect">
            <a:avLst/>
          </a:prstGeom>
          <a:noFill/>
          <a:ln>
            <a:noFill/>
          </a:ln>
        </p:spPr>
        <p:txBody>
          <a:bodyPr spcFirstLastPara="1" wrap="square" lIns="91425" tIns="45700" rIns="91425" bIns="45700" anchor="ctr" anchorCtr="0">
            <a:normAutofit/>
          </a:bodyPr>
          <a:lstStyle/>
          <a:p>
            <a:pPr marL="228589" lvl="0" indent="-228589" algn="l" rtl="0">
              <a:lnSpc>
                <a:spcPct val="80000"/>
              </a:lnSpc>
              <a:spcBef>
                <a:spcPts val="0"/>
              </a:spcBef>
              <a:spcAft>
                <a:spcPts val="0"/>
              </a:spcAft>
              <a:buClr>
                <a:srgbClr val="000D86"/>
              </a:buClr>
              <a:buSzPts val="5300"/>
              <a:buNone/>
            </a:pPr>
            <a:r>
              <a:rPr lang="de-DE" sz="4400" dirty="0"/>
              <a:t>Zuordnung im Raum</a:t>
            </a:r>
            <a:endParaRPr sz="4400" dirty="0"/>
          </a:p>
        </p:txBody>
      </p:sp>
      <p:sp>
        <p:nvSpPr>
          <p:cNvPr id="528" name="Google Shape;528;p38"/>
          <p:cNvSpPr txBox="1">
            <a:spLocks noGrp="1"/>
          </p:cNvSpPr>
          <p:nvPr>
            <p:ph type="body" idx="3"/>
          </p:nvPr>
        </p:nvSpPr>
        <p:spPr>
          <a:xfrm>
            <a:off x="3271451" y="2627312"/>
            <a:ext cx="5649097" cy="160337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000D86"/>
              </a:buClr>
              <a:buSzPts val="3000"/>
              <a:buNone/>
            </a:pPr>
            <a:r>
              <a:rPr lang="de-DE" b="1"/>
              <a:t>Wie wird Geld eingesetzt?</a:t>
            </a:r>
            <a:endParaRPr/>
          </a:p>
          <a:p>
            <a:pPr marL="0" lvl="0" indent="0" algn="ctr" rtl="0">
              <a:lnSpc>
                <a:spcPct val="90000"/>
              </a:lnSpc>
              <a:spcBef>
                <a:spcPts val="1000"/>
              </a:spcBef>
              <a:spcAft>
                <a:spcPts val="0"/>
              </a:spcAft>
              <a:buClr>
                <a:srgbClr val="000D86"/>
              </a:buClr>
              <a:buSzPts val="3000"/>
              <a:buNone/>
            </a:pPr>
            <a:r>
              <a:rPr lang="de-DE" b="1"/>
              <a:t>Wie wird Geld verwendet? </a:t>
            </a:r>
            <a:endParaRPr/>
          </a:p>
          <a:p>
            <a:pPr marL="0" lvl="0" indent="0" algn="ctr" rtl="0">
              <a:lnSpc>
                <a:spcPct val="90000"/>
              </a:lnSpc>
              <a:spcBef>
                <a:spcPts val="1000"/>
              </a:spcBef>
              <a:spcAft>
                <a:spcPts val="0"/>
              </a:spcAft>
              <a:buClr>
                <a:srgbClr val="000D86"/>
              </a:buClr>
              <a:buSzPts val="3000"/>
              <a:buNone/>
            </a:pPr>
            <a:r>
              <a:rPr lang="de-DE" b="1"/>
              <a:t>Wozu dient Geld?</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39"/>
          <p:cNvSpPr txBox="1">
            <a:spLocks noGrp="1"/>
          </p:cNvSpPr>
          <p:nvPr>
            <p:ph type="body" idx="2"/>
          </p:nvPr>
        </p:nvSpPr>
        <p:spPr>
          <a:xfrm>
            <a:off x="838202" y="789783"/>
            <a:ext cx="7033052" cy="779619"/>
          </a:xfrm>
          <a:prstGeom prst="rect">
            <a:avLst/>
          </a:prstGeom>
          <a:noFill/>
          <a:ln>
            <a:noFill/>
          </a:ln>
        </p:spPr>
        <p:txBody>
          <a:bodyPr spcFirstLastPara="1" wrap="square" lIns="91425" tIns="45700" rIns="91425" bIns="45700" anchor="ctr" anchorCtr="0">
            <a:normAutofit/>
          </a:bodyPr>
          <a:lstStyle/>
          <a:p>
            <a:pPr marL="228589" lvl="0" indent="-228589" algn="l" rtl="0">
              <a:lnSpc>
                <a:spcPct val="80000"/>
              </a:lnSpc>
              <a:spcBef>
                <a:spcPts val="0"/>
              </a:spcBef>
              <a:spcAft>
                <a:spcPts val="0"/>
              </a:spcAft>
              <a:buClr>
                <a:srgbClr val="000D86"/>
              </a:buClr>
              <a:buSzPts val="5300"/>
              <a:buNone/>
            </a:pPr>
            <a:r>
              <a:rPr lang="de-DE" sz="4400" dirty="0"/>
              <a:t>Funktionen von Geld</a:t>
            </a:r>
            <a:endParaRPr sz="4400" dirty="0"/>
          </a:p>
        </p:txBody>
      </p:sp>
      <p:sp>
        <p:nvSpPr>
          <p:cNvPr id="534" name="Google Shape;534;p39"/>
          <p:cNvSpPr txBox="1">
            <a:spLocks noGrp="1"/>
          </p:cNvSpPr>
          <p:nvPr>
            <p:ph type="body" idx="3"/>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514350" lvl="0" indent="-514350" algn="l" rtl="0">
              <a:lnSpc>
                <a:spcPct val="90000"/>
              </a:lnSpc>
              <a:spcBef>
                <a:spcPts val="0"/>
              </a:spcBef>
              <a:spcAft>
                <a:spcPts val="0"/>
              </a:spcAft>
              <a:buClr>
                <a:srgbClr val="000D86"/>
              </a:buClr>
              <a:buSzPts val="3000"/>
              <a:buAutoNum type="arabicPeriod"/>
            </a:pPr>
            <a:r>
              <a:rPr lang="de-DE" b="1"/>
              <a:t>Tauschmittel: </a:t>
            </a:r>
            <a:r>
              <a:rPr lang="de-DE"/>
              <a:t>Geld zum Austausch von Waren und Dienstleistungen</a:t>
            </a:r>
            <a:endParaRPr/>
          </a:p>
          <a:p>
            <a:pPr marL="514350" lvl="0" indent="-514350" algn="l" rtl="0">
              <a:lnSpc>
                <a:spcPct val="90000"/>
              </a:lnSpc>
              <a:spcBef>
                <a:spcPts val="1000"/>
              </a:spcBef>
              <a:spcAft>
                <a:spcPts val="0"/>
              </a:spcAft>
              <a:buClr>
                <a:srgbClr val="000D86"/>
              </a:buClr>
              <a:buSzPts val="3000"/>
              <a:buAutoNum type="arabicPeriod"/>
            </a:pPr>
            <a:r>
              <a:rPr lang="de-DE" b="1"/>
              <a:t>Zähl- und Recheneinheit: </a:t>
            </a:r>
            <a:r>
              <a:rPr lang="de-DE"/>
              <a:t>Geld als einheitliche Bewertung und Vergleichbarkeit von Gütern und Dienstleistungen</a:t>
            </a:r>
            <a:endParaRPr/>
          </a:p>
          <a:p>
            <a:pPr marL="514350" lvl="0" indent="-514350" algn="l" rtl="0">
              <a:lnSpc>
                <a:spcPct val="90000"/>
              </a:lnSpc>
              <a:spcBef>
                <a:spcPts val="1000"/>
              </a:spcBef>
              <a:spcAft>
                <a:spcPts val="0"/>
              </a:spcAft>
              <a:buClr>
                <a:srgbClr val="000D86"/>
              </a:buClr>
              <a:buSzPts val="3000"/>
              <a:buAutoNum type="arabicPeriod"/>
            </a:pPr>
            <a:r>
              <a:rPr lang="de-DE" b="1"/>
              <a:t>Wertaufbewahrungsmittel: </a:t>
            </a:r>
            <a:r>
              <a:rPr lang="de-DE"/>
              <a:t>Geld speichert Kaufkraft über die Zeit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
          <p:cNvSpPr/>
          <p:nvPr/>
        </p:nvSpPr>
        <p:spPr>
          <a:xfrm>
            <a:off x="0" y="-6247"/>
            <a:ext cx="12183128" cy="6861259"/>
          </a:xfrm>
          <a:prstGeom prst="rect">
            <a:avLst/>
          </a:prstGeom>
          <a:solidFill>
            <a:srgbClr val="000E8E"/>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Arial"/>
              <a:ea typeface="Arial"/>
              <a:cs typeface="Arial"/>
              <a:sym typeface="Arial"/>
            </a:endParaRPr>
          </a:p>
        </p:txBody>
      </p:sp>
      <p:sp>
        <p:nvSpPr>
          <p:cNvPr id="243" name="Google Shape;243;p4"/>
          <p:cNvSpPr/>
          <p:nvPr/>
        </p:nvSpPr>
        <p:spPr>
          <a:xfrm>
            <a:off x="-9001" y="-13626"/>
            <a:ext cx="13680963" cy="7611964"/>
          </a:xfrm>
          <a:custGeom>
            <a:avLst/>
            <a:gdLst/>
            <a:ahLst/>
            <a:cxnLst/>
            <a:rect l="l" t="t" r="r" b="b"/>
            <a:pathLst>
              <a:path w="20572877" h="20572877" extrusionOk="0">
                <a:moveTo>
                  <a:pt x="0" y="0"/>
                </a:moveTo>
                <a:lnTo>
                  <a:pt x="20572877" y="0"/>
                </a:lnTo>
                <a:lnTo>
                  <a:pt x="20572877" y="20572876"/>
                </a:lnTo>
                <a:lnTo>
                  <a:pt x="0" y="20572876"/>
                </a:lnTo>
                <a:lnTo>
                  <a:pt x="0" y="0"/>
                </a:lnTo>
                <a:close/>
              </a:path>
            </a:pathLst>
          </a:custGeom>
          <a:blipFill rotWithShape="1">
            <a:blip r:embed="rId3">
              <a:alphaModFix amt="50000"/>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244" name="Google Shape;244;p4"/>
          <p:cNvSpPr txBox="1"/>
          <p:nvPr/>
        </p:nvSpPr>
        <p:spPr>
          <a:xfrm>
            <a:off x="-8994" y="476985"/>
            <a:ext cx="6771301" cy="911340"/>
          </a:xfrm>
          <a:prstGeom prst="rect">
            <a:avLst/>
          </a:prstGeom>
          <a:solidFill>
            <a:srgbClr val="D0FFF9"/>
          </a:solidFill>
          <a:ln w="9525" cap="flat" cmpd="sng">
            <a:solidFill>
              <a:srgbClr val="D0FFF9"/>
            </a:solidFill>
            <a:prstDash val="solid"/>
            <a:round/>
            <a:headEnd type="none" w="sm" len="sm"/>
            <a:tailEnd type="none" w="sm" len="sm"/>
          </a:ln>
        </p:spPr>
        <p:txBody>
          <a:bodyPr spcFirstLastPara="1" wrap="square" lIns="0" tIns="0" rIns="0" bIns="0" anchor="ctr" anchorCtr="0">
            <a:spAutoFit/>
          </a:bodyPr>
          <a:lstStyle/>
          <a:p>
            <a:pPr marL="0" marR="0" lvl="0" indent="0" algn="ctr" rtl="0">
              <a:lnSpc>
                <a:spcPct val="141142"/>
              </a:lnSpc>
              <a:spcBef>
                <a:spcPts val="0"/>
              </a:spcBef>
              <a:spcAft>
                <a:spcPts val="0"/>
              </a:spcAft>
              <a:buClr>
                <a:srgbClr val="000000"/>
              </a:buClr>
              <a:buSzPts val="4200"/>
              <a:buFont typeface="Arial"/>
              <a:buNone/>
            </a:pPr>
            <a:r>
              <a:rPr lang="de-DE" sz="4200" b="1" i="0" u="none" strike="noStrike" cap="none">
                <a:solidFill>
                  <a:srgbClr val="000E8E"/>
                </a:solidFill>
                <a:latin typeface="Arial"/>
                <a:ea typeface="Arial"/>
                <a:cs typeface="Arial"/>
                <a:sym typeface="Arial"/>
              </a:rPr>
              <a:t>Workshopregeln</a:t>
            </a:r>
            <a:endParaRPr sz="4200" b="0" i="0" u="none" strike="noStrike" cap="none">
              <a:solidFill>
                <a:schemeClr val="dk1"/>
              </a:solidFill>
              <a:latin typeface="Arial"/>
              <a:ea typeface="Arial"/>
              <a:cs typeface="Arial"/>
              <a:sym typeface="Arial"/>
            </a:endParaRPr>
          </a:p>
        </p:txBody>
      </p:sp>
      <p:pic>
        <p:nvPicPr>
          <p:cNvPr id="245" name="Google Shape;245;p4" descr="Häkchen mit einfarbiger Füllung"/>
          <p:cNvPicPr preferRelativeResize="0"/>
          <p:nvPr/>
        </p:nvPicPr>
        <p:blipFill rotWithShape="1">
          <a:blip r:embed="rId4">
            <a:alphaModFix/>
          </a:blip>
          <a:srcRect/>
          <a:stretch/>
        </p:blipFill>
        <p:spPr>
          <a:xfrm>
            <a:off x="1490073" y="2010555"/>
            <a:ext cx="609600" cy="609600"/>
          </a:xfrm>
          <a:prstGeom prst="rect">
            <a:avLst/>
          </a:prstGeom>
          <a:noFill/>
          <a:ln>
            <a:noFill/>
          </a:ln>
        </p:spPr>
      </p:pic>
      <p:sp>
        <p:nvSpPr>
          <p:cNvPr id="246" name="Google Shape;246;p4"/>
          <p:cNvSpPr txBox="1"/>
          <p:nvPr/>
        </p:nvSpPr>
        <p:spPr>
          <a:xfrm>
            <a:off x="2099677" y="1929674"/>
            <a:ext cx="9831935" cy="4488408"/>
          </a:xfrm>
          <a:prstGeom prst="rect">
            <a:avLst/>
          </a:prstGeom>
          <a:noFill/>
          <a:ln>
            <a:noFill/>
          </a:ln>
        </p:spPr>
        <p:txBody>
          <a:bodyPr spcFirstLastPara="1" wrap="square" lIns="0" tIns="0" rIns="0" bIns="0" anchor="t" anchorCtr="0">
            <a:spAutoFit/>
          </a:bodyPr>
          <a:lstStyle/>
          <a:p>
            <a:pPr marL="359834" marR="0" lvl="1" indent="0" algn="l" rtl="0">
              <a:lnSpc>
                <a:spcPct val="159120"/>
              </a:lnSpc>
              <a:spcBef>
                <a:spcPts val="0"/>
              </a:spcBef>
              <a:spcAft>
                <a:spcPts val="0"/>
              </a:spcAft>
              <a:buClr>
                <a:srgbClr val="000000"/>
              </a:buClr>
              <a:buSzPts val="2933"/>
              <a:buFont typeface="Arial"/>
              <a:buNone/>
            </a:pPr>
            <a:r>
              <a:rPr lang="de-DE" sz="2933" b="1" i="0" u="none" strike="noStrike" cap="none">
                <a:solidFill>
                  <a:schemeClr val="lt1"/>
                </a:solidFill>
                <a:latin typeface="Arial"/>
                <a:ea typeface="Arial"/>
                <a:cs typeface="Arial"/>
                <a:sym typeface="Arial"/>
              </a:rPr>
              <a:t>Bringt euch ein und stellt Fragen.</a:t>
            </a:r>
            <a:endParaRPr sz="2933" b="0" i="0" u="none" strike="noStrike" cap="none">
              <a:solidFill>
                <a:schemeClr val="lt1"/>
              </a:solidFill>
              <a:latin typeface="Arial"/>
              <a:ea typeface="Arial"/>
              <a:cs typeface="Arial"/>
              <a:sym typeface="Arial"/>
            </a:endParaRPr>
          </a:p>
          <a:p>
            <a:pPr marL="359834" marR="0" lvl="1" indent="0" algn="l" rtl="0">
              <a:lnSpc>
                <a:spcPct val="159120"/>
              </a:lnSpc>
              <a:spcBef>
                <a:spcPts val="0"/>
              </a:spcBef>
              <a:spcAft>
                <a:spcPts val="0"/>
              </a:spcAft>
              <a:buClr>
                <a:srgbClr val="000000"/>
              </a:buClr>
              <a:buSzPts val="2933"/>
              <a:buFont typeface="Arial"/>
              <a:buNone/>
            </a:pPr>
            <a:endParaRPr sz="2933" b="1" i="0" u="none" strike="noStrike" cap="none">
              <a:solidFill>
                <a:schemeClr val="lt1"/>
              </a:solidFill>
              <a:latin typeface="Arial"/>
              <a:ea typeface="Arial"/>
              <a:cs typeface="Arial"/>
              <a:sym typeface="Arial"/>
            </a:endParaRPr>
          </a:p>
          <a:p>
            <a:pPr marL="359834" marR="0" lvl="1" indent="0" algn="l" rtl="0">
              <a:lnSpc>
                <a:spcPct val="159120"/>
              </a:lnSpc>
              <a:spcBef>
                <a:spcPts val="0"/>
              </a:spcBef>
              <a:spcAft>
                <a:spcPts val="0"/>
              </a:spcAft>
              <a:buClr>
                <a:srgbClr val="000000"/>
              </a:buClr>
              <a:buSzPts val="2933"/>
              <a:buFont typeface="Arial"/>
              <a:buNone/>
            </a:pPr>
            <a:r>
              <a:rPr lang="de-DE" sz="2933" b="1" i="0" u="none" strike="noStrike" cap="none">
                <a:solidFill>
                  <a:schemeClr val="lt1"/>
                </a:solidFill>
                <a:latin typeface="Arial"/>
                <a:ea typeface="Arial"/>
                <a:cs typeface="Arial"/>
                <a:sym typeface="Arial"/>
              </a:rPr>
              <a:t>Stellt eure Handys und Laptops stumm.</a:t>
            </a:r>
            <a:endParaRPr sz="1400" b="0" i="0" u="none" strike="noStrike" cap="none">
              <a:solidFill>
                <a:srgbClr val="000000"/>
              </a:solidFill>
              <a:latin typeface="Arial"/>
              <a:ea typeface="Arial"/>
              <a:cs typeface="Arial"/>
              <a:sym typeface="Arial"/>
            </a:endParaRPr>
          </a:p>
          <a:p>
            <a:pPr marL="359834" marR="0" lvl="1" indent="0" algn="l" rtl="0">
              <a:lnSpc>
                <a:spcPct val="159120"/>
              </a:lnSpc>
              <a:spcBef>
                <a:spcPts val="0"/>
              </a:spcBef>
              <a:spcAft>
                <a:spcPts val="0"/>
              </a:spcAft>
              <a:buClr>
                <a:srgbClr val="000000"/>
              </a:buClr>
              <a:buSzPts val="2933"/>
              <a:buFont typeface="Arial"/>
              <a:buNone/>
            </a:pPr>
            <a:endParaRPr sz="2933" b="1" i="0" u="none" strike="noStrike" cap="none">
              <a:solidFill>
                <a:schemeClr val="lt1"/>
              </a:solidFill>
              <a:latin typeface="Arial"/>
              <a:ea typeface="Arial"/>
              <a:cs typeface="Arial"/>
              <a:sym typeface="Arial"/>
            </a:endParaRPr>
          </a:p>
          <a:p>
            <a:pPr marL="359834" marR="0" lvl="1" indent="0" algn="l" rtl="0">
              <a:lnSpc>
                <a:spcPct val="159120"/>
              </a:lnSpc>
              <a:spcBef>
                <a:spcPts val="0"/>
              </a:spcBef>
              <a:spcAft>
                <a:spcPts val="0"/>
              </a:spcAft>
              <a:buClr>
                <a:srgbClr val="000000"/>
              </a:buClr>
              <a:buSzPts val="2933"/>
              <a:buFont typeface="Arial"/>
              <a:buNone/>
            </a:pPr>
            <a:r>
              <a:rPr lang="de-DE" sz="2933" b="1" i="0" u="none" strike="noStrike" cap="none">
                <a:solidFill>
                  <a:schemeClr val="lt1"/>
                </a:solidFill>
                <a:latin typeface="Arial"/>
                <a:ea typeface="Arial"/>
                <a:cs typeface="Arial"/>
                <a:sym typeface="Arial"/>
              </a:rPr>
              <a:t>Achtet auf einen respektvollen Umgang – </a:t>
            </a:r>
            <a:br>
              <a:rPr lang="de-DE" sz="2933" b="1" i="0" u="none" strike="noStrike" cap="none">
                <a:solidFill>
                  <a:schemeClr val="lt1"/>
                </a:solidFill>
                <a:latin typeface="Arial"/>
                <a:ea typeface="Arial"/>
                <a:cs typeface="Arial"/>
                <a:sym typeface="Arial"/>
              </a:rPr>
            </a:br>
            <a:r>
              <a:rPr lang="de-DE" sz="2933" b="1" i="0" u="none" strike="noStrike" cap="none">
                <a:solidFill>
                  <a:schemeClr val="lt1"/>
                </a:solidFill>
                <a:latin typeface="Arial"/>
                <a:ea typeface="Arial"/>
                <a:cs typeface="Arial"/>
                <a:sym typeface="Arial"/>
              </a:rPr>
              <a:t>der Workshop soll allen Spaß machen.</a:t>
            </a:r>
            <a:endParaRPr sz="1400" b="0" i="0" u="none" strike="noStrike" cap="none">
              <a:solidFill>
                <a:srgbClr val="000000"/>
              </a:solidFill>
              <a:latin typeface="Arial"/>
              <a:ea typeface="Arial"/>
              <a:cs typeface="Arial"/>
              <a:sym typeface="Arial"/>
            </a:endParaRPr>
          </a:p>
          <a:p>
            <a:pPr marL="0" marR="0" lvl="0" indent="0" algn="l" rtl="0">
              <a:lnSpc>
                <a:spcPct val="100749"/>
              </a:lnSpc>
              <a:spcBef>
                <a:spcPts val="0"/>
              </a:spcBef>
              <a:spcAft>
                <a:spcPts val="0"/>
              </a:spcAft>
              <a:buClr>
                <a:srgbClr val="000000"/>
              </a:buClr>
              <a:buSzPts val="3334"/>
              <a:buFont typeface="Arial"/>
              <a:buNone/>
            </a:pPr>
            <a:endParaRPr sz="3334" b="1" i="0" u="none" strike="noStrike" cap="none">
              <a:solidFill>
                <a:srgbClr val="FF6555"/>
              </a:solidFill>
              <a:latin typeface="Arial"/>
              <a:ea typeface="Arial"/>
              <a:cs typeface="Arial"/>
              <a:sym typeface="Arial"/>
            </a:endParaRPr>
          </a:p>
          <a:p>
            <a:pPr marL="0" marR="0" lvl="0" indent="0" algn="l" rtl="0">
              <a:lnSpc>
                <a:spcPct val="100749"/>
              </a:lnSpc>
              <a:spcBef>
                <a:spcPts val="0"/>
              </a:spcBef>
              <a:spcAft>
                <a:spcPts val="0"/>
              </a:spcAft>
              <a:buClr>
                <a:srgbClr val="000000"/>
              </a:buClr>
              <a:buSzPts val="3334"/>
              <a:buFont typeface="Arial"/>
              <a:buNone/>
            </a:pPr>
            <a:endParaRPr sz="3334" b="1" i="0" u="none" strike="noStrike" cap="none">
              <a:solidFill>
                <a:srgbClr val="FF6555"/>
              </a:solidFill>
              <a:latin typeface="Arial"/>
              <a:ea typeface="Arial"/>
              <a:cs typeface="Arial"/>
              <a:sym typeface="Arial"/>
            </a:endParaRPr>
          </a:p>
        </p:txBody>
      </p:sp>
      <p:pic>
        <p:nvPicPr>
          <p:cNvPr id="247" name="Google Shape;247;p4" descr="Häkchen mit einfarbiger Füllung"/>
          <p:cNvPicPr preferRelativeResize="0"/>
          <p:nvPr/>
        </p:nvPicPr>
        <p:blipFill rotWithShape="1">
          <a:blip r:embed="rId4">
            <a:alphaModFix/>
          </a:blip>
          <a:srcRect/>
          <a:stretch/>
        </p:blipFill>
        <p:spPr>
          <a:xfrm>
            <a:off x="1484244" y="3424956"/>
            <a:ext cx="609600" cy="609600"/>
          </a:xfrm>
          <a:prstGeom prst="rect">
            <a:avLst/>
          </a:prstGeom>
          <a:noFill/>
          <a:ln>
            <a:noFill/>
          </a:ln>
        </p:spPr>
      </p:pic>
      <p:pic>
        <p:nvPicPr>
          <p:cNvPr id="248" name="Google Shape;248;p4" descr="Häkchen mit einfarbiger Füllung"/>
          <p:cNvPicPr preferRelativeResize="0"/>
          <p:nvPr/>
        </p:nvPicPr>
        <p:blipFill rotWithShape="1">
          <a:blip r:embed="rId4">
            <a:alphaModFix/>
          </a:blip>
          <a:srcRect/>
          <a:stretch/>
        </p:blipFill>
        <p:spPr>
          <a:xfrm>
            <a:off x="1484244" y="4849004"/>
            <a:ext cx="609600" cy="609600"/>
          </a:xfrm>
          <a:prstGeom prst="rect">
            <a:avLst/>
          </a:prstGeom>
          <a:noFill/>
          <a:ln>
            <a:noFill/>
          </a:ln>
        </p:spPr>
      </p:pic>
      <p:sp>
        <p:nvSpPr>
          <p:cNvPr id="249" name="Google Shape;249;p4"/>
          <p:cNvSpPr txBox="1">
            <a:spLocks noGrp="1"/>
          </p:cNvSpPr>
          <p:nvPr>
            <p:ph type="sldNum" idx="12"/>
          </p:nvPr>
        </p:nvSpPr>
        <p:spPr>
          <a:xfrm>
            <a:off x="10417432" y="6416479"/>
            <a:ext cx="1422400" cy="243417"/>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de-DE"/>
              <a:t>4</a:t>
            </a:fld>
            <a:endParaRPr>
              <a:solidFill>
                <a:srgbClr val="000E8E"/>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40"/>
          <p:cNvSpPr txBox="1">
            <a:spLocks noGrp="1"/>
          </p:cNvSpPr>
          <p:nvPr>
            <p:ph type="body" idx="2"/>
          </p:nvPr>
        </p:nvSpPr>
        <p:spPr>
          <a:xfrm>
            <a:off x="838202" y="789783"/>
            <a:ext cx="7008339" cy="779619"/>
          </a:xfrm>
          <a:prstGeom prst="rect">
            <a:avLst/>
          </a:prstGeom>
          <a:noFill/>
          <a:ln>
            <a:noFill/>
          </a:ln>
        </p:spPr>
        <p:txBody>
          <a:bodyPr spcFirstLastPara="1" wrap="square" lIns="91425" tIns="45700" rIns="91425" bIns="45700" anchor="ctr" anchorCtr="0">
            <a:normAutofit/>
          </a:bodyPr>
          <a:lstStyle/>
          <a:p>
            <a:pPr marL="228589" lvl="0" indent="-228589" algn="l" rtl="0">
              <a:lnSpc>
                <a:spcPct val="80000"/>
              </a:lnSpc>
              <a:spcBef>
                <a:spcPts val="0"/>
              </a:spcBef>
              <a:spcAft>
                <a:spcPts val="0"/>
              </a:spcAft>
              <a:buClr>
                <a:srgbClr val="000D86"/>
              </a:buClr>
              <a:buSzPts val="5300"/>
              <a:buNone/>
            </a:pPr>
            <a:r>
              <a:rPr lang="de-DE" sz="4400" dirty="0"/>
              <a:t>Entstehung von Geld</a:t>
            </a:r>
            <a:endParaRPr sz="4400" dirty="0"/>
          </a:p>
        </p:txBody>
      </p:sp>
      <p:sp>
        <p:nvSpPr>
          <p:cNvPr id="540" name="Google Shape;540;p40"/>
          <p:cNvSpPr txBox="1">
            <a:spLocks noGrp="1"/>
          </p:cNvSpPr>
          <p:nvPr>
            <p:ph type="body" idx="3"/>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589" lvl="0" indent="-228589" algn="l" rtl="0">
              <a:lnSpc>
                <a:spcPct val="90000"/>
              </a:lnSpc>
              <a:spcBef>
                <a:spcPts val="0"/>
              </a:spcBef>
              <a:spcAft>
                <a:spcPts val="0"/>
              </a:spcAft>
              <a:buClr>
                <a:srgbClr val="000D86"/>
              </a:buClr>
              <a:buSzPts val="3000"/>
              <a:buChar char="•"/>
            </a:pPr>
            <a:r>
              <a:rPr lang="de-DE" dirty="0"/>
              <a:t>Geld wird immer in einer Währung „gedruckt“ bzw. ausgegeben. Das machen Zentralbanken. Für den Euro-Raum macht das die </a:t>
            </a:r>
            <a:r>
              <a:rPr lang="de-DE" sz="3200" dirty="0">
                <a:solidFill>
                  <a:srgbClr val="000E8E"/>
                </a:solidFill>
              </a:rPr>
              <a:t>Europäische Zentralbank (</a:t>
            </a:r>
            <a:r>
              <a:rPr lang="de-DE" dirty="0"/>
              <a:t>EZB).</a:t>
            </a:r>
            <a:endParaRPr dirty="0"/>
          </a:p>
          <a:p>
            <a:pPr marL="228589" lvl="0" indent="-228589" algn="l" rtl="0">
              <a:lnSpc>
                <a:spcPct val="90000"/>
              </a:lnSpc>
              <a:spcBef>
                <a:spcPts val="1000"/>
              </a:spcBef>
              <a:spcAft>
                <a:spcPts val="0"/>
              </a:spcAft>
              <a:buClr>
                <a:srgbClr val="000D86"/>
              </a:buClr>
              <a:buSzPts val="3000"/>
              <a:buChar char="•"/>
            </a:pPr>
            <a:r>
              <a:rPr lang="de-DE" dirty="0"/>
              <a:t>Wenn Geschäftsbanken Kredite vergeben, „schaffen“ sie Geld bzw. „Buchgeld“, das wir als Bankeinlagen kennen.</a:t>
            </a:r>
            <a:endParaRPr dirty="0"/>
          </a:p>
          <a:p>
            <a:pPr marL="228589" lvl="0" indent="-228589" algn="l" rtl="0">
              <a:lnSpc>
                <a:spcPct val="90000"/>
              </a:lnSpc>
              <a:spcBef>
                <a:spcPts val="1000"/>
              </a:spcBef>
              <a:spcAft>
                <a:spcPts val="0"/>
              </a:spcAft>
              <a:buClr>
                <a:srgbClr val="000D86"/>
              </a:buClr>
              <a:buSzPts val="3000"/>
              <a:buChar char="•"/>
            </a:pPr>
            <a:r>
              <a:rPr lang="de-DE" dirty="0"/>
              <a:t>Wenn der Kredit durch Tilgungen und Zinsen zurückgezahlt wird, schwindet das neue Buchgeld nach und nach wieder </a:t>
            </a:r>
            <a:r>
              <a:rPr lang="de-DE" sz="3200" dirty="0">
                <a:solidFill>
                  <a:srgbClr val="000E8E"/>
                </a:solidFill>
              </a:rPr>
              <a:t>− es wird quasi „vernichtet“.</a:t>
            </a: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41"/>
          <p:cNvSpPr/>
          <p:nvPr/>
        </p:nvSpPr>
        <p:spPr>
          <a:xfrm>
            <a:off x="0" y="-6246"/>
            <a:ext cx="12183128" cy="6861258"/>
          </a:xfrm>
          <a:prstGeom prst="rect">
            <a:avLst/>
          </a:prstGeom>
          <a:solidFill>
            <a:srgbClr val="000E8E"/>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Arial"/>
              <a:ea typeface="Arial"/>
              <a:cs typeface="Arial"/>
              <a:sym typeface="Arial"/>
            </a:endParaRPr>
          </a:p>
        </p:txBody>
      </p:sp>
      <p:sp>
        <p:nvSpPr>
          <p:cNvPr id="546" name="Google Shape;546;p41"/>
          <p:cNvSpPr/>
          <p:nvPr/>
        </p:nvSpPr>
        <p:spPr>
          <a:xfrm>
            <a:off x="4557" y="-9265"/>
            <a:ext cx="12209988" cy="6875992"/>
          </a:xfrm>
          <a:custGeom>
            <a:avLst/>
            <a:gdLst/>
            <a:ahLst/>
            <a:cxnLst/>
            <a:rect l="l" t="t" r="r" b="b"/>
            <a:pathLst>
              <a:path w="20572877" h="20572877" extrusionOk="0">
                <a:moveTo>
                  <a:pt x="0" y="0"/>
                </a:moveTo>
                <a:lnTo>
                  <a:pt x="20572877" y="0"/>
                </a:lnTo>
                <a:lnTo>
                  <a:pt x="20572877" y="20572876"/>
                </a:lnTo>
                <a:lnTo>
                  <a:pt x="0" y="20572876"/>
                </a:lnTo>
                <a:lnTo>
                  <a:pt x="0" y="0"/>
                </a:lnTo>
                <a:close/>
              </a:path>
            </a:pathLst>
          </a:custGeom>
          <a:blipFill rotWithShape="1">
            <a:blip r:embed="rId3">
              <a:alphaModFix amt="50000"/>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547" name="Google Shape;547;p41"/>
          <p:cNvSpPr txBox="1"/>
          <p:nvPr/>
        </p:nvSpPr>
        <p:spPr>
          <a:xfrm>
            <a:off x="2089050" y="2615852"/>
            <a:ext cx="8037300" cy="1822294"/>
          </a:xfrm>
          <a:prstGeom prst="rect">
            <a:avLst/>
          </a:prstGeom>
          <a:solidFill>
            <a:srgbClr val="D0FFF9"/>
          </a:solidFill>
          <a:ln w="9525" cap="flat" cmpd="sng">
            <a:solidFill>
              <a:srgbClr val="D0FFF9"/>
            </a:solidFill>
            <a:prstDash val="solid"/>
            <a:round/>
            <a:headEnd type="none" w="sm" len="sm"/>
            <a:tailEnd type="none" w="sm" len="sm"/>
          </a:ln>
        </p:spPr>
        <p:txBody>
          <a:bodyPr spcFirstLastPara="1" wrap="square" lIns="0" tIns="0" rIns="0" bIns="0" anchor="ctr" anchorCtr="0">
            <a:spAutoFit/>
          </a:bodyPr>
          <a:lstStyle/>
          <a:p>
            <a:pPr marL="0" marR="0" lvl="0" indent="0" algn="ctr" rtl="0">
              <a:lnSpc>
                <a:spcPct val="120145"/>
              </a:lnSpc>
              <a:spcBef>
                <a:spcPts val="0"/>
              </a:spcBef>
              <a:spcAft>
                <a:spcPts val="0"/>
              </a:spcAft>
              <a:buClr>
                <a:srgbClr val="000000"/>
              </a:buClr>
              <a:buSzPts val="4900"/>
              <a:buFont typeface="Arial"/>
              <a:buNone/>
            </a:pPr>
            <a:r>
              <a:rPr lang="de-DE" sz="4900" b="1" i="0" u="none" strike="noStrike" cap="none">
                <a:solidFill>
                  <a:srgbClr val="000E8E"/>
                </a:solidFill>
                <a:latin typeface="Arial"/>
                <a:ea typeface="Arial"/>
                <a:cs typeface="Arial"/>
                <a:sym typeface="Arial"/>
              </a:rPr>
              <a:t>5. Private versus staatliche Haushalte</a:t>
            </a:r>
            <a:endParaRPr sz="4900" b="1" i="0" u="none" strike="noStrike" cap="none">
              <a:solidFill>
                <a:srgbClr val="000E8E"/>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42"/>
          <p:cNvSpPr/>
          <p:nvPr/>
        </p:nvSpPr>
        <p:spPr>
          <a:xfrm>
            <a:off x="0" y="750550"/>
            <a:ext cx="11586900" cy="819000"/>
          </a:xfrm>
          <a:prstGeom prst="rect">
            <a:avLst/>
          </a:prstGeom>
          <a:solidFill>
            <a:srgbClr val="D0FF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53" name="Google Shape;553;p42"/>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de-DE"/>
              <a:t>42</a:t>
            </a:fld>
            <a:endParaRPr/>
          </a:p>
        </p:txBody>
      </p:sp>
      <p:sp>
        <p:nvSpPr>
          <p:cNvPr id="554" name="Google Shape;554;p42"/>
          <p:cNvSpPr/>
          <p:nvPr/>
        </p:nvSpPr>
        <p:spPr>
          <a:xfrm>
            <a:off x="294640" y="2763520"/>
            <a:ext cx="3120919" cy="701040"/>
          </a:xfrm>
          <a:prstGeom prst="rect">
            <a:avLst/>
          </a:prstGeom>
          <a:solidFill>
            <a:schemeClr val="lt1"/>
          </a:solidFill>
          <a:ln w="19050" cap="flat" cmpd="sng">
            <a:solidFill>
              <a:srgbClr val="000E8E"/>
            </a:solidFill>
            <a:prstDash val="solid"/>
            <a:miter lim="800000"/>
            <a:headEnd type="none" w="sm" len="sm"/>
            <a:tailEnd type="none" w="sm" len="sm"/>
          </a:ln>
        </p:spPr>
        <p:txBody>
          <a:bodyPr spcFirstLastPara="1" wrap="square" lIns="120000" tIns="48000" rIns="72000" bIns="480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de-DE" sz="1600" b="1" i="0" u="none" strike="noStrike" cap="none">
                <a:solidFill>
                  <a:srgbClr val="000E8E"/>
                </a:solidFill>
                <a:latin typeface="Arial"/>
                <a:ea typeface="Arial"/>
                <a:cs typeface="Arial"/>
                <a:sym typeface="Arial"/>
              </a:rPr>
              <a:t>Zweck</a:t>
            </a:r>
            <a:endParaRPr sz="1600" b="0" i="0" u="none" strike="noStrike" cap="none">
              <a:solidFill>
                <a:schemeClr val="lt1"/>
              </a:solidFill>
              <a:latin typeface="Arial"/>
              <a:ea typeface="Arial"/>
              <a:cs typeface="Arial"/>
              <a:sym typeface="Arial"/>
            </a:endParaRPr>
          </a:p>
        </p:txBody>
      </p:sp>
      <p:sp>
        <p:nvSpPr>
          <p:cNvPr id="555" name="Google Shape;555;p42"/>
          <p:cNvSpPr/>
          <p:nvPr/>
        </p:nvSpPr>
        <p:spPr>
          <a:xfrm>
            <a:off x="294640" y="3762587"/>
            <a:ext cx="3120919" cy="701040"/>
          </a:xfrm>
          <a:prstGeom prst="rect">
            <a:avLst/>
          </a:prstGeom>
          <a:solidFill>
            <a:schemeClr val="lt1"/>
          </a:solidFill>
          <a:ln w="19050" cap="flat" cmpd="sng">
            <a:solidFill>
              <a:srgbClr val="000E8E"/>
            </a:solidFill>
            <a:prstDash val="solid"/>
            <a:miter lim="800000"/>
            <a:headEnd type="none" w="sm" len="sm"/>
            <a:tailEnd type="none" w="sm" len="sm"/>
          </a:ln>
        </p:spPr>
        <p:txBody>
          <a:bodyPr spcFirstLastPara="1" wrap="square" lIns="120000" tIns="48000" rIns="72000" bIns="480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de-DE" sz="1600" b="1" i="0" u="none" strike="noStrike" cap="none">
                <a:solidFill>
                  <a:srgbClr val="000E8E"/>
                </a:solidFill>
                <a:latin typeface="Arial"/>
                <a:ea typeface="Arial"/>
                <a:cs typeface="Arial"/>
                <a:sym typeface="Arial"/>
              </a:rPr>
              <a:t>Finanzierung</a:t>
            </a:r>
            <a:endParaRPr sz="1600" b="0" i="0" u="none" strike="noStrike" cap="none">
              <a:solidFill>
                <a:schemeClr val="lt1"/>
              </a:solidFill>
              <a:latin typeface="Arial"/>
              <a:ea typeface="Arial"/>
              <a:cs typeface="Arial"/>
              <a:sym typeface="Arial"/>
            </a:endParaRPr>
          </a:p>
        </p:txBody>
      </p:sp>
      <p:sp>
        <p:nvSpPr>
          <p:cNvPr id="556" name="Google Shape;556;p42"/>
          <p:cNvSpPr/>
          <p:nvPr/>
        </p:nvSpPr>
        <p:spPr>
          <a:xfrm>
            <a:off x="294640" y="4761653"/>
            <a:ext cx="3120919" cy="701040"/>
          </a:xfrm>
          <a:prstGeom prst="rect">
            <a:avLst/>
          </a:prstGeom>
          <a:solidFill>
            <a:schemeClr val="lt1"/>
          </a:solidFill>
          <a:ln w="19050" cap="flat" cmpd="sng">
            <a:solidFill>
              <a:srgbClr val="000E8E"/>
            </a:solidFill>
            <a:prstDash val="solid"/>
            <a:miter lim="800000"/>
            <a:headEnd type="none" w="sm" len="sm"/>
            <a:tailEnd type="none" w="sm" len="sm"/>
          </a:ln>
        </p:spPr>
        <p:txBody>
          <a:bodyPr spcFirstLastPara="1" wrap="square" lIns="120000" tIns="48000" rIns="72000" bIns="480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de-DE" sz="1600" b="1" i="0" u="none" strike="noStrike" cap="none">
                <a:solidFill>
                  <a:srgbClr val="000E8E"/>
                </a:solidFill>
                <a:latin typeface="Arial"/>
                <a:ea typeface="Arial"/>
                <a:cs typeface="Arial"/>
                <a:sym typeface="Arial"/>
              </a:rPr>
              <a:t>Planung</a:t>
            </a:r>
            <a:endParaRPr sz="1600" b="0" i="0" u="none" strike="noStrike" cap="none">
              <a:solidFill>
                <a:schemeClr val="lt1"/>
              </a:solidFill>
              <a:latin typeface="Arial"/>
              <a:ea typeface="Arial"/>
              <a:cs typeface="Arial"/>
              <a:sym typeface="Arial"/>
            </a:endParaRPr>
          </a:p>
        </p:txBody>
      </p:sp>
      <p:sp>
        <p:nvSpPr>
          <p:cNvPr id="557" name="Google Shape;557;p42"/>
          <p:cNvSpPr/>
          <p:nvPr/>
        </p:nvSpPr>
        <p:spPr>
          <a:xfrm>
            <a:off x="294640" y="5760720"/>
            <a:ext cx="3120919" cy="701040"/>
          </a:xfrm>
          <a:prstGeom prst="rect">
            <a:avLst/>
          </a:prstGeom>
          <a:solidFill>
            <a:schemeClr val="lt1"/>
          </a:solidFill>
          <a:ln w="19050" cap="flat" cmpd="sng">
            <a:solidFill>
              <a:srgbClr val="000E8E"/>
            </a:solidFill>
            <a:prstDash val="solid"/>
            <a:miter lim="800000"/>
            <a:headEnd type="none" w="sm" len="sm"/>
            <a:tailEnd type="none" w="sm" len="sm"/>
          </a:ln>
        </p:spPr>
        <p:txBody>
          <a:bodyPr spcFirstLastPara="1" wrap="square" lIns="120000" tIns="48000" rIns="72000" bIns="480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de-DE" sz="1600" b="1" i="0" u="none" strike="noStrike" cap="none">
                <a:solidFill>
                  <a:srgbClr val="000E8E"/>
                </a:solidFill>
                <a:latin typeface="Arial"/>
                <a:ea typeface="Arial"/>
                <a:cs typeface="Arial"/>
                <a:sym typeface="Arial"/>
              </a:rPr>
              <a:t>Dauer</a:t>
            </a:r>
            <a:endParaRPr sz="1600" b="0" i="0" u="none" strike="noStrike" cap="none">
              <a:solidFill>
                <a:schemeClr val="lt1"/>
              </a:solidFill>
              <a:latin typeface="Arial"/>
              <a:ea typeface="Arial"/>
              <a:cs typeface="Arial"/>
              <a:sym typeface="Arial"/>
            </a:endParaRPr>
          </a:p>
        </p:txBody>
      </p:sp>
      <p:sp>
        <p:nvSpPr>
          <p:cNvPr id="558" name="Google Shape;558;p42"/>
          <p:cNvSpPr/>
          <p:nvPr/>
        </p:nvSpPr>
        <p:spPr>
          <a:xfrm>
            <a:off x="3754120" y="2753360"/>
            <a:ext cx="3703320" cy="701040"/>
          </a:xfrm>
          <a:prstGeom prst="rect">
            <a:avLst/>
          </a:prstGeom>
          <a:solidFill>
            <a:schemeClr val="lt1"/>
          </a:solidFill>
          <a:ln w="19050" cap="flat" cmpd="sng">
            <a:solidFill>
              <a:srgbClr val="000E8E"/>
            </a:solidFill>
            <a:prstDash val="solid"/>
            <a:miter lim="800000"/>
            <a:headEnd type="none" w="sm" len="sm"/>
            <a:tailEnd type="none" w="sm" len="sm"/>
          </a:ln>
        </p:spPr>
        <p:txBody>
          <a:bodyPr spcFirstLastPara="1" wrap="square" lIns="120000" tIns="48000" rIns="72000" bIns="48000" anchor="ctr" anchorCtr="0">
            <a:noAutofit/>
          </a:bodyPr>
          <a:lstStyle/>
          <a:p>
            <a:pPr marL="0" marR="0" lvl="0" indent="0" algn="l" rtl="0">
              <a:lnSpc>
                <a:spcPct val="100000"/>
              </a:lnSpc>
              <a:spcBef>
                <a:spcPts val="0"/>
              </a:spcBef>
              <a:spcAft>
                <a:spcPts val="0"/>
              </a:spcAft>
              <a:buClr>
                <a:srgbClr val="000000"/>
              </a:buClr>
              <a:buSzPts val="1333"/>
              <a:buFont typeface="Arial"/>
              <a:buNone/>
            </a:pPr>
            <a:r>
              <a:rPr lang="de-DE" sz="1333" b="0" i="0" u="none" strike="noStrike" cap="none">
                <a:solidFill>
                  <a:srgbClr val="000E8E"/>
                </a:solidFill>
                <a:latin typeface="Arial"/>
                <a:ea typeface="Arial"/>
                <a:cs typeface="Arial"/>
                <a:sym typeface="Arial"/>
              </a:rPr>
              <a:t>Erfüllung individueller Bedürfnisse </a:t>
            </a:r>
            <a:br>
              <a:rPr lang="de-DE" sz="1333" b="0" i="0" u="none" strike="noStrike" cap="none">
                <a:solidFill>
                  <a:srgbClr val="000E8E"/>
                </a:solidFill>
                <a:latin typeface="Arial"/>
                <a:ea typeface="Arial"/>
                <a:cs typeface="Arial"/>
                <a:sym typeface="Arial"/>
              </a:rPr>
            </a:br>
            <a:r>
              <a:rPr lang="de-DE" sz="1333" b="0" i="0" u="none" strike="noStrike" cap="none">
                <a:solidFill>
                  <a:srgbClr val="000E8E"/>
                </a:solidFill>
                <a:latin typeface="Arial"/>
                <a:ea typeface="Arial"/>
                <a:cs typeface="Arial"/>
                <a:sym typeface="Arial"/>
              </a:rPr>
              <a:t>(Wohnen, Essen, Konsum etc.)</a:t>
            </a:r>
            <a:endParaRPr sz="1400" b="0" i="0" u="none" strike="noStrike" cap="none">
              <a:solidFill>
                <a:srgbClr val="000000"/>
              </a:solidFill>
              <a:latin typeface="Arial"/>
              <a:ea typeface="Arial"/>
              <a:cs typeface="Arial"/>
              <a:sym typeface="Arial"/>
            </a:endParaRPr>
          </a:p>
        </p:txBody>
      </p:sp>
      <p:sp>
        <p:nvSpPr>
          <p:cNvPr id="559" name="Google Shape;559;p42"/>
          <p:cNvSpPr/>
          <p:nvPr/>
        </p:nvSpPr>
        <p:spPr>
          <a:xfrm>
            <a:off x="7796002" y="2763520"/>
            <a:ext cx="3703319" cy="701040"/>
          </a:xfrm>
          <a:prstGeom prst="rect">
            <a:avLst/>
          </a:prstGeom>
          <a:solidFill>
            <a:schemeClr val="lt1"/>
          </a:solidFill>
          <a:ln w="19050" cap="flat" cmpd="sng">
            <a:solidFill>
              <a:srgbClr val="000E8E"/>
            </a:solidFill>
            <a:prstDash val="solid"/>
            <a:miter lim="800000"/>
            <a:headEnd type="none" w="sm" len="sm"/>
            <a:tailEnd type="none" w="sm" len="sm"/>
          </a:ln>
        </p:spPr>
        <p:txBody>
          <a:bodyPr spcFirstLastPara="1" wrap="square" lIns="120000" tIns="48000" rIns="72000" bIns="48000" anchor="ctr" anchorCtr="0">
            <a:noAutofit/>
          </a:bodyPr>
          <a:lstStyle/>
          <a:p>
            <a:pPr marL="0" marR="0" lvl="0" indent="0" algn="l" rtl="0">
              <a:lnSpc>
                <a:spcPct val="126031"/>
              </a:lnSpc>
              <a:spcBef>
                <a:spcPts val="0"/>
              </a:spcBef>
              <a:spcAft>
                <a:spcPts val="0"/>
              </a:spcAft>
              <a:buClr>
                <a:srgbClr val="000000"/>
              </a:buClr>
              <a:buSzPts val="1333"/>
              <a:buFont typeface="Arial"/>
              <a:buNone/>
            </a:pPr>
            <a:r>
              <a:rPr lang="de-DE" sz="1333" b="0" i="0" u="none" strike="noStrike" cap="none">
                <a:solidFill>
                  <a:srgbClr val="000E8E"/>
                </a:solidFill>
                <a:latin typeface="Arial"/>
                <a:ea typeface="Arial"/>
                <a:cs typeface="Arial"/>
                <a:sym typeface="Arial"/>
              </a:rPr>
              <a:t>Wird durch Steuern, Gebühren, Abgaben, Zuweisungen und Kredite finanziert</a:t>
            </a:r>
            <a:endParaRPr sz="1333" b="0" i="0" u="none" strike="noStrike" cap="none">
              <a:solidFill>
                <a:schemeClr val="lt1"/>
              </a:solidFill>
              <a:latin typeface="Arial"/>
              <a:ea typeface="Arial"/>
              <a:cs typeface="Arial"/>
              <a:sym typeface="Arial"/>
            </a:endParaRPr>
          </a:p>
        </p:txBody>
      </p:sp>
      <p:sp>
        <p:nvSpPr>
          <p:cNvPr id="560" name="Google Shape;560;p42"/>
          <p:cNvSpPr/>
          <p:nvPr/>
        </p:nvSpPr>
        <p:spPr>
          <a:xfrm>
            <a:off x="3754120" y="1844526"/>
            <a:ext cx="3703320" cy="701040"/>
          </a:xfrm>
          <a:prstGeom prst="rect">
            <a:avLst/>
          </a:prstGeom>
          <a:solidFill>
            <a:schemeClr val="lt1"/>
          </a:solidFill>
          <a:ln w="19050" cap="flat" cmpd="sng">
            <a:solidFill>
              <a:srgbClr val="000E8E"/>
            </a:solidFill>
            <a:prstDash val="solid"/>
            <a:miter lim="800000"/>
            <a:headEnd type="none" w="sm" len="sm"/>
            <a:tailEnd type="none" w="sm" len="sm"/>
          </a:ln>
        </p:spPr>
        <p:txBody>
          <a:bodyPr spcFirstLastPara="1" wrap="square" lIns="120000" tIns="48000" rIns="72000" bIns="480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de-DE" sz="1600" b="1" i="0" u="none" strike="noStrike" cap="none">
                <a:solidFill>
                  <a:srgbClr val="000E8E"/>
                </a:solidFill>
                <a:latin typeface="Arial"/>
                <a:ea typeface="Arial"/>
                <a:cs typeface="Arial"/>
                <a:sym typeface="Arial"/>
              </a:rPr>
              <a:t>Private Haushalte</a:t>
            </a:r>
            <a:endParaRPr sz="1600" b="0" i="0" u="none" strike="noStrike" cap="none">
              <a:solidFill>
                <a:schemeClr val="lt1"/>
              </a:solidFill>
              <a:latin typeface="Arial"/>
              <a:ea typeface="Arial"/>
              <a:cs typeface="Arial"/>
              <a:sym typeface="Arial"/>
            </a:endParaRPr>
          </a:p>
        </p:txBody>
      </p:sp>
      <p:sp>
        <p:nvSpPr>
          <p:cNvPr id="561" name="Google Shape;561;p42"/>
          <p:cNvSpPr/>
          <p:nvPr/>
        </p:nvSpPr>
        <p:spPr>
          <a:xfrm>
            <a:off x="7796002" y="1844526"/>
            <a:ext cx="3703319" cy="701040"/>
          </a:xfrm>
          <a:prstGeom prst="rect">
            <a:avLst/>
          </a:prstGeom>
          <a:solidFill>
            <a:schemeClr val="lt1"/>
          </a:solidFill>
          <a:ln w="19050" cap="flat" cmpd="sng">
            <a:solidFill>
              <a:srgbClr val="000E8E"/>
            </a:solidFill>
            <a:prstDash val="solid"/>
            <a:miter lim="800000"/>
            <a:headEnd type="none" w="sm" len="sm"/>
            <a:tailEnd type="none" w="sm" len="sm"/>
          </a:ln>
        </p:spPr>
        <p:txBody>
          <a:bodyPr spcFirstLastPara="1" wrap="square" lIns="120000" tIns="48000" rIns="72000" bIns="480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de-DE" sz="1600" b="1" i="0" u="none" strike="noStrike" cap="none">
                <a:solidFill>
                  <a:srgbClr val="000E8E"/>
                </a:solidFill>
                <a:latin typeface="Arial"/>
                <a:ea typeface="Arial"/>
                <a:cs typeface="Arial"/>
                <a:sym typeface="Arial"/>
              </a:rPr>
              <a:t>Öffentliche Haushalte</a:t>
            </a:r>
            <a:endParaRPr sz="1600" b="0" i="0" u="none" strike="noStrike" cap="none">
              <a:solidFill>
                <a:schemeClr val="lt1"/>
              </a:solidFill>
              <a:latin typeface="Arial"/>
              <a:ea typeface="Arial"/>
              <a:cs typeface="Arial"/>
              <a:sym typeface="Arial"/>
            </a:endParaRPr>
          </a:p>
        </p:txBody>
      </p:sp>
      <p:sp>
        <p:nvSpPr>
          <p:cNvPr id="562" name="Google Shape;562;p42"/>
          <p:cNvSpPr/>
          <p:nvPr/>
        </p:nvSpPr>
        <p:spPr>
          <a:xfrm>
            <a:off x="3754120" y="3749195"/>
            <a:ext cx="3703320" cy="701040"/>
          </a:xfrm>
          <a:prstGeom prst="rect">
            <a:avLst/>
          </a:prstGeom>
          <a:solidFill>
            <a:schemeClr val="lt1"/>
          </a:solidFill>
          <a:ln w="19050" cap="flat" cmpd="sng">
            <a:solidFill>
              <a:srgbClr val="000E8E"/>
            </a:solidFill>
            <a:prstDash val="solid"/>
            <a:miter lim="800000"/>
            <a:headEnd type="none" w="sm" len="sm"/>
            <a:tailEnd type="none" w="sm" len="sm"/>
          </a:ln>
        </p:spPr>
        <p:txBody>
          <a:bodyPr spcFirstLastPara="1" wrap="square" lIns="120000" tIns="48000" rIns="72000" bIns="48000" anchor="ctr" anchorCtr="0">
            <a:noAutofit/>
          </a:bodyPr>
          <a:lstStyle/>
          <a:p>
            <a:pPr marL="0" marR="0" lvl="0" indent="0" algn="l" rtl="0">
              <a:lnSpc>
                <a:spcPct val="126031"/>
              </a:lnSpc>
              <a:spcBef>
                <a:spcPts val="0"/>
              </a:spcBef>
              <a:spcAft>
                <a:spcPts val="0"/>
              </a:spcAft>
              <a:buClr>
                <a:srgbClr val="000000"/>
              </a:buClr>
              <a:buSzPts val="1333"/>
              <a:buFont typeface="Arial"/>
              <a:buNone/>
            </a:pPr>
            <a:r>
              <a:rPr lang="de-DE" sz="1333" b="0" i="0" u="none" strike="noStrike" cap="none">
                <a:solidFill>
                  <a:srgbClr val="000E8E"/>
                </a:solidFill>
                <a:latin typeface="Arial"/>
                <a:ea typeface="Arial"/>
                <a:cs typeface="Arial"/>
                <a:sym typeface="Arial"/>
              </a:rPr>
              <a:t>durch Einkommen, Vermögen, Sozialleistungen und Kredite finanziert</a:t>
            </a:r>
            <a:endParaRPr sz="1333" b="0" i="0" u="none" strike="noStrike" cap="none">
              <a:solidFill>
                <a:schemeClr val="lt1"/>
              </a:solidFill>
              <a:latin typeface="Arial"/>
              <a:ea typeface="Arial"/>
              <a:cs typeface="Arial"/>
              <a:sym typeface="Arial"/>
            </a:endParaRPr>
          </a:p>
        </p:txBody>
      </p:sp>
      <p:sp>
        <p:nvSpPr>
          <p:cNvPr id="563" name="Google Shape;563;p42"/>
          <p:cNvSpPr/>
          <p:nvPr/>
        </p:nvSpPr>
        <p:spPr>
          <a:xfrm>
            <a:off x="7796002" y="3759355"/>
            <a:ext cx="3703319" cy="701040"/>
          </a:xfrm>
          <a:prstGeom prst="rect">
            <a:avLst/>
          </a:prstGeom>
          <a:solidFill>
            <a:schemeClr val="lt1"/>
          </a:solidFill>
          <a:ln w="19050" cap="flat" cmpd="sng">
            <a:solidFill>
              <a:srgbClr val="000E8E"/>
            </a:solidFill>
            <a:prstDash val="solid"/>
            <a:miter lim="800000"/>
            <a:headEnd type="none" w="sm" len="sm"/>
            <a:tailEnd type="none" w="sm" len="sm"/>
          </a:ln>
        </p:spPr>
        <p:txBody>
          <a:bodyPr spcFirstLastPara="1" wrap="square" lIns="120000" tIns="48000" rIns="72000" bIns="48000" anchor="ctr" anchorCtr="0">
            <a:noAutofit/>
          </a:bodyPr>
          <a:lstStyle/>
          <a:p>
            <a:pPr marL="0" marR="0" lvl="0" indent="0" algn="l" rtl="0">
              <a:lnSpc>
                <a:spcPct val="126031"/>
              </a:lnSpc>
              <a:spcBef>
                <a:spcPts val="0"/>
              </a:spcBef>
              <a:spcAft>
                <a:spcPts val="0"/>
              </a:spcAft>
              <a:buClr>
                <a:srgbClr val="000000"/>
              </a:buClr>
              <a:buSzPts val="1333"/>
              <a:buFont typeface="Arial"/>
              <a:buNone/>
            </a:pPr>
            <a:r>
              <a:rPr lang="de-DE" sz="1333" b="0" i="0" u="none" strike="noStrike" cap="none">
                <a:solidFill>
                  <a:srgbClr val="000E8E"/>
                </a:solidFill>
                <a:latin typeface="Arial"/>
                <a:ea typeface="Arial"/>
                <a:cs typeface="Arial"/>
                <a:sym typeface="Arial"/>
              </a:rPr>
              <a:t>Bedarfsdeckung für die Allgemeinheit und Erfüllung staatlicher Aufgaben</a:t>
            </a:r>
            <a:endParaRPr sz="1333" b="0" i="0" u="none" strike="noStrike" cap="none">
              <a:solidFill>
                <a:schemeClr val="lt1"/>
              </a:solidFill>
              <a:latin typeface="Arial"/>
              <a:ea typeface="Arial"/>
              <a:cs typeface="Arial"/>
              <a:sym typeface="Arial"/>
            </a:endParaRPr>
          </a:p>
        </p:txBody>
      </p:sp>
      <p:sp>
        <p:nvSpPr>
          <p:cNvPr id="564" name="Google Shape;564;p42"/>
          <p:cNvSpPr/>
          <p:nvPr/>
        </p:nvSpPr>
        <p:spPr>
          <a:xfrm>
            <a:off x="3754120" y="5750096"/>
            <a:ext cx="3703320" cy="701040"/>
          </a:xfrm>
          <a:prstGeom prst="rect">
            <a:avLst/>
          </a:prstGeom>
          <a:solidFill>
            <a:schemeClr val="lt1"/>
          </a:solidFill>
          <a:ln w="19050" cap="flat" cmpd="sng">
            <a:solidFill>
              <a:srgbClr val="000E8E"/>
            </a:solidFill>
            <a:prstDash val="solid"/>
            <a:miter lim="800000"/>
            <a:headEnd type="none" w="sm" len="sm"/>
            <a:tailEnd type="none" w="sm" len="sm"/>
          </a:ln>
        </p:spPr>
        <p:txBody>
          <a:bodyPr spcFirstLastPara="1" wrap="square" lIns="120000" tIns="48000" rIns="72000" bIns="48000" anchor="ctr" anchorCtr="0">
            <a:noAutofit/>
          </a:bodyPr>
          <a:lstStyle/>
          <a:p>
            <a:pPr marL="0" marR="0" lvl="0" indent="0" algn="l" rtl="0">
              <a:lnSpc>
                <a:spcPct val="100000"/>
              </a:lnSpc>
              <a:spcBef>
                <a:spcPts val="0"/>
              </a:spcBef>
              <a:spcAft>
                <a:spcPts val="0"/>
              </a:spcAft>
              <a:buClr>
                <a:srgbClr val="000000"/>
              </a:buClr>
              <a:buSzPts val="1333"/>
              <a:buFont typeface="Arial"/>
              <a:buNone/>
            </a:pPr>
            <a:r>
              <a:rPr lang="de-DE" sz="1333" b="0" i="0" u="none" strike="noStrike" cap="none">
                <a:solidFill>
                  <a:srgbClr val="000E8E"/>
                </a:solidFill>
                <a:latin typeface="Arial"/>
                <a:ea typeface="Arial"/>
                <a:cs typeface="Arial"/>
                <a:sym typeface="Arial"/>
              </a:rPr>
              <a:t>Auf die Lebenszeit einer Person/ des Haushalts begrenzt</a:t>
            </a:r>
            <a:endParaRPr sz="1400" b="0" i="0" u="none" strike="noStrike" cap="none">
              <a:solidFill>
                <a:srgbClr val="000000"/>
              </a:solidFill>
              <a:latin typeface="Arial"/>
              <a:ea typeface="Arial"/>
              <a:cs typeface="Arial"/>
              <a:sym typeface="Arial"/>
            </a:endParaRPr>
          </a:p>
        </p:txBody>
      </p:sp>
      <p:sp>
        <p:nvSpPr>
          <p:cNvPr id="565" name="Google Shape;565;p42"/>
          <p:cNvSpPr/>
          <p:nvPr/>
        </p:nvSpPr>
        <p:spPr>
          <a:xfrm>
            <a:off x="7796002" y="5760256"/>
            <a:ext cx="3703319" cy="701040"/>
          </a:xfrm>
          <a:prstGeom prst="rect">
            <a:avLst/>
          </a:prstGeom>
          <a:solidFill>
            <a:schemeClr val="lt1"/>
          </a:solidFill>
          <a:ln w="19050" cap="flat" cmpd="sng">
            <a:solidFill>
              <a:srgbClr val="000E8E"/>
            </a:solidFill>
            <a:prstDash val="solid"/>
            <a:miter lim="800000"/>
            <a:headEnd type="none" w="sm" len="sm"/>
            <a:tailEnd type="none" w="sm" len="sm"/>
          </a:ln>
        </p:spPr>
        <p:txBody>
          <a:bodyPr spcFirstLastPara="1" wrap="square" lIns="120000" tIns="48000" rIns="72000" bIns="48000" anchor="ctr" anchorCtr="0">
            <a:noAutofit/>
          </a:bodyPr>
          <a:lstStyle/>
          <a:p>
            <a:pPr marL="0" marR="0" lvl="0" indent="0" algn="l" rtl="0">
              <a:lnSpc>
                <a:spcPct val="126031"/>
              </a:lnSpc>
              <a:spcBef>
                <a:spcPts val="0"/>
              </a:spcBef>
              <a:spcAft>
                <a:spcPts val="0"/>
              </a:spcAft>
              <a:buClr>
                <a:srgbClr val="000000"/>
              </a:buClr>
              <a:buSzPts val="1333"/>
              <a:buFont typeface="Arial"/>
              <a:buNone/>
            </a:pPr>
            <a:r>
              <a:rPr lang="de-DE" sz="1333" b="0" i="0" u="none" strike="noStrike" cap="none">
                <a:solidFill>
                  <a:srgbClr val="000E8E"/>
                </a:solidFill>
                <a:latin typeface="Arial"/>
                <a:ea typeface="Arial"/>
                <a:cs typeface="Arial"/>
                <a:sym typeface="Arial"/>
              </a:rPr>
              <a:t>Potenziell unbegrenzt, da der Staat fortlaufend existiert</a:t>
            </a:r>
            <a:endParaRPr sz="1333" b="0" i="0" u="none" strike="noStrike" cap="none">
              <a:solidFill>
                <a:schemeClr val="lt1"/>
              </a:solidFill>
              <a:latin typeface="Arial"/>
              <a:ea typeface="Arial"/>
              <a:cs typeface="Arial"/>
              <a:sym typeface="Arial"/>
            </a:endParaRPr>
          </a:p>
        </p:txBody>
      </p:sp>
      <p:sp>
        <p:nvSpPr>
          <p:cNvPr id="566" name="Google Shape;566;p42"/>
          <p:cNvSpPr/>
          <p:nvPr/>
        </p:nvSpPr>
        <p:spPr>
          <a:xfrm>
            <a:off x="3754120" y="4754725"/>
            <a:ext cx="3703320" cy="701040"/>
          </a:xfrm>
          <a:prstGeom prst="rect">
            <a:avLst/>
          </a:prstGeom>
          <a:solidFill>
            <a:schemeClr val="lt1"/>
          </a:solidFill>
          <a:ln w="19050" cap="flat" cmpd="sng">
            <a:solidFill>
              <a:srgbClr val="000E8E"/>
            </a:solidFill>
            <a:prstDash val="solid"/>
            <a:miter lim="800000"/>
            <a:headEnd type="none" w="sm" len="sm"/>
            <a:tailEnd type="none" w="sm" len="sm"/>
          </a:ln>
        </p:spPr>
        <p:txBody>
          <a:bodyPr spcFirstLastPara="1" wrap="square" lIns="120000" tIns="48000" rIns="72000" bIns="48000" anchor="ctr" anchorCtr="0">
            <a:noAutofit/>
          </a:bodyPr>
          <a:lstStyle/>
          <a:p>
            <a:pPr marL="0" marR="0" lvl="0" indent="0" algn="l" rtl="0">
              <a:lnSpc>
                <a:spcPct val="100000"/>
              </a:lnSpc>
              <a:spcBef>
                <a:spcPts val="0"/>
              </a:spcBef>
              <a:spcAft>
                <a:spcPts val="0"/>
              </a:spcAft>
              <a:buClr>
                <a:srgbClr val="000000"/>
              </a:buClr>
              <a:buSzPts val="1333"/>
              <a:buFont typeface="Arial"/>
              <a:buNone/>
            </a:pPr>
            <a:r>
              <a:rPr lang="de-DE" sz="1333" b="0" i="0" u="none" strike="noStrike" cap="none">
                <a:solidFill>
                  <a:srgbClr val="000E8E"/>
                </a:solidFill>
                <a:latin typeface="Arial"/>
                <a:ea typeface="Arial"/>
                <a:cs typeface="Arial"/>
                <a:sym typeface="Arial"/>
              </a:rPr>
              <a:t>Unterliegt keiner externen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33"/>
              <a:buFont typeface="Arial"/>
              <a:buNone/>
            </a:pPr>
            <a:r>
              <a:rPr lang="de-DE" sz="1333" b="0" i="0" u="none" strike="noStrike" cap="none">
                <a:solidFill>
                  <a:srgbClr val="000E8E"/>
                </a:solidFill>
                <a:latin typeface="Arial"/>
                <a:ea typeface="Arial"/>
                <a:cs typeface="Arial"/>
                <a:sym typeface="Arial"/>
              </a:rPr>
              <a:t>Kontrolle (privates Budgeting)</a:t>
            </a:r>
            <a:endParaRPr sz="1400" b="0" i="0" u="none" strike="noStrike" cap="none">
              <a:solidFill>
                <a:srgbClr val="000000"/>
              </a:solidFill>
              <a:latin typeface="Arial"/>
              <a:ea typeface="Arial"/>
              <a:cs typeface="Arial"/>
              <a:sym typeface="Arial"/>
            </a:endParaRPr>
          </a:p>
        </p:txBody>
      </p:sp>
      <p:sp>
        <p:nvSpPr>
          <p:cNvPr id="567" name="Google Shape;567;p42"/>
          <p:cNvSpPr/>
          <p:nvPr/>
        </p:nvSpPr>
        <p:spPr>
          <a:xfrm>
            <a:off x="7796002" y="4764885"/>
            <a:ext cx="3703319" cy="701040"/>
          </a:xfrm>
          <a:prstGeom prst="rect">
            <a:avLst/>
          </a:prstGeom>
          <a:solidFill>
            <a:schemeClr val="lt1"/>
          </a:solidFill>
          <a:ln w="19050" cap="flat" cmpd="sng">
            <a:solidFill>
              <a:srgbClr val="000E8E"/>
            </a:solidFill>
            <a:prstDash val="solid"/>
            <a:miter lim="800000"/>
            <a:headEnd type="none" w="sm" len="sm"/>
            <a:tailEnd type="none" w="sm" len="sm"/>
          </a:ln>
        </p:spPr>
        <p:txBody>
          <a:bodyPr spcFirstLastPara="1" wrap="square" lIns="120000" tIns="48000" rIns="72000" bIns="48000" anchor="ctr" anchorCtr="0">
            <a:noAutofit/>
          </a:bodyPr>
          <a:lstStyle/>
          <a:p>
            <a:pPr marL="0" marR="0" lvl="0" indent="0" algn="l" rtl="0">
              <a:lnSpc>
                <a:spcPct val="126031"/>
              </a:lnSpc>
              <a:spcBef>
                <a:spcPts val="0"/>
              </a:spcBef>
              <a:spcAft>
                <a:spcPts val="0"/>
              </a:spcAft>
              <a:buClr>
                <a:srgbClr val="000000"/>
              </a:buClr>
              <a:buSzPts val="1333"/>
              <a:buFont typeface="Arial"/>
              <a:buNone/>
            </a:pPr>
            <a:r>
              <a:rPr lang="de-DE" sz="1333" b="0" i="0" u="none" strike="noStrike" cap="none">
                <a:solidFill>
                  <a:srgbClr val="000E8E"/>
                </a:solidFill>
                <a:latin typeface="Arial"/>
                <a:ea typeface="Arial"/>
                <a:cs typeface="Arial"/>
                <a:sym typeface="Arial"/>
              </a:rPr>
              <a:t>Die Haushaltsplanung unterliegt parlamentarischer Kontrolle, gesetzlichen Vorgaben und externer Prüfung</a:t>
            </a:r>
            <a:endParaRPr sz="1333" b="0" i="0" u="none" strike="noStrike" cap="none">
              <a:solidFill>
                <a:schemeClr val="lt1"/>
              </a:solidFill>
              <a:latin typeface="Arial"/>
              <a:ea typeface="Arial"/>
              <a:cs typeface="Arial"/>
              <a:sym typeface="Arial"/>
            </a:endParaRPr>
          </a:p>
        </p:txBody>
      </p:sp>
      <p:sp>
        <p:nvSpPr>
          <p:cNvPr id="568" name="Google Shape;568;p42"/>
          <p:cNvSpPr txBox="1"/>
          <p:nvPr/>
        </p:nvSpPr>
        <p:spPr>
          <a:xfrm>
            <a:off x="838200" y="168275"/>
            <a:ext cx="7589108" cy="4826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FF6555"/>
              </a:buClr>
              <a:buSzPts val="2000"/>
              <a:buFont typeface="Arial"/>
              <a:buNone/>
            </a:pPr>
            <a:r>
              <a:rPr lang="de-DE" sz="2000" b="0" i="0" u="none" strike="noStrike" cap="none">
                <a:solidFill>
                  <a:srgbClr val="FF6555"/>
                </a:solidFill>
                <a:latin typeface="Arial"/>
                <a:ea typeface="Arial"/>
                <a:cs typeface="Arial"/>
                <a:sym typeface="Arial"/>
              </a:rPr>
              <a:t>Methodenoption 1 von 2: Input</a:t>
            </a:r>
            <a:endParaRPr sz="1400" b="0" i="0" u="none" strike="noStrike" cap="none">
              <a:solidFill>
                <a:srgbClr val="000000"/>
              </a:solidFill>
              <a:latin typeface="Arial"/>
              <a:ea typeface="Arial"/>
              <a:cs typeface="Arial"/>
              <a:sym typeface="Arial"/>
            </a:endParaRPr>
          </a:p>
        </p:txBody>
      </p:sp>
      <p:sp>
        <p:nvSpPr>
          <p:cNvPr id="569" name="Google Shape;569;p42"/>
          <p:cNvSpPr txBox="1">
            <a:spLocks noGrp="1"/>
          </p:cNvSpPr>
          <p:nvPr>
            <p:ph type="body" idx="4294967295"/>
          </p:nvPr>
        </p:nvSpPr>
        <p:spPr>
          <a:xfrm>
            <a:off x="838199" y="789775"/>
            <a:ext cx="11061300" cy="779700"/>
          </a:xfrm>
          <a:prstGeom prst="rect">
            <a:avLst/>
          </a:prstGeom>
          <a:noFill/>
          <a:ln>
            <a:noFill/>
          </a:ln>
        </p:spPr>
        <p:txBody>
          <a:bodyPr spcFirstLastPara="1" wrap="square" lIns="91425" tIns="45700" rIns="91425" bIns="45700" anchor="ctr" anchorCtr="0">
            <a:normAutofit/>
          </a:bodyPr>
          <a:lstStyle/>
          <a:p>
            <a:pPr marL="228588" lvl="0" indent="-228588" algn="l" rtl="0">
              <a:lnSpc>
                <a:spcPct val="60000"/>
              </a:lnSpc>
              <a:spcBef>
                <a:spcPts val="0"/>
              </a:spcBef>
              <a:spcAft>
                <a:spcPts val="0"/>
              </a:spcAft>
              <a:buClr>
                <a:srgbClr val="000D86"/>
              </a:buClr>
              <a:buSzPts val="3710"/>
              <a:buNone/>
            </a:pPr>
            <a:r>
              <a:rPr lang="de-DE" b="1">
                <a:solidFill>
                  <a:srgbClr val="000D86"/>
                </a:solidFill>
              </a:rPr>
              <a:t>Wie unterscheiden sich private und öffentliche Haushalte?</a:t>
            </a:r>
            <a:endParaRPr b="1">
              <a:solidFill>
                <a:srgbClr val="000D8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8"/>
                                        </p:tgtEl>
                                        <p:attrNameLst>
                                          <p:attrName>style.visibility</p:attrName>
                                        </p:attrNameLst>
                                      </p:cBhvr>
                                      <p:to>
                                        <p:strVal val="visible"/>
                                      </p:to>
                                    </p:set>
                                    <p:animEffect transition="in" filter="fade">
                                      <p:cBhvr>
                                        <p:cTn id="7" dur="500"/>
                                        <p:tgtEl>
                                          <p:spTgt spid="5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2"/>
                                        </p:tgtEl>
                                        <p:attrNameLst>
                                          <p:attrName>style.visibility</p:attrName>
                                        </p:attrNameLst>
                                      </p:cBhvr>
                                      <p:to>
                                        <p:strVal val="visible"/>
                                      </p:to>
                                    </p:set>
                                    <p:animEffect transition="in" filter="fade">
                                      <p:cBhvr>
                                        <p:cTn id="12" dur="500"/>
                                        <p:tgtEl>
                                          <p:spTgt spid="5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6"/>
                                        </p:tgtEl>
                                        <p:attrNameLst>
                                          <p:attrName>style.visibility</p:attrName>
                                        </p:attrNameLst>
                                      </p:cBhvr>
                                      <p:to>
                                        <p:strVal val="visible"/>
                                      </p:to>
                                    </p:set>
                                    <p:animEffect transition="in" filter="fade">
                                      <p:cBhvr>
                                        <p:cTn id="17" dur="500"/>
                                        <p:tgtEl>
                                          <p:spTgt spid="56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64"/>
                                        </p:tgtEl>
                                        <p:attrNameLst>
                                          <p:attrName>style.visibility</p:attrName>
                                        </p:attrNameLst>
                                      </p:cBhvr>
                                      <p:to>
                                        <p:strVal val="visible"/>
                                      </p:to>
                                    </p:set>
                                    <p:animEffect transition="in" filter="fade">
                                      <p:cBhvr>
                                        <p:cTn id="22" dur="500"/>
                                        <p:tgtEl>
                                          <p:spTgt spid="56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59"/>
                                        </p:tgtEl>
                                        <p:attrNameLst>
                                          <p:attrName>style.visibility</p:attrName>
                                        </p:attrNameLst>
                                      </p:cBhvr>
                                      <p:to>
                                        <p:strVal val="visible"/>
                                      </p:to>
                                    </p:set>
                                    <p:animEffect transition="in" filter="fade">
                                      <p:cBhvr>
                                        <p:cTn id="27" dur="500"/>
                                        <p:tgtEl>
                                          <p:spTgt spid="55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63"/>
                                        </p:tgtEl>
                                        <p:attrNameLst>
                                          <p:attrName>style.visibility</p:attrName>
                                        </p:attrNameLst>
                                      </p:cBhvr>
                                      <p:to>
                                        <p:strVal val="visible"/>
                                      </p:to>
                                    </p:set>
                                    <p:animEffect transition="in" filter="fade">
                                      <p:cBhvr>
                                        <p:cTn id="32" dur="500"/>
                                        <p:tgtEl>
                                          <p:spTgt spid="56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67"/>
                                        </p:tgtEl>
                                        <p:attrNameLst>
                                          <p:attrName>style.visibility</p:attrName>
                                        </p:attrNameLst>
                                      </p:cBhvr>
                                      <p:to>
                                        <p:strVal val="visible"/>
                                      </p:to>
                                    </p:set>
                                    <p:animEffect transition="in" filter="fade">
                                      <p:cBhvr>
                                        <p:cTn id="37" dur="500"/>
                                        <p:tgtEl>
                                          <p:spTgt spid="56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65"/>
                                        </p:tgtEl>
                                        <p:attrNameLst>
                                          <p:attrName>style.visibility</p:attrName>
                                        </p:attrNameLst>
                                      </p:cBhvr>
                                      <p:to>
                                        <p:strVal val="visible"/>
                                      </p:to>
                                    </p:set>
                                    <p:animEffect transition="in" filter="fade">
                                      <p:cBhvr>
                                        <p:cTn id="42" dur="500"/>
                                        <p:tgtEl>
                                          <p:spTgt spid="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43"/>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de-DE"/>
              <a:t>43</a:t>
            </a:fld>
            <a:endParaRPr/>
          </a:p>
        </p:txBody>
      </p:sp>
      <p:sp>
        <p:nvSpPr>
          <p:cNvPr id="575" name="Google Shape;575;p43"/>
          <p:cNvSpPr/>
          <p:nvPr/>
        </p:nvSpPr>
        <p:spPr>
          <a:xfrm>
            <a:off x="294640" y="2763520"/>
            <a:ext cx="3120919" cy="701040"/>
          </a:xfrm>
          <a:prstGeom prst="rect">
            <a:avLst/>
          </a:prstGeom>
          <a:solidFill>
            <a:schemeClr val="lt1"/>
          </a:solidFill>
          <a:ln w="19050" cap="flat" cmpd="sng">
            <a:solidFill>
              <a:srgbClr val="000E8E"/>
            </a:solidFill>
            <a:prstDash val="solid"/>
            <a:miter lim="800000"/>
            <a:headEnd type="none" w="sm" len="sm"/>
            <a:tailEnd type="none" w="sm" len="sm"/>
          </a:ln>
        </p:spPr>
        <p:txBody>
          <a:bodyPr spcFirstLastPara="1" wrap="square" lIns="120000" tIns="48000" rIns="48000" bIns="48000" anchor="ctr" anchorCtr="0">
            <a:noAutofit/>
          </a:bodyPr>
          <a:lstStyle/>
          <a:p>
            <a:pPr marL="0" marR="0" lvl="0" indent="0" algn="l" rtl="0">
              <a:lnSpc>
                <a:spcPct val="151625"/>
              </a:lnSpc>
              <a:spcBef>
                <a:spcPts val="0"/>
              </a:spcBef>
              <a:spcAft>
                <a:spcPts val="0"/>
              </a:spcAft>
              <a:buClr>
                <a:srgbClr val="000000"/>
              </a:buClr>
              <a:buSzPts val="1600"/>
              <a:buFont typeface="Arial"/>
              <a:buNone/>
            </a:pPr>
            <a:r>
              <a:rPr lang="de-DE" sz="1600" b="1" i="0" u="none" strike="noStrike" cap="none">
                <a:solidFill>
                  <a:srgbClr val="000E8E"/>
                </a:solidFill>
                <a:latin typeface="Arial"/>
                <a:ea typeface="Arial"/>
                <a:cs typeface="Arial"/>
                <a:sym typeface="Arial"/>
              </a:rPr>
              <a:t>Verfügung über das Vermögen</a:t>
            </a:r>
            <a:endParaRPr sz="1600" b="0" i="0" u="none" strike="noStrike" cap="none">
              <a:solidFill>
                <a:schemeClr val="lt1"/>
              </a:solidFill>
              <a:latin typeface="Arial"/>
              <a:ea typeface="Arial"/>
              <a:cs typeface="Arial"/>
              <a:sym typeface="Arial"/>
            </a:endParaRPr>
          </a:p>
        </p:txBody>
      </p:sp>
      <p:sp>
        <p:nvSpPr>
          <p:cNvPr id="576" name="Google Shape;576;p43"/>
          <p:cNvSpPr/>
          <p:nvPr/>
        </p:nvSpPr>
        <p:spPr>
          <a:xfrm>
            <a:off x="294640" y="3762587"/>
            <a:ext cx="3120919" cy="701040"/>
          </a:xfrm>
          <a:prstGeom prst="rect">
            <a:avLst/>
          </a:prstGeom>
          <a:solidFill>
            <a:schemeClr val="lt1"/>
          </a:solidFill>
          <a:ln w="19050" cap="flat" cmpd="sng">
            <a:solidFill>
              <a:srgbClr val="000E8E"/>
            </a:solidFill>
            <a:prstDash val="solid"/>
            <a:miter lim="800000"/>
            <a:headEnd type="none" w="sm" len="sm"/>
            <a:tailEnd type="none" w="sm" len="sm"/>
          </a:ln>
        </p:spPr>
        <p:txBody>
          <a:bodyPr spcFirstLastPara="1" wrap="square" lIns="120000" tIns="48000" rIns="48000" bIns="480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de-DE" sz="1600" b="1" i="0" u="none" strike="noStrike" cap="none">
                <a:solidFill>
                  <a:srgbClr val="000E8E"/>
                </a:solidFill>
                <a:latin typeface="Arial"/>
                <a:ea typeface="Arial"/>
                <a:cs typeface="Arial"/>
                <a:sym typeface="Arial"/>
              </a:rPr>
              <a:t>Verfügung über Geld</a:t>
            </a:r>
            <a:endParaRPr sz="1600" b="0" i="0" u="none" strike="noStrike" cap="none">
              <a:solidFill>
                <a:schemeClr val="lt1"/>
              </a:solidFill>
              <a:latin typeface="Arial"/>
              <a:ea typeface="Arial"/>
              <a:cs typeface="Arial"/>
              <a:sym typeface="Arial"/>
            </a:endParaRPr>
          </a:p>
        </p:txBody>
      </p:sp>
      <p:sp>
        <p:nvSpPr>
          <p:cNvPr id="577" name="Google Shape;577;p43"/>
          <p:cNvSpPr/>
          <p:nvPr/>
        </p:nvSpPr>
        <p:spPr>
          <a:xfrm>
            <a:off x="294640" y="4761653"/>
            <a:ext cx="3120919" cy="701040"/>
          </a:xfrm>
          <a:prstGeom prst="rect">
            <a:avLst/>
          </a:prstGeom>
          <a:solidFill>
            <a:schemeClr val="lt1"/>
          </a:solidFill>
          <a:ln w="19050" cap="flat" cmpd="sng">
            <a:solidFill>
              <a:srgbClr val="000E8E"/>
            </a:solidFill>
            <a:prstDash val="solid"/>
            <a:miter lim="800000"/>
            <a:headEnd type="none" w="sm" len="sm"/>
            <a:tailEnd type="none" w="sm" len="sm"/>
          </a:ln>
        </p:spPr>
        <p:txBody>
          <a:bodyPr spcFirstLastPara="1" wrap="square" lIns="120000" tIns="48000" rIns="48000" bIns="480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de-DE" sz="1600" b="1" i="0" u="none" strike="noStrike" cap="none">
                <a:solidFill>
                  <a:srgbClr val="000E8E"/>
                </a:solidFill>
                <a:latin typeface="Arial"/>
                <a:ea typeface="Arial"/>
                <a:cs typeface="Arial"/>
                <a:sym typeface="Arial"/>
              </a:rPr>
              <a:t>Rechenschaft</a:t>
            </a:r>
            <a:endParaRPr sz="1600" b="0" i="0" u="none" strike="noStrike" cap="none">
              <a:solidFill>
                <a:schemeClr val="lt1"/>
              </a:solidFill>
              <a:latin typeface="Arial"/>
              <a:ea typeface="Arial"/>
              <a:cs typeface="Arial"/>
              <a:sym typeface="Arial"/>
            </a:endParaRPr>
          </a:p>
        </p:txBody>
      </p:sp>
      <p:sp>
        <p:nvSpPr>
          <p:cNvPr id="578" name="Google Shape;578;p43"/>
          <p:cNvSpPr/>
          <p:nvPr/>
        </p:nvSpPr>
        <p:spPr>
          <a:xfrm>
            <a:off x="294640" y="5760720"/>
            <a:ext cx="3120919" cy="701040"/>
          </a:xfrm>
          <a:prstGeom prst="rect">
            <a:avLst/>
          </a:prstGeom>
          <a:solidFill>
            <a:schemeClr val="lt1"/>
          </a:solidFill>
          <a:ln w="19050" cap="flat" cmpd="sng">
            <a:solidFill>
              <a:srgbClr val="000E8E"/>
            </a:solidFill>
            <a:prstDash val="solid"/>
            <a:miter lim="800000"/>
            <a:headEnd type="none" w="sm" len="sm"/>
            <a:tailEnd type="none" w="sm" len="sm"/>
          </a:ln>
        </p:spPr>
        <p:txBody>
          <a:bodyPr spcFirstLastPara="1" wrap="square" lIns="120000" tIns="48000" rIns="48000" bIns="480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de-DE" sz="1600" b="1" i="0" u="none" strike="noStrike" cap="none">
                <a:solidFill>
                  <a:srgbClr val="000E8E"/>
                </a:solidFill>
                <a:latin typeface="Arial"/>
                <a:ea typeface="Arial"/>
                <a:cs typeface="Arial"/>
                <a:sym typeface="Arial"/>
              </a:rPr>
              <a:t>Prinzip</a:t>
            </a:r>
            <a:endParaRPr sz="1600" b="0" i="0" u="none" strike="noStrike" cap="none">
              <a:solidFill>
                <a:schemeClr val="lt1"/>
              </a:solidFill>
              <a:latin typeface="Arial"/>
              <a:ea typeface="Arial"/>
              <a:cs typeface="Arial"/>
              <a:sym typeface="Arial"/>
            </a:endParaRPr>
          </a:p>
        </p:txBody>
      </p:sp>
      <p:sp>
        <p:nvSpPr>
          <p:cNvPr id="579" name="Google Shape;579;p43"/>
          <p:cNvSpPr/>
          <p:nvPr/>
        </p:nvSpPr>
        <p:spPr>
          <a:xfrm>
            <a:off x="3754120" y="2753360"/>
            <a:ext cx="3703320" cy="701040"/>
          </a:xfrm>
          <a:prstGeom prst="rect">
            <a:avLst/>
          </a:prstGeom>
          <a:solidFill>
            <a:schemeClr val="lt1"/>
          </a:solidFill>
          <a:ln w="19050" cap="flat" cmpd="sng">
            <a:solidFill>
              <a:srgbClr val="000E8E"/>
            </a:solidFill>
            <a:prstDash val="solid"/>
            <a:miter lim="800000"/>
            <a:headEnd type="none" w="sm" len="sm"/>
            <a:tailEnd type="none" w="sm" len="sm"/>
          </a:ln>
        </p:spPr>
        <p:txBody>
          <a:bodyPr spcFirstLastPara="1" wrap="square" lIns="120000" tIns="48000" rIns="72000" bIns="48000" anchor="ctr" anchorCtr="0">
            <a:noAutofit/>
          </a:bodyPr>
          <a:lstStyle/>
          <a:p>
            <a:pPr marL="0" marR="0" lvl="0" indent="0" algn="l" rtl="0">
              <a:lnSpc>
                <a:spcPct val="140000"/>
              </a:lnSpc>
              <a:spcBef>
                <a:spcPts val="0"/>
              </a:spcBef>
              <a:spcAft>
                <a:spcPts val="0"/>
              </a:spcAft>
              <a:buClr>
                <a:srgbClr val="000000"/>
              </a:buClr>
              <a:buSzPts val="1200"/>
              <a:buFont typeface="Arial"/>
              <a:buNone/>
            </a:pPr>
            <a:r>
              <a:rPr lang="de-DE" sz="1200" b="0" i="0" u="none" strike="noStrike" cap="none">
                <a:solidFill>
                  <a:srgbClr val="000E8E"/>
                </a:solidFill>
                <a:latin typeface="Arial"/>
                <a:ea typeface="Arial"/>
                <a:cs typeface="Arial"/>
                <a:sym typeface="Arial"/>
              </a:rPr>
              <a:t>Individuell</a:t>
            </a:r>
            <a:endParaRPr sz="1200" b="0" i="0" u="none" strike="noStrike" cap="none">
              <a:solidFill>
                <a:schemeClr val="lt1"/>
              </a:solidFill>
              <a:latin typeface="Arial"/>
              <a:ea typeface="Arial"/>
              <a:cs typeface="Arial"/>
              <a:sym typeface="Arial"/>
            </a:endParaRPr>
          </a:p>
        </p:txBody>
      </p:sp>
      <p:sp>
        <p:nvSpPr>
          <p:cNvPr id="580" name="Google Shape;580;p43"/>
          <p:cNvSpPr/>
          <p:nvPr/>
        </p:nvSpPr>
        <p:spPr>
          <a:xfrm>
            <a:off x="7796002" y="2763520"/>
            <a:ext cx="3703319" cy="701040"/>
          </a:xfrm>
          <a:prstGeom prst="rect">
            <a:avLst/>
          </a:prstGeom>
          <a:solidFill>
            <a:schemeClr val="lt1"/>
          </a:solidFill>
          <a:ln w="19050" cap="flat" cmpd="sng">
            <a:solidFill>
              <a:srgbClr val="000E8E"/>
            </a:solidFill>
            <a:prstDash val="solid"/>
            <a:miter lim="800000"/>
            <a:headEnd type="none" w="sm" len="sm"/>
            <a:tailEnd type="none" w="sm" len="sm"/>
          </a:ln>
        </p:spPr>
        <p:txBody>
          <a:bodyPr spcFirstLastPara="1" wrap="square" lIns="120000" tIns="48000" rIns="72000" bIns="48000" anchor="ctr" anchorCtr="0">
            <a:noAutofit/>
          </a:bodyPr>
          <a:lstStyle/>
          <a:p>
            <a:pPr marL="0" marR="0" lvl="0" indent="0" algn="l" rtl="0">
              <a:lnSpc>
                <a:spcPct val="126031"/>
              </a:lnSpc>
              <a:spcBef>
                <a:spcPts val="0"/>
              </a:spcBef>
              <a:spcAft>
                <a:spcPts val="0"/>
              </a:spcAft>
              <a:buClr>
                <a:srgbClr val="000000"/>
              </a:buClr>
              <a:buSzPts val="1333"/>
              <a:buFont typeface="Arial"/>
              <a:buNone/>
            </a:pPr>
            <a:r>
              <a:rPr lang="de-DE" sz="1333" b="0" i="0" u="none" strike="noStrike" cap="none">
                <a:solidFill>
                  <a:srgbClr val="000E8E"/>
                </a:solidFill>
                <a:latin typeface="Arial"/>
                <a:ea typeface="Arial"/>
                <a:cs typeface="Arial"/>
                <a:sym typeface="Arial"/>
              </a:rPr>
              <a:t>Das Vermögen gehört der Allgemeinheit, die Nutzung wird vom Parlament bestimmt und von der Regierung verwaltet.</a:t>
            </a:r>
            <a:endParaRPr sz="1333" b="0" i="0" u="none" strike="noStrike" cap="none">
              <a:solidFill>
                <a:srgbClr val="000E8E"/>
              </a:solidFill>
              <a:latin typeface="Arial"/>
              <a:ea typeface="Arial"/>
              <a:cs typeface="Arial"/>
              <a:sym typeface="Arial"/>
            </a:endParaRPr>
          </a:p>
        </p:txBody>
      </p:sp>
      <p:sp>
        <p:nvSpPr>
          <p:cNvPr id="581" name="Google Shape;581;p43"/>
          <p:cNvSpPr/>
          <p:nvPr/>
        </p:nvSpPr>
        <p:spPr>
          <a:xfrm>
            <a:off x="3754120" y="1844526"/>
            <a:ext cx="3703320" cy="701040"/>
          </a:xfrm>
          <a:prstGeom prst="rect">
            <a:avLst/>
          </a:prstGeom>
          <a:solidFill>
            <a:schemeClr val="lt1"/>
          </a:solidFill>
          <a:ln w="19050" cap="flat" cmpd="sng">
            <a:solidFill>
              <a:srgbClr val="000E8E"/>
            </a:solidFill>
            <a:prstDash val="solid"/>
            <a:miter lim="800000"/>
            <a:headEnd type="none" w="sm" len="sm"/>
            <a:tailEnd type="none" w="sm" len="sm"/>
          </a:ln>
        </p:spPr>
        <p:txBody>
          <a:bodyPr spcFirstLastPara="1" wrap="square" lIns="120000" tIns="48000" rIns="72000" bIns="480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de-DE" sz="1600" b="1" i="0" u="none" strike="noStrike" cap="none">
                <a:solidFill>
                  <a:srgbClr val="000E8E"/>
                </a:solidFill>
                <a:latin typeface="Arial"/>
                <a:ea typeface="Arial"/>
                <a:cs typeface="Arial"/>
                <a:sym typeface="Arial"/>
              </a:rPr>
              <a:t>Private Haushalte</a:t>
            </a:r>
            <a:endParaRPr sz="1600" b="0" i="0" u="none" strike="noStrike" cap="none">
              <a:solidFill>
                <a:schemeClr val="lt1"/>
              </a:solidFill>
              <a:latin typeface="Arial"/>
              <a:ea typeface="Arial"/>
              <a:cs typeface="Arial"/>
              <a:sym typeface="Arial"/>
            </a:endParaRPr>
          </a:p>
        </p:txBody>
      </p:sp>
      <p:sp>
        <p:nvSpPr>
          <p:cNvPr id="582" name="Google Shape;582;p43"/>
          <p:cNvSpPr/>
          <p:nvPr/>
        </p:nvSpPr>
        <p:spPr>
          <a:xfrm>
            <a:off x="7796002" y="1844526"/>
            <a:ext cx="3703319" cy="701040"/>
          </a:xfrm>
          <a:prstGeom prst="rect">
            <a:avLst/>
          </a:prstGeom>
          <a:solidFill>
            <a:schemeClr val="lt1"/>
          </a:solidFill>
          <a:ln w="19050" cap="flat" cmpd="sng">
            <a:solidFill>
              <a:srgbClr val="000E8E"/>
            </a:solidFill>
            <a:prstDash val="solid"/>
            <a:miter lim="800000"/>
            <a:headEnd type="none" w="sm" len="sm"/>
            <a:tailEnd type="none" w="sm" len="sm"/>
          </a:ln>
        </p:spPr>
        <p:txBody>
          <a:bodyPr spcFirstLastPara="1" wrap="square" lIns="120000" tIns="48000" rIns="72000" bIns="480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de-DE" sz="1600" b="1" i="0" u="none" strike="noStrike" cap="none">
                <a:solidFill>
                  <a:srgbClr val="000E8E"/>
                </a:solidFill>
                <a:latin typeface="Arial"/>
                <a:ea typeface="Arial"/>
                <a:cs typeface="Arial"/>
                <a:sym typeface="Arial"/>
              </a:rPr>
              <a:t>Öffentliche Haushalte</a:t>
            </a:r>
            <a:endParaRPr sz="1600" b="0" i="0" u="none" strike="noStrike" cap="none">
              <a:solidFill>
                <a:schemeClr val="lt1"/>
              </a:solidFill>
              <a:latin typeface="Arial"/>
              <a:ea typeface="Arial"/>
              <a:cs typeface="Arial"/>
              <a:sym typeface="Arial"/>
            </a:endParaRPr>
          </a:p>
        </p:txBody>
      </p:sp>
      <p:sp>
        <p:nvSpPr>
          <p:cNvPr id="583" name="Google Shape;583;p43"/>
          <p:cNvSpPr/>
          <p:nvPr/>
        </p:nvSpPr>
        <p:spPr>
          <a:xfrm>
            <a:off x="3754120" y="3749195"/>
            <a:ext cx="3703320" cy="701040"/>
          </a:xfrm>
          <a:prstGeom prst="rect">
            <a:avLst/>
          </a:prstGeom>
          <a:solidFill>
            <a:schemeClr val="lt1"/>
          </a:solidFill>
          <a:ln w="19050" cap="flat" cmpd="sng">
            <a:solidFill>
              <a:srgbClr val="000E8E"/>
            </a:solidFill>
            <a:prstDash val="solid"/>
            <a:miter lim="800000"/>
            <a:headEnd type="none" w="sm" len="sm"/>
            <a:tailEnd type="none" w="sm" len="sm"/>
          </a:ln>
        </p:spPr>
        <p:txBody>
          <a:bodyPr spcFirstLastPara="1" wrap="square" lIns="120000" tIns="48000" rIns="72000" bIns="48000" anchor="ctr" anchorCtr="0">
            <a:noAutofit/>
          </a:bodyPr>
          <a:lstStyle/>
          <a:p>
            <a:pPr marL="0" marR="0" lvl="0" indent="0" algn="l" rtl="0">
              <a:lnSpc>
                <a:spcPct val="126031"/>
              </a:lnSpc>
              <a:spcBef>
                <a:spcPts val="0"/>
              </a:spcBef>
              <a:spcAft>
                <a:spcPts val="0"/>
              </a:spcAft>
              <a:buClr>
                <a:srgbClr val="000000"/>
              </a:buClr>
              <a:buSzPts val="1333"/>
              <a:buFont typeface="Arial"/>
              <a:buNone/>
            </a:pPr>
            <a:r>
              <a:rPr lang="de-DE" sz="1333" b="0" i="0" u="none" strike="noStrike" cap="none">
                <a:solidFill>
                  <a:srgbClr val="000E8E"/>
                </a:solidFill>
                <a:latin typeface="Arial"/>
                <a:ea typeface="Arial"/>
                <a:cs typeface="Arial"/>
                <a:sym typeface="Arial"/>
              </a:rPr>
              <a:t>Freie Verfügung im gesetzlichen Rahmen</a:t>
            </a:r>
            <a:endParaRPr sz="1333" b="0" i="0" u="none" strike="noStrike" cap="none">
              <a:solidFill>
                <a:schemeClr val="lt1"/>
              </a:solidFill>
              <a:latin typeface="Arial"/>
              <a:ea typeface="Arial"/>
              <a:cs typeface="Arial"/>
              <a:sym typeface="Arial"/>
            </a:endParaRPr>
          </a:p>
        </p:txBody>
      </p:sp>
      <p:sp>
        <p:nvSpPr>
          <p:cNvPr id="584" name="Google Shape;584;p43"/>
          <p:cNvSpPr/>
          <p:nvPr/>
        </p:nvSpPr>
        <p:spPr>
          <a:xfrm>
            <a:off x="7796002" y="3759355"/>
            <a:ext cx="3703319" cy="701040"/>
          </a:xfrm>
          <a:prstGeom prst="rect">
            <a:avLst/>
          </a:prstGeom>
          <a:solidFill>
            <a:schemeClr val="lt1"/>
          </a:solidFill>
          <a:ln w="19050" cap="flat" cmpd="sng">
            <a:solidFill>
              <a:srgbClr val="000E8E"/>
            </a:solidFill>
            <a:prstDash val="solid"/>
            <a:miter lim="800000"/>
            <a:headEnd type="none" w="sm" len="sm"/>
            <a:tailEnd type="none" w="sm" len="sm"/>
          </a:ln>
        </p:spPr>
        <p:txBody>
          <a:bodyPr spcFirstLastPara="1" wrap="square" lIns="120000" tIns="48000" rIns="72000" bIns="48000" anchor="ctr" anchorCtr="0">
            <a:noAutofit/>
          </a:bodyPr>
          <a:lstStyle/>
          <a:p>
            <a:pPr marL="0" marR="0" lvl="0" indent="0" algn="l" rtl="0">
              <a:lnSpc>
                <a:spcPct val="126031"/>
              </a:lnSpc>
              <a:spcBef>
                <a:spcPts val="0"/>
              </a:spcBef>
              <a:spcAft>
                <a:spcPts val="0"/>
              </a:spcAft>
              <a:buClr>
                <a:srgbClr val="000000"/>
              </a:buClr>
              <a:buSzPts val="1333"/>
              <a:buFont typeface="Arial"/>
              <a:buNone/>
            </a:pPr>
            <a:r>
              <a:rPr lang="de-DE" sz="1333" b="0" i="0" u="none" strike="noStrike" cap="none">
                <a:solidFill>
                  <a:srgbClr val="000E8E"/>
                </a:solidFill>
                <a:latin typeface="Arial"/>
                <a:ea typeface="Arial"/>
                <a:cs typeface="Arial"/>
                <a:sym typeface="Arial"/>
              </a:rPr>
              <a:t>Die Regierung verfügt über die Mittel im Rahmen des vom Parlament beschlossenen Haushalts</a:t>
            </a:r>
            <a:endParaRPr sz="1333" b="0" i="0" u="none" strike="noStrike" cap="none">
              <a:solidFill>
                <a:schemeClr val="lt1"/>
              </a:solidFill>
              <a:latin typeface="Arial"/>
              <a:ea typeface="Arial"/>
              <a:cs typeface="Arial"/>
              <a:sym typeface="Arial"/>
            </a:endParaRPr>
          </a:p>
        </p:txBody>
      </p:sp>
      <p:sp>
        <p:nvSpPr>
          <p:cNvPr id="585" name="Google Shape;585;p43"/>
          <p:cNvSpPr/>
          <p:nvPr/>
        </p:nvSpPr>
        <p:spPr>
          <a:xfrm>
            <a:off x="3754120" y="5750096"/>
            <a:ext cx="3703320" cy="701040"/>
          </a:xfrm>
          <a:prstGeom prst="rect">
            <a:avLst/>
          </a:prstGeom>
          <a:solidFill>
            <a:schemeClr val="lt1"/>
          </a:solidFill>
          <a:ln w="19050" cap="flat" cmpd="sng">
            <a:solidFill>
              <a:srgbClr val="000E8E"/>
            </a:solidFill>
            <a:prstDash val="solid"/>
            <a:miter lim="800000"/>
            <a:headEnd type="none" w="sm" len="sm"/>
            <a:tailEnd type="none" w="sm" len="sm"/>
          </a:ln>
        </p:spPr>
        <p:txBody>
          <a:bodyPr spcFirstLastPara="1" wrap="square" lIns="120000" tIns="48000" rIns="72000" bIns="48000" anchor="ctr" anchorCtr="0">
            <a:noAutofit/>
          </a:bodyPr>
          <a:lstStyle/>
          <a:p>
            <a:pPr marL="0" marR="0" lvl="0" indent="0" algn="l" rtl="0">
              <a:lnSpc>
                <a:spcPct val="126031"/>
              </a:lnSpc>
              <a:spcBef>
                <a:spcPts val="0"/>
              </a:spcBef>
              <a:spcAft>
                <a:spcPts val="0"/>
              </a:spcAft>
              <a:buClr>
                <a:srgbClr val="000000"/>
              </a:buClr>
              <a:buSzPts val="1333"/>
              <a:buFont typeface="Arial"/>
              <a:buNone/>
            </a:pPr>
            <a:r>
              <a:rPr lang="de-DE" sz="1333" b="0" i="0" u="none" strike="noStrike" cap="none">
                <a:solidFill>
                  <a:srgbClr val="000E8E"/>
                </a:solidFill>
                <a:latin typeface="Arial"/>
                <a:ea typeface="Arial"/>
                <a:cs typeface="Arial"/>
                <a:sym typeface="Arial"/>
              </a:rPr>
              <a:t>Optimale Finanzierung des eigenen Konsums und der individuellen Wünsche</a:t>
            </a:r>
            <a:endParaRPr sz="1333" b="0" i="0" u="none" strike="noStrike" cap="none">
              <a:solidFill>
                <a:schemeClr val="lt1"/>
              </a:solidFill>
              <a:latin typeface="Arial"/>
              <a:ea typeface="Arial"/>
              <a:cs typeface="Arial"/>
              <a:sym typeface="Arial"/>
            </a:endParaRPr>
          </a:p>
        </p:txBody>
      </p:sp>
      <p:sp>
        <p:nvSpPr>
          <p:cNvPr id="586" name="Google Shape;586;p43"/>
          <p:cNvSpPr/>
          <p:nvPr/>
        </p:nvSpPr>
        <p:spPr>
          <a:xfrm>
            <a:off x="7796002" y="5760256"/>
            <a:ext cx="3703319" cy="701040"/>
          </a:xfrm>
          <a:prstGeom prst="rect">
            <a:avLst/>
          </a:prstGeom>
          <a:solidFill>
            <a:schemeClr val="lt1"/>
          </a:solidFill>
          <a:ln w="19050" cap="flat" cmpd="sng">
            <a:solidFill>
              <a:srgbClr val="000E8E"/>
            </a:solidFill>
            <a:prstDash val="solid"/>
            <a:miter lim="800000"/>
            <a:headEnd type="none" w="sm" len="sm"/>
            <a:tailEnd type="none" w="sm" len="sm"/>
          </a:ln>
        </p:spPr>
        <p:txBody>
          <a:bodyPr spcFirstLastPara="1" wrap="square" lIns="120000" tIns="48000" rIns="72000" bIns="48000" anchor="ctr" anchorCtr="0">
            <a:noAutofit/>
          </a:bodyPr>
          <a:lstStyle/>
          <a:p>
            <a:pPr marL="0" marR="0" lvl="0" indent="0" algn="l" rtl="0">
              <a:lnSpc>
                <a:spcPct val="126031"/>
              </a:lnSpc>
              <a:spcBef>
                <a:spcPts val="0"/>
              </a:spcBef>
              <a:spcAft>
                <a:spcPts val="0"/>
              </a:spcAft>
              <a:buClr>
                <a:srgbClr val="000000"/>
              </a:buClr>
              <a:buSzPts val="1333"/>
              <a:buFont typeface="Arial"/>
              <a:buNone/>
            </a:pPr>
            <a:r>
              <a:rPr lang="de-DE" sz="1333" b="0" i="0" u="none" strike="noStrike" cap="none">
                <a:solidFill>
                  <a:srgbClr val="000E8E"/>
                </a:solidFill>
                <a:latin typeface="Arial"/>
                <a:ea typeface="Arial"/>
                <a:cs typeface="Arial"/>
                <a:sym typeface="Arial"/>
              </a:rPr>
              <a:t>Bedarfsdeckungsprinzip, keine Gewinnorientierung</a:t>
            </a:r>
            <a:endParaRPr sz="1333" b="0" i="0" u="none" strike="noStrike" cap="none">
              <a:solidFill>
                <a:schemeClr val="lt1"/>
              </a:solidFill>
              <a:latin typeface="Arial"/>
              <a:ea typeface="Arial"/>
              <a:cs typeface="Arial"/>
              <a:sym typeface="Arial"/>
            </a:endParaRPr>
          </a:p>
        </p:txBody>
      </p:sp>
      <p:sp>
        <p:nvSpPr>
          <p:cNvPr id="587" name="Google Shape;587;p43"/>
          <p:cNvSpPr/>
          <p:nvPr/>
        </p:nvSpPr>
        <p:spPr>
          <a:xfrm>
            <a:off x="3754120" y="4754725"/>
            <a:ext cx="3703320" cy="701040"/>
          </a:xfrm>
          <a:prstGeom prst="rect">
            <a:avLst/>
          </a:prstGeom>
          <a:solidFill>
            <a:schemeClr val="lt1"/>
          </a:solidFill>
          <a:ln w="19050" cap="flat" cmpd="sng">
            <a:solidFill>
              <a:srgbClr val="000E8E"/>
            </a:solidFill>
            <a:prstDash val="solid"/>
            <a:miter lim="800000"/>
            <a:headEnd type="none" w="sm" len="sm"/>
            <a:tailEnd type="none" w="sm" len="sm"/>
          </a:ln>
        </p:spPr>
        <p:txBody>
          <a:bodyPr spcFirstLastPara="1" wrap="square" lIns="120000" tIns="48000" rIns="72000" bIns="48000" anchor="ctr" anchorCtr="0">
            <a:noAutofit/>
          </a:bodyPr>
          <a:lstStyle/>
          <a:p>
            <a:pPr marL="0" marR="0" lvl="0" indent="0" algn="l" rtl="0">
              <a:lnSpc>
                <a:spcPct val="126031"/>
              </a:lnSpc>
              <a:spcBef>
                <a:spcPts val="0"/>
              </a:spcBef>
              <a:spcAft>
                <a:spcPts val="0"/>
              </a:spcAft>
              <a:buClr>
                <a:srgbClr val="000000"/>
              </a:buClr>
              <a:buSzPts val="1333"/>
              <a:buFont typeface="Arial"/>
              <a:buNone/>
            </a:pPr>
            <a:r>
              <a:rPr lang="de-DE" sz="1333" b="0" i="0" u="none" strike="noStrike" cap="none">
                <a:solidFill>
                  <a:srgbClr val="000E8E"/>
                </a:solidFill>
                <a:latin typeface="Arial"/>
                <a:ea typeface="Arial"/>
                <a:cs typeface="Arial"/>
                <a:sym typeface="Arial"/>
              </a:rPr>
              <a:t>Keine Veröffentlichungspflicht</a:t>
            </a:r>
            <a:endParaRPr sz="1333" b="0" i="0" u="none" strike="noStrike" cap="none">
              <a:solidFill>
                <a:schemeClr val="lt1"/>
              </a:solidFill>
              <a:latin typeface="Arial"/>
              <a:ea typeface="Arial"/>
              <a:cs typeface="Arial"/>
              <a:sym typeface="Arial"/>
            </a:endParaRPr>
          </a:p>
        </p:txBody>
      </p:sp>
      <p:sp>
        <p:nvSpPr>
          <p:cNvPr id="588" name="Google Shape;588;p43"/>
          <p:cNvSpPr/>
          <p:nvPr/>
        </p:nvSpPr>
        <p:spPr>
          <a:xfrm>
            <a:off x="7796002" y="4764885"/>
            <a:ext cx="3703319" cy="701040"/>
          </a:xfrm>
          <a:prstGeom prst="rect">
            <a:avLst/>
          </a:prstGeom>
          <a:solidFill>
            <a:schemeClr val="lt1"/>
          </a:solidFill>
          <a:ln w="19050" cap="flat" cmpd="sng">
            <a:solidFill>
              <a:srgbClr val="000E8E"/>
            </a:solidFill>
            <a:prstDash val="solid"/>
            <a:miter lim="800000"/>
            <a:headEnd type="none" w="sm" len="sm"/>
            <a:tailEnd type="none" w="sm" len="sm"/>
          </a:ln>
        </p:spPr>
        <p:txBody>
          <a:bodyPr spcFirstLastPara="1" wrap="square" lIns="120000" tIns="48000" rIns="72000" bIns="48000" anchor="ctr" anchorCtr="0">
            <a:noAutofit/>
          </a:bodyPr>
          <a:lstStyle/>
          <a:p>
            <a:pPr marL="0" marR="0" lvl="0" indent="0" algn="l" rtl="0">
              <a:lnSpc>
                <a:spcPct val="126031"/>
              </a:lnSpc>
              <a:spcBef>
                <a:spcPts val="0"/>
              </a:spcBef>
              <a:spcAft>
                <a:spcPts val="0"/>
              </a:spcAft>
              <a:buClr>
                <a:srgbClr val="000000"/>
              </a:buClr>
              <a:buSzPts val="1333"/>
              <a:buFont typeface="Arial"/>
              <a:buNone/>
            </a:pPr>
            <a:r>
              <a:rPr lang="de-DE" sz="1333" b="0" i="0" u="none" strike="noStrike" cap="none">
                <a:solidFill>
                  <a:srgbClr val="000E8E"/>
                </a:solidFill>
                <a:latin typeface="Arial"/>
                <a:ea typeface="Arial"/>
                <a:cs typeface="Arial"/>
                <a:sym typeface="Arial"/>
              </a:rPr>
              <a:t>Öffentlich einsehbar, Rechenschaftspflicht gegenüber dem Parlament sowie der Öffentlichkeit</a:t>
            </a:r>
            <a:endParaRPr sz="1333" b="0" i="0" u="none" strike="noStrike" cap="none">
              <a:solidFill>
                <a:schemeClr val="lt1"/>
              </a:solidFill>
              <a:latin typeface="Arial"/>
              <a:ea typeface="Arial"/>
              <a:cs typeface="Arial"/>
              <a:sym typeface="Arial"/>
            </a:endParaRPr>
          </a:p>
        </p:txBody>
      </p:sp>
      <p:sp>
        <p:nvSpPr>
          <p:cNvPr id="589" name="Google Shape;589;p43"/>
          <p:cNvSpPr txBox="1"/>
          <p:nvPr/>
        </p:nvSpPr>
        <p:spPr>
          <a:xfrm>
            <a:off x="838200" y="168275"/>
            <a:ext cx="7589108" cy="4826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FF6555"/>
              </a:buClr>
              <a:buSzPts val="2000"/>
              <a:buFont typeface="Arial"/>
              <a:buNone/>
            </a:pPr>
            <a:r>
              <a:rPr lang="de-DE" sz="2000" b="0" i="0" u="none" strike="noStrike" cap="none">
                <a:solidFill>
                  <a:srgbClr val="FF6555"/>
                </a:solidFill>
                <a:latin typeface="Arial"/>
                <a:ea typeface="Arial"/>
                <a:cs typeface="Arial"/>
                <a:sym typeface="Arial"/>
              </a:rPr>
              <a:t>Methodenoption 1 von 2: Input</a:t>
            </a:r>
            <a:endParaRPr sz="1400" b="0" i="0" u="none" strike="noStrike" cap="none">
              <a:solidFill>
                <a:srgbClr val="000000"/>
              </a:solidFill>
              <a:latin typeface="Arial"/>
              <a:ea typeface="Arial"/>
              <a:cs typeface="Arial"/>
              <a:sym typeface="Arial"/>
            </a:endParaRPr>
          </a:p>
        </p:txBody>
      </p:sp>
      <p:sp>
        <p:nvSpPr>
          <p:cNvPr id="590" name="Google Shape;590;p43"/>
          <p:cNvSpPr/>
          <p:nvPr/>
        </p:nvSpPr>
        <p:spPr>
          <a:xfrm>
            <a:off x="0" y="750550"/>
            <a:ext cx="11586900" cy="819000"/>
          </a:xfrm>
          <a:prstGeom prst="rect">
            <a:avLst/>
          </a:prstGeom>
          <a:solidFill>
            <a:srgbClr val="D0FF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91" name="Google Shape;591;p43"/>
          <p:cNvSpPr txBox="1">
            <a:spLocks noGrp="1"/>
          </p:cNvSpPr>
          <p:nvPr>
            <p:ph type="body" idx="4294967295"/>
          </p:nvPr>
        </p:nvSpPr>
        <p:spPr>
          <a:xfrm>
            <a:off x="838199" y="789775"/>
            <a:ext cx="11061300" cy="779700"/>
          </a:xfrm>
          <a:prstGeom prst="rect">
            <a:avLst/>
          </a:prstGeom>
          <a:noFill/>
          <a:ln>
            <a:noFill/>
          </a:ln>
        </p:spPr>
        <p:txBody>
          <a:bodyPr spcFirstLastPara="1" wrap="square" lIns="91425" tIns="45700" rIns="91425" bIns="45700" anchor="ctr" anchorCtr="0">
            <a:normAutofit/>
          </a:bodyPr>
          <a:lstStyle/>
          <a:p>
            <a:pPr marL="228588" lvl="0" indent="-228588" algn="l" rtl="0">
              <a:lnSpc>
                <a:spcPct val="60000"/>
              </a:lnSpc>
              <a:spcBef>
                <a:spcPts val="0"/>
              </a:spcBef>
              <a:spcAft>
                <a:spcPts val="0"/>
              </a:spcAft>
              <a:buClr>
                <a:srgbClr val="000D86"/>
              </a:buClr>
              <a:buSzPts val="3710"/>
              <a:buNone/>
            </a:pPr>
            <a:r>
              <a:rPr lang="de-DE" b="1">
                <a:solidFill>
                  <a:srgbClr val="000D86"/>
                </a:solidFill>
              </a:rPr>
              <a:t>Wie unterscheiden sich private und öffentliche Haushalte?</a:t>
            </a:r>
            <a:endParaRPr b="1">
              <a:solidFill>
                <a:srgbClr val="000D8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9"/>
                                        </p:tgtEl>
                                        <p:attrNameLst>
                                          <p:attrName>style.visibility</p:attrName>
                                        </p:attrNameLst>
                                      </p:cBhvr>
                                      <p:to>
                                        <p:strVal val="visible"/>
                                      </p:to>
                                    </p:set>
                                    <p:animEffect transition="in" filter="fade">
                                      <p:cBhvr>
                                        <p:cTn id="7" dur="500"/>
                                        <p:tgtEl>
                                          <p:spTgt spid="5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3"/>
                                        </p:tgtEl>
                                        <p:attrNameLst>
                                          <p:attrName>style.visibility</p:attrName>
                                        </p:attrNameLst>
                                      </p:cBhvr>
                                      <p:to>
                                        <p:strVal val="visible"/>
                                      </p:to>
                                    </p:set>
                                    <p:animEffect transition="in" filter="fade">
                                      <p:cBhvr>
                                        <p:cTn id="12" dur="500"/>
                                        <p:tgtEl>
                                          <p:spTgt spid="5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7"/>
                                        </p:tgtEl>
                                        <p:attrNameLst>
                                          <p:attrName>style.visibility</p:attrName>
                                        </p:attrNameLst>
                                      </p:cBhvr>
                                      <p:to>
                                        <p:strVal val="visible"/>
                                      </p:to>
                                    </p:set>
                                    <p:animEffect transition="in" filter="fade">
                                      <p:cBhvr>
                                        <p:cTn id="17" dur="500"/>
                                        <p:tgtEl>
                                          <p:spTgt spid="58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85"/>
                                        </p:tgtEl>
                                        <p:attrNameLst>
                                          <p:attrName>style.visibility</p:attrName>
                                        </p:attrNameLst>
                                      </p:cBhvr>
                                      <p:to>
                                        <p:strVal val="visible"/>
                                      </p:to>
                                    </p:set>
                                    <p:animEffect transition="in" filter="fade">
                                      <p:cBhvr>
                                        <p:cTn id="22" dur="500"/>
                                        <p:tgtEl>
                                          <p:spTgt spid="58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80"/>
                                        </p:tgtEl>
                                        <p:attrNameLst>
                                          <p:attrName>style.visibility</p:attrName>
                                        </p:attrNameLst>
                                      </p:cBhvr>
                                      <p:to>
                                        <p:strVal val="visible"/>
                                      </p:to>
                                    </p:set>
                                    <p:animEffect transition="in" filter="fade">
                                      <p:cBhvr>
                                        <p:cTn id="27" dur="500"/>
                                        <p:tgtEl>
                                          <p:spTgt spid="58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84"/>
                                        </p:tgtEl>
                                        <p:attrNameLst>
                                          <p:attrName>style.visibility</p:attrName>
                                        </p:attrNameLst>
                                      </p:cBhvr>
                                      <p:to>
                                        <p:strVal val="visible"/>
                                      </p:to>
                                    </p:set>
                                    <p:animEffect transition="in" filter="fade">
                                      <p:cBhvr>
                                        <p:cTn id="32" dur="500"/>
                                        <p:tgtEl>
                                          <p:spTgt spid="58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88"/>
                                        </p:tgtEl>
                                        <p:attrNameLst>
                                          <p:attrName>style.visibility</p:attrName>
                                        </p:attrNameLst>
                                      </p:cBhvr>
                                      <p:to>
                                        <p:strVal val="visible"/>
                                      </p:to>
                                    </p:set>
                                    <p:animEffect transition="in" filter="fade">
                                      <p:cBhvr>
                                        <p:cTn id="37" dur="500"/>
                                        <p:tgtEl>
                                          <p:spTgt spid="58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86"/>
                                        </p:tgtEl>
                                        <p:attrNameLst>
                                          <p:attrName>style.visibility</p:attrName>
                                        </p:attrNameLst>
                                      </p:cBhvr>
                                      <p:to>
                                        <p:strVal val="visible"/>
                                      </p:to>
                                    </p:set>
                                    <p:animEffect transition="in" filter="fade">
                                      <p:cBhvr>
                                        <p:cTn id="42" dur="500"/>
                                        <p:tgtEl>
                                          <p:spTgt spid="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44"/>
          <p:cNvSpPr txBox="1">
            <a:spLocks noGrp="1"/>
          </p:cNvSpPr>
          <p:nvPr>
            <p:ph type="body" idx="1"/>
          </p:nvPr>
        </p:nvSpPr>
        <p:spPr>
          <a:xfrm>
            <a:off x="838200" y="168275"/>
            <a:ext cx="7589108" cy="482600"/>
          </a:xfrm>
          <a:prstGeom prst="rect">
            <a:avLst/>
          </a:prstGeom>
          <a:noFill/>
          <a:ln>
            <a:noFill/>
          </a:ln>
        </p:spPr>
        <p:txBody>
          <a:bodyPr spcFirstLastPara="1" wrap="square" lIns="91425" tIns="45700" rIns="91425" bIns="45700" anchor="t" anchorCtr="0">
            <a:normAutofit fontScale="92500"/>
          </a:bodyPr>
          <a:lstStyle/>
          <a:p>
            <a:pPr marL="228589" lvl="0" indent="-228589" algn="l" rtl="0">
              <a:lnSpc>
                <a:spcPct val="90000"/>
              </a:lnSpc>
              <a:spcBef>
                <a:spcPts val="0"/>
              </a:spcBef>
              <a:spcAft>
                <a:spcPts val="0"/>
              </a:spcAft>
              <a:buClr>
                <a:srgbClr val="FF6555"/>
              </a:buClr>
              <a:buSzPct val="100000"/>
              <a:buNone/>
            </a:pPr>
            <a:r>
              <a:rPr lang="de-DE"/>
              <a:t>Methodenoption 2 von 2: Plenum + ein Bild für den Staatshaushalt</a:t>
            </a:r>
            <a:endParaRPr/>
          </a:p>
        </p:txBody>
      </p:sp>
      <p:sp>
        <p:nvSpPr>
          <p:cNvPr id="597" name="Google Shape;597;p44"/>
          <p:cNvSpPr txBox="1">
            <a:spLocks noGrp="1"/>
          </p:cNvSpPr>
          <p:nvPr>
            <p:ph type="body" idx="2"/>
          </p:nvPr>
        </p:nvSpPr>
        <p:spPr>
          <a:xfrm>
            <a:off x="838200" y="789775"/>
            <a:ext cx="10283400" cy="779100"/>
          </a:xfrm>
          <a:prstGeom prst="rect">
            <a:avLst/>
          </a:prstGeom>
          <a:noFill/>
          <a:ln>
            <a:noFill/>
          </a:ln>
        </p:spPr>
        <p:txBody>
          <a:bodyPr spcFirstLastPara="1" wrap="square" lIns="91425" tIns="45700" rIns="91425" bIns="45700" anchor="ctr" anchorCtr="0">
            <a:noAutofit/>
          </a:bodyPr>
          <a:lstStyle/>
          <a:p>
            <a:pPr marL="228588" lvl="0" indent="-228588" algn="l" rtl="0">
              <a:lnSpc>
                <a:spcPct val="90000"/>
              </a:lnSpc>
              <a:spcBef>
                <a:spcPts val="0"/>
              </a:spcBef>
              <a:spcAft>
                <a:spcPts val="0"/>
              </a:spcAft>
              <a:buClr>
                <a:srgbClr val="000D86"/>
              </a:buClr>
              <a:buSzPts val="3500"/>
              <a:buNone/>
            </a:pPr>
            <a:r>
              <a:rPr lang="de-DE" sz="3500"/>
              <a:t>Ein Bild für den Staatshaushalt</a:t>
            </a:r>
            <a:endParaRPr/>
          </a:p>
        </p:txBody>
      </p:sp>
      <p:sp>
        <p:nvSpPr>
          <p:cNvPr id="598" name="Google Shape;598;p44"/>
          <p:cNvSpPr txBox="1">
            <a:spLocks noGrp="1"/>
          </p:cNvSpPr>
          <p:nvPr>
            <p:ph type="body" idx="3"/>
          </p:nvPr>
        </p:nvSpPr>
        <p:spPr>
          <a:xfrm>
            <a:off x="838200" y="2090886"/>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D86"/>
              </a:buClr>
              <a:buSzPts val="3000"/>
              <a:buNone/>
            </a:pPr>
            <a:r>
              <a:rPr lang="de-DE" dirty="0"/>
              <a:t>Angela Merkel auf dem CDU-Bundesparteitag 2008: </a:t>
            </a:r>
            <a:endParaRPr dirty="0"/>
          </a:p>
          <a:p>
            <a:pPr marL="0" lvl="0" indent="0" algn="l" rtl="0">
              <a:lnSpc>
                <a:spcPct val="90000"/>
              </a:lnSpc>
              <a:spcBef>
                <a:spcPts val="1000"/>
              </a:spcBef>
              <a:spcAft>
                <a:spcPts val="0"/>
              </a:spcAft>
              <a:buClr>
                <a:srgbClr val="000D86"/>
              </a:buClr>
              <a:buSzPts val="3000"/>
              <a:buNone/>
            </a:pPr>
            <a:endParaRPr dirty="0"/>
          </a:p>
          <a:p>
            <a:pPr marL="0" lvl="0" indent="0" algn="l" rtl="0">
              <a:lnSpc>
                <a:spcPct val="90000"/>
              </a:lnSpc>
              <a:spcBef>
                <a:spcPts val="1000"/>
              </a:spcBef>
              <a:spcAft>
                <a:spcPts val="0"/>
              </a:spcAft>
              <a:buClr>
                <a:srgbClr val="000E8E"/>
              </a:buClr>
              <a:buSzPts val="2800"/>
              <a:buNone/>
            </a:pPr>
            <a:r>
              <a:rPr lang="de-DE" sz="2800" i="1" dirty="0">
                <a:solidFill>
                  <a:srgbClr val="000E8E"/>
                </a:solidFill>
              </a:rPr>
              <a:t>„Man hätte einfach nur die schwäbische Hausfrau fragen sollen, </a:t>
            </a:r>
            <a:br>
              <a:rPr lang="de-DE" sz="2800" i="1" dirty="0">
                <a:solidFill>
                  <a:srgbClr val="000E8E"/>
                </a:solidFill>
              </a:rPr>
            </a:br>
            <a:r>
              <a:rPr lang="de-DE" sz="2800" i="1" dirty="0">
                <a:solidFill>
                  <a:srgbClr val="000E8E"/>
                </a:solidFill>
              </a:rPr>
              <a:t>die hätte uns ihre Lebensweisheit gesagt: </a:t>
            </a:r>
            <a:br>
              <a:rPr lang="de-DE" sz="2800" i="1" dirty="0">
                <a:solidFill>
                  <a:srgbClr val="000E8E"/>
                </a:solidFill>
              </a:rPr>
            </a:br>
            <a:r>
              <a:rPr lang="de-DE" sz="2800" i="1" dirty="0">
                <a:solidFill>
                  <a:srgbClr val="000E8E"/>
                </a:solidFill>
              </a:rPr>
              <a:t>Man kann nicht auf Dauer über seine Verhältnisse leben.“</a:t>
            </a:r>
            <a:endParaRPr dirty="0"/>
          </a:p>
          <a:p>
            <a:pPr marL="0" lvl="0" indent="0" algn="l" rtl="0">
              <a:lnSpc>
                <a:spcPct val="90000"/>
              </a:lnSpc>
              <a:spcBef>
                <a:spcPts val="1000"/>
              </a:spcBef>
              <a:spcAft>
                <a:spcPts val="0"/>
              </a:spcAft>
              <a:buClr>
                <a:srgbClr val="000D86"/>
              </a:buClr>
              <a:buSzPts val="2800"/>
              <a:buNone/>
            </a:pPr>
            <a:endParaRPr sz="2800" b="1" dirty="0">
              <a:solidFill>
                <a:srgbClr val="000E8E"/>
              </a:solidFill>
            </a:endParaRPr>
          </a:p>
          <a:p>
            <a:pPr marL="0" lvl="0" indent="0" algn="l" rtl="0">
              <a:lnSpc>
                <a:spcPct val="90000"/>
              </a:lnSpc>
              <a:spcBef>
                <a:spcPts val="1000"/>
              </a:spcBef>
              <a:spcAft>
                <a:spcPts val="0"/>
              </a:spcAft>
              <a:buClr>
                <a:srgbClr val="000E8E"/>
              </a:buClr>
              <a:buSzPts val="2800"/>
              <a:buNone/>
            </a:pPr>
            <a:r>
              <a:rPr lang="de-DE" sz="2800" b="1" dirty="0">
                <a:solidFill>
                  <a:srgbClr val="000E8E"/>
                </a:solidFill>
              </a:rPr>
              <a:t>Trifft diese Metapher zu? Warum? Warum nicht?</a:t>
            </a:r>
            <a:endParaRPr b="1"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45"/>
          <p:cNvSpPr txBox="1">
            <a:spLocks noGrp="1"/>
          </p:cNvSpPr>
          <p:nvPr>
            <p:ph type="body" idx="3"/>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D86"/>
              </a:buClr>
              <a:buSzPts val="3000"/>
              <a:buNone/>
            </a:pPr>
            <a:r>
              <a:rPr lang="de-DE"/>
              <a:t>Bildet Kleingruppen. </a:t>
            </a:r>
            <a:endParaRPr/>
          </a:p>
          <a:p>
            <a:pPr marL="0" lvl="0" indent="0" algn="l" rtl="0">
              <a:lnSpc>
                <a:spcPct val="90000"/>
              </a:lnSpc>
              <a:spcBef>
                <a:spcPts val="1000"/>
              </a:spcBef>
              <a:spcAft>
                <a:spcPts val="0"/>
              </a:spcAft>
              <a:buClr>
                <a:srgbClr val="000D86"/>
              </a:buClr>
              <a:buSzPts val="3000"/>
              <a:buNone/>
            </a:pPr>
            <a:endParaRPr/>
          </a:p>
          <a:p>
            <a:pPr marL="0" lvl="0" indent="0" algn="l" rtl="0">
              <a:lnSpc>
                <a:spcPct val="90000"/>
              </a:lnSpc>
              <a:spcBef>
                <a:spcPts val="1000"/>
              </a:spcBef>
              <a:spcAft>
                <a:spcPts val="0"/>
              </a:spcAft>
              <a:buClr>
                <a:srgbClr val="000D86"/>
              </a:buClr>
              <a:buSzPts val="3000"/>
              <a:buNone/>
            </a:pPr>
            <a:r>
              <a:rPr lang="de-DE"/>
              <a:t>Erarbeitet zusammen ein zutreffenderes „Bild“ für den staatlichen Haushalt. </a:t>
            </a:r>
            <a:endParaRPr/>
          </a:p>
          <a:p>
            <a:pPr marL="0" lvl="0" indent="0" algn="l" rtl="0">
              <a:lnSpc>
                <a:spcPct val="90000"/>
              </a:lnSpc>
              <a:spcBef>
                <a:spcPts val="1000"/>
              </a:spcBef>
              <a:spcAft>
                <a:spcPts val="0"/>
              </a:spcAft>
              <a:buClr>
                <a:srgbClr val="000D86"/>
              </a:buClr>
              <a:buSzPts val="3000"/>
              <a:buNone/>
            </a:pPr>
            <a:endParaRPr/>
          </a:p>
          <a:p>
            <a:pPr marL="0" lvl="0" indent="0" algn="l" rtl="0">
              <a:lnSpc>
                <a:spcPct val="90000"/>
              </a:lnSpc>
              <a:spcBef>
                <a:spcPts val="1000"/>
              </a:spcBef>
              <a:spcAft>
                <a:spcPts val="0"/>
              </a:spcAft>
              <a:buClr>
                <a:srgbClr val="000D86"/>
              </a:buClr>
              <a:buSzPts val="3000"/>
              <a:buNone/>
            </a:pPr>
            <a:r>
              <a:rPr lang="de-DE"/>
              <a:t>Anschließend stellt jede Gruppe ihre Idee im Plenum vor. </a:t>
            </a:r>
            <a:endParaRPr/>
          </a:p>
        </p:txBody>
      </p:sp>
      <p:sp>
        <p:nvSpPr>
          <p:cNvPr id="604" name="Google Shape;604;p45"/>
          <p:cNvSpPr txBox="1">
            <a:spLocks noGrp="1"/>
          </p:cNvSpPr>
          <p:nvPr>
            <p:ph type="body" idx="1"/>
          </p:nvPr>
        </p:nvSpPr>
        <p:spPr>
          <a:xfrm>
            <a:off x="838200" y="168275"/>
            <a:ext cx="7589108" cy="482600"/>
          </a:xfrm>
          <a:prstGeom prst="rect">
            <a:avLst/>
          </a:prstGeom>
          <a:noFill/>
          <a:ln>
            <a:noFill/>
          </a:ln>
        </p:spPr>
        <p:txBody>
          <a:bodyPr spcFirstLastPara="1" wrap="square" lIns="91425" tIns="45700" rIns="91425" bIns="45700" anchor="t" anchorCtr="0">
            <a:normAutofit fontScale="92500"/>
          </a:bodyPr>
          <a:lstStyle/>
          <a:p>
            <a:pPr marL="228589" lvl="0" indent="-228589" algn="l" rtl="0">
              <a:lnSpc>
                <a:spcPct val="90000"/>
              </a:lnSpc>
              <a:spcBef>
                <a:spcPts val="0"/>
              </a:spcBef>
              <a:spcAft>
                <a:spcPts val="0"/>
              </a:spcAft>
              <a:buClr>
                <a:srgbClr val="FF6555"/>
              </a:buClr>
              <a:buSzPct val="100000"/>
              <a:buNone/>
            </a:pPr>
            <a:r>
              <a:rPr lang="de-DE"/>
              <a:t>Methodenoption 2 von 2: Plenum + ein Bild für den Staatshaushalt</a:t>
            </a:r>
            <a:endParaRPr/>
          </a:p>
        </p:txBody>
      </p:sp>
      <p:sp>
        <p:nvSpPr>
          <p:cNvPr id="605" name="Google Shape;605;p45"/>
          <p:cNvSpPr/>
          <p:nvPr/>
        </p:nvSpPr>
        <p:spPr>
          <a:xfrm>
            <a:off x="0" y="750550"/>
            <a:ext cx="9323400" cy="819000"/>
          </a:xfrm>
          <a:prstGeom prst="rect">
            <a:avLst/>
          </a:prstGeom>
          <a:solidFill>
            <a:srgbClr val="D0FF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6" name="Google Shape;606;p45"/>
          <p:cNvSpPr txBox="1">
            <a:spLocks noGrp="1"/>
          </p:cNvSpPr>
          <p:nvPr>
            <p:ph type="body" idx="2"/>
          </p:nvPr>
        </p:nvSpPr>
        <p:spPr>
          <a:xfrm>
            <a:off x="838200" y="789775"/>
            <a:ext cx="10283400" cy="779100"/>
          </a:xfrm>
          <a:prstGeom prst="rect">
            <a:avLst/>
          </a:prstGeom>
          <a:noFill/>
          <a:ln>
            <a:noFill/>
          </a:ln>
        </p:spPr>
        <p:txBody>
          <a:bodyPr spcFirstLastPara="1" wrap="square" lIns="91425" tIns="45700" rIns="91425" bIns="45700" anchor="ctr" anchorCtr="0">
            <a:noAutofit/>
          </a:bodyPr>
          <a:lstStyle/>
          <a:p>
            <a:pPr marL="228588" lvl="0" indent="-228588" algn="l" rtl="0">
              <a:lnSpc>
                <a:spcPct val="90000"/>
              </a:lnSpc>
              <a:spcBef>
                <a:spcPts val="0"/>
              </a:spcBef>
              <a:spcAft>
                <a:spcPts val="0"/>
              </a:spcAft>
              <a:buClr>
                <a:srgbClr val="000D86"/>
              </a:buClr>
              <a:buSzPts val="3500"/>
              <a:buNone/>
            </a:pPr>
            <a:r>
              <a:rPr lang="de-DE" sz="3500"/>
              <a:t>Eure Metapher für den Staatshaushalt</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46"/>
          <p:cNvSpPr txBox="1"/>
          <p:nvPr/>
        </p:nvSpPr>
        <p:spPr>
          <a:xfrm>
            <a:off x="-188610" y="1627135"/>
            <a:ext cx="3442843" cy="1114729"/>
          </a:xfrm>
          <a:prstGeom prst="rect">
            <a:avLst/>
          </a:prstGeom>
          <a:noFill/>
          <a:ln>
            <a:noFill/>
          </a:ln>
        </p:spPr>
        <p:txBody>
          <a:bodyPr spcFirstLastPara="1" wrap="square" lIns="0" tIns="0" rIns="0" bIns="0" anchor="t" anchorCtr="0">
            <a:spAutoFit/>
          </a:bodyPr>
          <a:lstStyle/>
          <a:p>
            <a:pPr marL="0" marR="0" lvl="0" indent="0" algn="ctr" rtl="0">
              <a:lnSpc>
                <a:spcPct val="152744"/>
              </a:lnSpc>
              <a:spcBef>
                <a:spcPts val="0"/>
              </a:spcBef>
              <a:spcAft>
                <a:spcPts val="0"/>
              </a:spcAft>
              <a:buClr>
                <a:srgbClr val="000000"/>
              </a:buClr>
              <a:buSzPts val="2933"/>
              <a:buFont typeface="Arial"/>
              <a:buNone/>
            </a:pPr>
            <a:endParaRPr sz="2933" b="1" i="0" u="none" strike="noStrike" cap="none">
              <a:solidFill>
                <a:schemeClr val="dk2"/>
              </a:solidFill>
              <a:latin typeface="Arial"/>
              <a:ea typeface="Arial"/>
              <a:cs typeface="Arial"/>
              <a:sym typeface="Arial"/>
            </a:endParaRPr>
          </a:p>
          <a:p>
            <a:pPr marL="0" marR="0" lvl="0" indent="0" algn="l" rtl="0">
              <a:lnSpc>
                <a:spcPct val="159120"/>
              </a:lnSpc>
              <a:spcBef>
                <a:spcPts val="0"/>
              </a:spcBef>
              <a:spcAft>
                <a:spcPts val="0"/>
              </a:spcAft>
              <a:buClr>
                <a:srgbClr val="000000"/>
              </a:buClr>
              <a:buSzPts val="2933"/>
              <a:buFont typeface="Arial"/>
              <a:buNone/>
            </a:pPr>
            <a:endParaRPr sz="2933" b="0" i="0" u="none" strike="noStrike" cap="none">
              <a:solidFill>
                <a:srgbClr val="000E8E"/>
              </a:solidFill>
              <a:latin typeface="Arial"/>
              <a:ea typeface="Arial"/>
              <a:cs typeface="Arial"/>
              <a:sym typeface="Arial"/>
            </a:endParaRPr>
          </a:p>
        </p:txBody>
      </p:sp>
      <p:pic>
        <p:nvPicPr>
          <p:cNvPr id="612" name="Google Shape;612;p46"/>
          <p:cNvPicPr preferRelativeResize="0"/>
          <p:nvPr/>
        </p:nvPicPr>
        <p:blipFill rotWithShape="1">
          <a:blip r:embed="rId3">
            <a:alphaModFix/>
          </a:blip>
          <a:srcRect/>
          <a:stretch/>
        </p:blipFill>
        <p:spPr>
          <a:xfrm>
            <a:off x="1532801" y="1835925"/>
            <a:ext cx="5427019" cy="470394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613" name="Google Shape;613;p46" descr="Ein Bild, das Muster, Majorelle Blue, Symmetrie, Blau enthält.&#10;&#10;KI-generierte Inhalte können fehlerhaft sein."/>
          <p:cNvPicPr preferRelativeResize="0"/>
          <p:nvPr/>
        </p:nvPicPr>
        <p:blipFill rotWithShape="1">
          <a:blip r:embed="rId4">
            <a:alphaModFix/>
          </a:blip>
          <a:srcRect/>
          <a:stretch/>
        </p:blipFill>
        <p:spPr>
          <a:xfrm>
            <a:off x="7656558" y="2738850"/>
            <a:ext cx="2465387" cy="246538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614" name="Google Shape;614;p46"/>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de-DE"/>
              <a:t>46</a:t>
            </a:fld>
            <a:endParaRPr/>
          </a:p>
        </p:txBody>
      </p:sp>
      <p:sp>
        <p:nvSpPr>
          <p:cNvPr id="615" name="Google Shape;615;p46"/>
          <p:cNvSpPr/>
          <p:nvPr/>
        </p:nvSpPr>
        <p:spPr>
          <a:xfrm>
            <a:off x="0" y="750550"/>
            <a:ext cx="10611900" cy="819000"/>
          </a:xfrm>
          <a:prstGeom prst="rect">
            <a:avLst/>
          </a:prstGeom>
          <a:solidFill>
            <a:srgbClr val="D0FF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6" name="Google Shape;616;p46"/>
          <p:cNvSpPr txBox="1">
            <a:spLocks noGrp="1"/>
          </p:cNvSpPr>
          <p:nvPr>
            <p:ph type="body" idx="4294967295"/>
          </p:nvPr>
        </p:nvSpPr>
        <p:spPr>
          <a:xfrm>
            <a:off x="838200" y="789775"/>
            <a:ext cx="10283400" cy="779100"/>
          </a:xfrm>
          <a:prstGeom prst="rect">
            <a:avLst/>
          </a:prstGeom>
          <a:noFill/>
          <a:ln>
            <a:noFill/>
          </a:ln>
        </p:spPr>
        <p:txBody>
          <a:bodyPr spcFirstLastPara="1" wrap="square" lIns="91425" tIns="45700" rIns="91425" bIns="45700" anchor="ctr" anchorCtr="0">
            <a:noAutofit/>
          </a:bodyPr>
          <a:lstStyle/>
          <a:p>
            <a:pPr marL="228588" lvl="0" indent="-228588" algn="l" rtl="0">
              <a:lnSpc>
                <a:spcPct val="90000"/>
              </a:lnSpc>
              <a:spcBef>
                <a:spcPts val="0"/>
              </a:spcBef>
              <a:spcAft>
                <a:spcPts val="0"/>
              </a:spcAft>
              <a:buClr>
                <a:srgbClr val="000D86"/>
              </a:buClr>
              <a:buSzPts val="3500"/>
              <a:buNone/>
            </a:pPr>
            <a:r>
              <a:rPr lang="de-DE" sz="3500" b="1">
                <a:solidFill>
                  <a:srgbClr val="000D86"/>
                </a:solidFill>
              </a:rPr>
              <a:t>Ein Alternativbild: Die hanseatische Kauffrau</a:t>
            </a:r>
            <a:endParaRPr sz="3500" b="1">
              <a:solidFill>
                <a:srgbClr val="000D86"/>
              </a:solidFill>
            </a:endParaRPr>
          </a:p>
        </p:txBody>
      </p:sp>
      <p:sp>
        <p:nvSpPr>
          <p:cNvPr id="617" name="Google Shape;617;p46"/>
          <p:cNvSpPr txBox="1">
            <a:spLocks noGrp="1"/>
          </p:cNvSpPr>
          <p:nvPr>
            <p:ph type="body" idx="4294967295"/>
          </p:nvPr>
        </p:nvSpPr>
        <p:spPr>
          <a:xfrm>
            <a:off x="838200" y="168275"/>
            <a:ext cx="7589100" cy="482700"/>
          </a:xfrm>
          <a:prstGeom prst="rect">
            <a:avLst/>
          </a:prstGeom>
          <a:noFill/>
          <a:ln>
            <a:noFill/>
          </a:ln>
        </p:spPr>
        <p:txBody>
          <a:bodyPr spcFirstLastPara="1" wrap="square" lIns="91425" tIns="45700" rIns="91425" bIns="45700" anchor="t" anchorCtr="0">
            <a:normAutofit/>
          </a:bodyPr>
          <a:lstStyle/>
          <a:p>
            <a:pPr marL="228588" lvl="0" indent="-228588" algn="l" rtl="0">
              <a:lnSpc>
                <a:spcPct val="90000"/>
              </a:lnSpc>
              <a:spcBef>
                <a:spcPts val="0"/>
              </a:spcBef>
              <a:spcAft>
                <a:spcPts val="0"/>
              </a:spcAft>
              <a:buClr>
                <a:srgbClr val="FF6555"/>
              </a:buClr>
              <a:buSzPts val="1400"/>
              <a:buNone/>
            </a:pPr>
            <a:r>
              <a:rPr lang="de-DE" sz="1860">
                <a:solidFill>
                  <a:srgbClr val="FF6555"/>
                </a:solidFill>
              </a:rPr>
              <a:t>Methodenoption 2 von 2: Plenum + ein Bild für den Staatshaushalt</a:t>
            </a:r>
            <a:endParaRPr sz="1860">
              <a:solidFill>
                <a:srgbClr val="FF6555"/>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47"/>
          <p:cNvSpPr/>
          <p:nvPr/>
        </p:nvSpPr>
        <p:spPr>
          <a:xfrm>
            <a:off x="0" y="-6246"/>
            <a:ext cx="12183128" cy="6861258"/>
          </a:xfrm>
          <a:prstGeom prst="rect">
            <a:avLst/>
          </a:prstGeom>
          <a:solidFill>
            <a:srgbClr val="000E8E"/>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Arial"/>
              <a:ea typeface="Arial"/>
              <a:cs typeface="Arial"/>
              <a:sym typeface="Arial"/>
            </a:endParaRPr>
          </a:p>
        </p:txBody>
      </p:sp>
      <p:sp>
        <p:nvSpPr>
          <p:cNvPr id="623" name="Google Shape;623;p47"/>
          <p:cNvSpPr/>
          <p:nvPr/>
        </p:nvSpPr>
        <p:spPr>
          <a:xfrm>
            <a:off x="4557" y="-9265"/>
            <a:ext cx="12209988" cy="6875992"/>
          </a:xfrm>
          <a:custGeom>
            <a:avLst/>
            <a:gdLst/>
            <a:ahLst/>
            <a:cxnLst/>
            <a:rect l="l" t="t" r="r" b="b"/>
            <a:pathLst>
              <a:path w="20572877" h="20572877" extrusionOk="0">
                <a:moveTo>
                  <a:pt x="0" y="0"/>
                </a:moveTo>
                <a:lnTo>
                  <a:pt x="20572877" y="0"/>
                </a:lnTo>
                <a:lnTo>
                  <a:pt x="20572877" y="20572876"/>
                </a:lnTo>
                <a:lnTo>
                  <a:pt x="0" y="20572876"/>
                </a:lnTo>
                <a:lnTo>
                  <a:pt x="0" y="0"/>
                </a:lnTo>
                <a:close/>
              </a:path>
            </a:pathLst>
          </a:custGeom>
          <a:blipFill rotWithShape="1">
            <a:blip r:embed="rId3">
              <a:alphaModFix amt="50000"/>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624" name="Google Shape;624;p47"/>
          <p:cNvSpPr txBox="1"/>
          <p:nvPr/>
        </p:nvSpPr>
        <p:spPr>
          <a:xfrm>
            <a:off x="2090850" y="2610654"/>
            <a:ext cx="8037300" cy="1822294"/>
          </a:xfrm>
          <a:prstGeom prst="rect">
            <a:avLst/>
          </a:prstGeom>
          <a:solidFill>
            <a:srgbClr val="D0FFF9"/>
          </a:solidFill>
          <a:ln w="9525" cap="flat" cmpd="sng">
            <a:solidFill>
              <a:srgbClr val="D0FFF9"/>
            </a:solidFill>
            <a:prstDash val="solid"/>
            <a:round/>
            <a:headEnd type="none" w="sm" len="sm"/>
            <a:tailEnd type="none" w="sm" len="sm"/>
          </a:ln>
        </p:spPr>
        <p:txBody>
          <a:bodyPr spcFirstLastPara="1" wrap="square" lIns="0" tIns="0" rIns="0" bIns="0" anchor="ctr" anchorCtr="0">
            <a:spAutoFit/>
          </a:bodyPr>
          <a:lstStyle/>
          <a:p>
            <a:pPr marL="0" marR="0" lvl="0" indent="0" algn="ctr" rtl="0">
              <a:lnSpc>
                <a:spcPct val="120145"/>
              </a:lnSpc>
              <a:spcBef>
                <a:spcPts val="0"/>
              </a:spcBef>
              <a:spcAft>
                <a:spcPts val="0"/>
              </a:spcAft>
              <a:buClr>
                <a:srgbClr val="000000"/>
              </a:buClr>
              <a:buSzPts val="4900"/>
              <a:buFont typeface="Arial"/>
              <a:buNone/>
            </a:pPr>
            <a:r>
              <a:rPr lang="de-DE" sz="4900" b="1" i="0" u="none" strike="noStrike" cap="none">
                <a:solidFill>
                  <a:srgbClr val="000E8E"/>
                </a:solidFill>
                <a:latin typeface="Arial"/>
                <a:ea typeface="Arial"/>
                <a:cs typeface="Arial"/>
                <a:sym typeface="Arial"/>
              </a:rPr>
              <a:t>6. Aufgaben und Rolle des Staatshaushalts</a:t>
            </a:r>
            <a:endParaRPr sz="4900" b="1" i="0" u="none" strike="noStrike" cap="none">
              <a:solidFill>
                <a:srgbClr val="000E8E"/>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48"/>
          <p:cNvSpPr txBox="1">
            <a:spLocks noGrp="1"/>
          </p:cNvSpPr>
          <p:nvPr>
            <p:ph type="body" idx="1"/>
          </p:nvPr>
        </p:nvSpPr>
        <p:spPr>
          <a:xfrm>
            <a:off x="838200" y="168275"/>
            <a:ext cx="5983288" cy="482600"/>
          </a:xfrm>
          <a:prstGeom prst="rect">
            <a:avLst/>
          </a:prstGeom>
          <a:noFill/>
          <a:ln>
            <a:noFill/>
          </a:ln>
        </p:spPr>
        <p:txBody>
          <a:bodyPr spcFirstLastPara="1" wrap="square" lIns="91425" tIns="45700" rIns="91425" bIns="45700" anchor="t" anchorCtr="0">
            <a:normAutofit/>
          </a:bodyPr>
          <a:lstStyle/>
          <a:p>
            <a:pPr marL="228589" lvl="0" indent="-228589" algn="l" rtl="0">
              <a:lnSpc>
                <a:spcPct val="90000"/>
              </a:lnSpc>
              <a:spcBef>
                <a:spcPts val="0"/>
              </a:spcBef>
              <a:spcAft>
                <a:spcPts val="0"/>
              </a:spcAft>
              <a:buClr>
                <a:srgbClr val="FF6555"/>
              </a:buClr>
              <a:buSzPts val="2000"/>
              <a:buNone/>
            </a:pPr>
            <a:r>
              <a:rPr lang="de-DE"/>
              <a:t>Methodenoption 1 von 1: Plenum + Input</a:t>
            </a:r>
            <a:endParaRPr/>
          </a:p>
        </p:txBody>
      </p:sp>
      <p:sp>
        <p:nvSpPr>
          <p:cNvPr id="630" name="Google Shape;630;p48"/>
          <p:cNvSpPr txBox="1">
            <a:spLocks noGrp="1"/>
          </p:cNvSpPr>
          <p:nvPr>
            <p:ph type="body" idx="2"/>
          </p:nvPr>
        </p:nvSpPr>
        <p:spPr>
          <a:xfrm>
            <a:off x="838202" y="789783"/>
            <a:ext cx="5822951" cy="779619"/>
          </a:xfrm>
          <a:prstGeom prst="rect">
            <a:avLst/>
          </a:prstGeom>
          <a:noFill/>
          <a:ln>
            <a:noFill/>
          </a:ln>
        </p:spPr>
        <p:txBody>
          <a:bodyPr spcFirstLastPara="1" wrap="square" lIns="91425" tIns="45700" rIns="91425" bIns="45700" anchor="ctr" anchorCtr="0">
            <a:normAutofit/>
          </a:bodyPr>
          <a:lstStyle/>
          <a:p>
            <a:pPr marL="228589" lvl="0" indent="-228589" algn="l" rtl="0">
              <a:lnSpc>
                <a:spcPct val="80000"/>
              </a:lnSpc>
              <a:spcBef>
                <a:spcPts val="0"/>
              </a:spcBef>
              <a:spcAft>
                <a:spcPts val="0"/>
              </a:spcAft>
              <a:buClr>
                <a:srgbClr val="000D86"/>
              </a:buClr>
              <a:buSzPts val="5300"/>
              <a:buNone/>
            </a:pPr>
            <a:r>
              <a:rPr lang="de-DE" sz="4400" dirty="0"/>
              <a:t>Plenum</a:t>
            </a:r>
            <a:endParaRPr sz="4800" dirty="0"/>
          </a:p>
        </p:txBody>
      </p:sp>
      <p:sp>
        <p:nvSpPr>
          <p:cNvPr id="631" name="Google Shape;631;p48"/>
          <p:cNvSpPr txBox="1">
            <a:spLocks noGrp="1"/>
          </p:cNvSpPr>
          <p:nvPr>
            <p:ph type="body" idx="3"/>
          </p:nvPr>
        </p:nvSpPr>
        <p:spPr>
          <a:xfrm>
            <a:off x="1244943" y="3039190"/>
            <a:ext cx="9702114" cy="779619"/>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000D86"/>
              </a:buClr>
              <a:buSzPts val="3000"/>
              <a:buNone/>
            </a:pPr>
            <a:r>
              <a:rPr lang="de-DE" b="1"/>
              <a:t>Was sind Aufgaben und Rolle des Staatshaushalts?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49"/>
          <p:cNvSpPr txBox="1"/>
          <p:nvPr/>
        </p:nvSpPr>
        <p:spPr>
          <a:xfrm>
            <a:off x="1244943" y="3039190"/>
            <a:ext cx="9702114" cy="779619"/>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D86"/>
              </a:buClr>
              <a:buSzPts val="2800"/>
              <a:buFont typeface="Arial"/>
              <a:buNone/>
            </a:pPr>
            <a:r>
              <a:rPr lang="de-DE" sz="2800" b="1" i="0" u="none" strike="noStrike" cap="none">
                <a:solidFill>
                  <a:srgbClr val="000D86"/>
                </a:solidFill>
                <a:latin typeface="Arial"/>
                <a:ea typeface="Arial"/>
                <a:cs typeface="Arial"/>
                <a:sym typeface="Arial"/>
              </a:rPr>
              <a:t>Was wird aus dem Staatshaushalt finanziert?</a:t>
            </a:r>
            <a:endParaRPr sz="1400" b="0" i="0" u="none" strike="noStrike" cap="none">
              <a:solidFill>
                <a:srgbClr val="000000"/>
              </a:solidFill>
              <a:latin typeface="Arial"/>
              <a:ea typeface="Arial"/>
              <a:cs typeface="Arial"/>
              <a:sym typeface="Arial"/>
            </a:endParaRPr>
          </a:p>
        </p:txBody>
      </p:sp>
      <p:pic>
        <p:nvPicPr>
          <p:cNvPr id="637" name="Google Shape;637;p49" descr="Ein Bild, das Fahrzeug, Landfahrzeug, draußen, Notdienst enthält.&#10;&#10;KI-generierte Inhalte können fehlerhaft sein."/>
          <p:cNvPicPr preferRelativeResize="0"/>
          <p:nvPr/>
        </p:nvPicPr>
        <p:blipFill rotWithShape="1">
          <a:blip r:embed="rId3">
            <a:alphaModFix/>
          </a:blip>
          <a:srcRect/>
          <a:stretch/>
        </p:blipFill>
        <p:spPr>
          <a:xfrm>
            <a:off x="466811" y="749473"/>
            <a:ext cx="2762422" cy="1838737"/>
          </a:xfrm>
          <a:prstGeom prst="rect">
            <a:avLst/>
          </a:prstGeom>
          <a:noFill/>
          <a:ln>
            <a:noFill/>
          </a:ln>
        </p:spPr>
      </p:pic>
      <p:sp>
        <p:nvSpPr>
          <p:cNvPr id="638" name="Google Shape;638;p49"/>
          <p:cNvSpPr txBox="1"/>
          <p:nvPr/>
        </p:nvSpPr>
        <p:spPr>
          <a:xfrm>
            <a:off x="466811" y="195475"/>
            <a:ext cx="2634735"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de-DE" sz="1000" b="0" i="0" u="none" strike="noStrike" cap="none">
                <a:solidFill>
                  <a:schemeClr val="bg1">
                    <a:lumMod val="85000"/>
                  </a:schemeClr>
                </a:solidFill>
                <a:latin typeface="Arial"/>
                <a:ea typeface="Arial"/>
                <a:cs typeface="Arial"/>
                <a:sym typeface="Arial"/>
              </a:rPr>
              <a:t>Rescue, Manuel, CC BY 4.0, Pixabay, </a:t>
            </a:r>
            <a:r>
              <a:rPr lang="de-DE" sz="1000" b="0" i="0" u="sng" strike="noStrike" cap="none">
                <a:solidFill>
                  <a:schemeClr val="bg1">
                    <a:lumMod val="85000"/>
                  </a:schemeClr>
                </a:solidFill>
                <a:latin typeface="Arial"/>
                <a:ea typeface="Arial"/>
                <a:cs typeface="Arial"/>
                <a:sym typeface="Arial"/>
                <a:hlinkClick r:id="rId4">
                  <a:extLst>
                    <a:ext uri="{A12FA001-AC4F-418D-AE19-62706E023703}">
                      <ahyp:hlinkClr xmlns:ahyp="http://schemas.microsoft.com/office/drawing/2018/hyperlinkcolor" val="tx"/>
                    </a:ext>
                  </a:extLst>
                </a:hlinkClick>
              </a:rPr>
              <a:t>https://pixabay.com/de/photos/rettung-rettungsdienst-krankenwagen-3735206/</a:t>
            </a:r>
            <a:r>
              <a:rPr lang="de-DE" sz="1000" b="0" i="0" u="none" strike="noStrike" cap="none">
                <a:solidFill>
                  <a:schemeClr val="bg1">
                    <a:lumMod val="85000"/>
                  </a:schemeClr>
                </a:solidFill>
                <a:latin typeface="Arial"/>
                <a:ea typeface="Arial"/>
                <a:cs typeface="Arial"/>
                <a:sym typeface="Arial"/>
              </a:rPr>
              <a:t> </a:t>
            </a:r>
            <a:endParaRPr sz="1400" b="0" i="0" u="none" strike="noStrike" cap="none">
              <a:solidFill>
                <a:schemeClr val="bg1">
                  <a:lumMod val="85000"/>
                </a:schemeClr>
              </a:solidFill>
              <a:latin typeface="Arial"/>
              <a:ea typeface="Arial"/>
              <a:cs typeface="Arial"/>
              <a:sym typeface="Arial"/>
            </a:endParaRPr>
          </a:p>
        </p:txBody>
      </p:sp>
      <p:pic>
        <p:nvPicPr>
          <p:cNvPr id="639" name="Google Shape;639;p49" descr="Ein Bild, das Fahrzeug, Landfahrzeug, Rad, Transport enthält.&#10;&#10;KI-generierte Inhalte können fehlerhaft sein."/>
          <p:cNvPicPr preferRelativeResize="0"/>
          <p:nvPr/>
        </p:nvPicPr>
        <p:blipFill rotWithShape="1">
          <a:blip r:embed="rId5">
            <a:alphaModFix/>
          </a:blip>
          <a:srcRect/>
          <a:stretch/>
        </p:blipFill>
        <p:spPr>
          <a:xfrm>
            <a:off x="3910226" y="749473"/>
            <a:ext cx="3080607" cy="1838737"/>
          </a:xfrm>
          <a:prstGeom prst="rect">
            <a:avLst/>
          </a:prstGeom>
          <a:noFill/>
          <a:ln>
            <a:noFill/>
          </a:ln>
        </p:spPr>
      </p:pic>
      <p:sp>
        <p:nvSpPr>
          <p:cNvPr id="640" name="Google Shape;640;p49"/>
          <p:cNvSpPr txBox="1"/>
          <p:nvPr/>
        </p:nvSpPr>
        <p:spPr>
          <a:xfrm>
            <a:off x="3910224" y="195475"/>
            <a:ext cx="2634735"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de-DE" sz="1000" b="0" i="0" u="none" strike="noStrike" cap="none">
                <a:solidFill>
                  <a:schemeClr val="bg1">
                    <a:lumMod val="85000"/>
                  </a:schemeClr>
                </a:solidFill>
                <a:latin typeface="Arial"/>
                <a:ea typeface="Arial"/>
                <a:cs typeface="Arial"/>
                <a:sym typeface="Arial"/>
              </a:rPr>
              <a:t>Michael Kauer, CC BY 4.0, Pixabay, </a:t>
            </a:r>
            <a:r>
              <a:rPr lang="de-DE" sz="1000" b="0" i="0" u="sng" strike="noStrike" cap="none">
                <a:solidFill>
                  <a:schemeClr val="bg1">
                    <a:lumMod val="85000"/>
                  </a:schemeClr>
                </a:solidFill>
                <a:latin typeface="Arial"/>
                <a:ea typeface="Arial"/>
                <a:cs typeface="Arial"/>
                <a:sym typeface="Arial"/>
                <a:hlinkClick r:id="rId6">
                  <a:extLst>
                    <a:ext uri="{A12FA001-AC4F-418D-AE19-62706E023703}">
                      <ahyp:hlinkClr xmlns:ahyp="http://schemas.microsoft.com/office/drawing/2018/hyperlinkcolor" val="tx"/>
                    </a:ext>
                  </a:extLst>
                </a:hlinkClick>
              </a:rPr>
              <a:t>https://pixabay.com/de/photos/ferrari-sportwagen-autoschau-6615334/</a:t>
            </a:r>
            <a:r>
              <a:rPr lang="de-DE" sz="1000" b="0" i="0" u="none" strike="noStrike" cap="none">
                <a:solidFill>
                  <a:schemeClr val="bg1">
                    <a:lumMod val="85000"/>
                  </a:schemeClr>
                </a:solidFill>
                <a:latin typeface="Arial"/>
                <a:ea typeface="Arial"/>
                <a:cs typeface="Arial"/>
                <a:sym typeface="Arial"/>
              </a:rPr>
              <a:t> </a:t>
            </a:r>
            <a:endParaRPr sz="1400" b="0" i="0" u="none" strike="noStrike" cap="none">
              <a:solidFill>
                <a:schemeClr val="bg1">
                  <a:lumMod val="85000"/>
                </a:schemeClr>
              </a:solidFill>
              <a:latin typeface="Arial"/>
              <a:ea typeface="Arial"/>
              <a:cs typeface="Arial"/>
              <a:sym typeface="Arial"/>
            </a:endParaRPr>
          </a:p>
        </p:txBody>
      </p:sp>
      <p:pic>
        <p:nvPicPr>
          <p:cNvPr id="641" name="Google Shape;641;p49"/>
          <p:cNvPicPr preferRelativeResize="0"/>
          <p:nvPr/>
        </p:nvPicPr>
        <p:blipFill rotWithShape="1">
          <a:blip r:embed="rId7">
            <a:alphaModFix/>
          </a:blip>
          <a:srcRect/>
          <a:stretch/>
        </p:blipFill>
        <p:spPr>
          <a:xfrm>
            <a:off x="287979" y="3728061"/>
            <a:ext cx="2813567" cy="1872780"/>
          </a:xfrm>
          <a:prstGeom prst="rect">
            <a:avLst/>
          </a:prstGeom>
          <a:noFill/>
          <a:ln>
            <a:noFill/>
          </a:ln>
        </p:spPr>
      </p:pic>
      <p:sp>
        <p:nvSpPr>
          <p:cNvPr id="642" name="Google Shape;642;p49"/>
          <p:cNvSpPr txBox="1"/>
          <p:nvPr/>
        </p:nvSpPr>
        <p:spPr>
          <a:xfrm>
            <a:off x="377394" y="5735714"/>
            <a:ext cx="2634735"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de-DE" sz="1000" b="0" i="0" u="none" strike="noStrike" cap="none">
                <a:solidFill>
                  <a:schemeClr val="bg1">
                    <a:lumMod val="85000"/>
                  </a:schemeClr>
                </a:solidFill>
                <a:latin typeface="Arial"/>
                <a:ea typeface="Arial"/>
                <a:cs typeface="Arial"/>
                <a:sym typeface="Arial"/>
              </a:rPr>
              <a:t>Beer, Resturant Nuovo Antica Roma, Wittenbergplatz 5, CC BY 4.0, Pixabay, </a:t>
            </a:r>
            <a:r>
              <a:rPr lang="de-DE" sz="1000" b="0" i="0" u="sng" strike="noStrike" cap="none">
                <a:solidFill>
                  <a:schemeClr val="bg1">
                    <a:lumMod val="85000"/>
                  </a:schemeClr>
                </a:solidFill>
                <a:latin typeface="Arial"/>
                <a:ea typeface="Arial"/>
                <a:cs typeface="Arial"/>
                <a:sym typeface="Arial"/>
                <a:hlinkClick r:id="rId8">
                  <a:extLst>
                    <a:ext uri="{A12FA001-AC4F-418D-AE19-62706E023703}">
                      <ahyp:hlinkClr xmlns:ahyp="http://schemas.microsoft.com/office/drawing/2018/hyperlinkcolor" val="tx"/>
                    </a:ext>
                  </a:extLst>
                </a:hlinkClick>
              </a:rPr>
              <a:t>https://pixabay.com/de/photos/bier-restaurant-italiener-berlin-939438/</a:t>
            </a:r>
            <a:r>
              <a:rPr lang="de-DE" sz="1000" b="0" i="0" u="none" strike="noStrike" cap="none">
                <a:solidFill>
                  <a:schemeClr val="bg1">
                    <a:lumMod val="85000"/>
                  </a:schemeClr>
                </a:solidFill>
                <a:latin typeface="Arial"/>
                <a:ea typeface="Arial"/>
                <a:cs typeface="Arial"/>
                <a:sym typeface="Arial"/>
              </a:rPr>
              <a:t> </a:t>
            </a:r>
            <a:endParaRPr sz="1400" b="0" i="0" u="none" strike="noStrike" cap="none">
              <a:solidFill>
                <a:schemeClr val="bg1">
                  <a:lumMod val="85000"/>
                </a:schemeClr>
              </a:solidFill>
              <a:latin typeface="Arial"/>
              <a:ea typeface="Arial"/>
              <a:cs typeface="Arial"/>
              <a:sym typeface="Arial"/>
            </a:endParaRPr>
          </a:p>
        </p:txBody>
      </p:sp>
      <p:pic>
        <p:nvPicPr>
          <p:cNvPr id="643" name="Google Shape;643;p49" descr="Ein Bild, das Im Haus, Konzerthalle, Zentrum für darstellende Künste, Theater enthält.&#10;&#10;KI-generierte Inhalte können fehlerhaft sein."/>
          <p:cNvPicPr preferRelativeResize="0"/>
          <p:nvPr/>
        </p:nvPicPr>
        <p:blipFill rotWithShape="1">
          <a:blip r:embed="rId9">
            <a:alphaModFix/>
          </a:blip>
          <a:srcRect/>
          <a:stretch/>
        </p:blipFill>
        <p:spPr>
          <a:xfrm>
            <a:off x="3430383" y="3728061"/>
            <a:ext cx="2813567" cy="1872780"/>
          </a:xfrm>
          <a:prstGeom prst="rect">
            <a:avLst/>
          </a:prstGeom>
          <a:noFill/>
          <a:ln>
            <a:noFill/>
          </a:ln>
        </p:spPr>
      </p:pic>
      <p:sp>
        <p:nvSpPr>
          <p:cNvPr id="644" name="Google Shape;644;p49"/>
          <p:cNvSpPr txBox="1"/>
          <p:nvPr/>
        </p:nvSpPr>
        <p:spPr>
          <a:xfrm>
            <a:off x="3419226" y="5754583"/>
            <a:ext cx="2634735"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de-DE" sz="1000" b="0" i="0" u="none" strike="noStrike" cap="none">
                <a:solidFill>
                  <a:schemeClr val="bg1">
                    <a:lumMod val="85000"/>
                  </a:schemeClr>
                </a:solidFill>
                <a:latin typeface="Arial"/>
                <a:ea typeface="Arial"/>
                <a:cs typeface="Arial"/>
                <a:sym typeface="Arial"/>
              </a:rPr>
              <a:t>Opera, TravelCoffeeBook, CC BY 4.0, Pixabay, </a:t>
            </a:r>
            <a:r>
              <a:rPr lang="de-DE" sz="1000" b="0" i="0" u="sng" strike="noStrike" cap="none">
                <a:solidFill>
                  <a:schemeClr val="bg1">
                    <a:lumMod val="85000"/>
                  </a:schemeClr>
                </a:solidFill>
                <a:latin typeface="Arial"/>
                <a:ea typeface="Arial"/>
                <a:cs typeface="Arial"/>
                <a:sym typeface="Arial"/>
                <a:hlinkClick r:id="rId10">
                  <a:extLst>
                    <a:ext uri="{A12FA001-AC4F-418D-AE19-62706E023703}">
                      <ahyp:hlinkClr xmlns:ahyp="http://schemas.microsoft.com/office/drawing/2018/hyperlinkcolor" val="tx"/>
                    </a:ext>
                  </a:extLst>
                </a:hlinkClick>
              </a:rPr>
              <a:t>https://pixabay.com/de/photos/oper-orchester-musik-konzert-594592/</a:t>
            </a:r>
            <a:r>
              <a:rPr lang="de-DE" sz="1000" b="0" i="0" u="none" strike="noStrike" cap="none">
                <a:solidFill>
                  <a:schemeClr val="bg1">
                    <a:lumMod val="85000"/>
                  </a:schemeClr>
                </a:solidFill>
                <a:latin typeface="Arial"/>
                <a:ea typeface="Arial"/>
                <a:cs typeface="Arial"/>
                <a:sym typeface="Arial"/>
              </a:rPr>
              <a:t> </a:t>
            </a:r>
            <a:endParaRPr sz="1400" b="0" i="0" u="none" strike="noStrike" cap="none">
              <a:solidFill>
                <a:schemeClr val="bg1">
                  <a:lumMod val="85000"/>
                </a:schemeClr>
              </a:solidFill>
              <a:latin typeface="Arial"/>
              <a:ea typeface="Arial"/>
              <a:cs typeface="Arial"/>
              <a:sym typeface="Arial"/>
            </a:endParaRPr>
          </a:p>
        </p:txBody>
      </p:sp>
      <p:pic>
        <p:nvPicPr>
          <p:cNvPr id="645" name="Google Shape;645;p49" descr="Ein Bild, das Text, Screenshot, Elektronik, Multimedia enthält.&#10;&#10;KI-generierte Inhalte können fehlerhaft sein."/>
          <p:cNvPicPr preferRelativeResize="0"/>
          <p:nvPr/>
        </p:nvPicPr>
        <p:blipFill rotWithShape="1">
          <a:blip r:embed="rId11">
            <a:alphaModFix/>
          </a:blip>
          <a:srcRect/>
          <a:stretch/>
        </p:blipFill>
        <p:spPr>
          <a:xfrm>
            <a:off x="7671826" y="749473"/>
            <a:ext cx="2762422" cy="1841615"/>
          </a:xfrm>
          <a:prstGeom prst="rect">
            <a:avLst/>
          </a:prstGeom>
          <a:noFill/>
          <a:ln>
            <a:noFill/>
          </a:ln>
        </p:spPr>
      </p:pic>
      <p:sp>
        <p:nvSpPr>
          <p:cNvPr id="646" name="Google Shape;646;p49"/>
          <p:cNvSpPr txBox="1"/>
          <p:nvPr/>
        </p:nvSpPr>
        <p:spPr>
          <a:xfrm>
            <a:off x="7585328" y="195475"/>
            <a:ext cx="3361729"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de-DE" sz="1000" b="0" i="0" u="none" strike="noStrike" cap="none">
                <a:solidFill>
                  <a:schemeClr val="bg1">
                    <a:lumMod val="85000"/>
                  </a:schemeClr>
                </a:solidFill>
                <a:latin typeface="Arial"/>
                <a:ea typeface="Arial"/>
                <a:cs typeface="Arial"/>
                <a:sym typeface="Arial"/>
              </a:rPr>
              <a:t>Anne Nygârd, CC BY 4.0, Unsplash, </a:t>
            </a:r>
            <a:r>
              <a:rPr lang="de-DE" sz="1000" b="0" i="0" u="sng" strike="noStrike" cap="none">
                <a:solidFill>
                  <a:schemeClr val="bg1">
                    <a:lumMod val="85000"/>
                  </a:schemeClr>
                </a:solidFill>
                <a:latin typeface="Arial"/>
                <a:ea typeface="Arial"/>
                <a:cs typeface="Arial"/>
                <a:sym typeface="Arial"/>
                <a:hlinkClick r:id="rId12">
                  <a:extLst>
                    <a:ext uri="{A12FA001-AC4F-418D-AE19-62706E023703}">
                      <ahyp:hlinkClr xmlns:ahyp="http://schemas.microsoft.com/office/drawing/2018/hyperlinkcolor" val="tx"/>
                    </a:ext>
                  </a:extLst>
                </a:hlinkClick>
              </a:rPr>
              <a:t>https://unsplash.com/de/fotos/grafische-benutzeroberflache-anwendung-x07ELaNFt34</a:t>
            </a:r>
            <a:r>
              <a:rPr lang="de-DE" sz="1000" b="0" i="0" u="none" strike="noStrike" cap="none">
                <a:solidFill>
                  <a:schemeClr val="bg1">
                    <a:lumMod val="85000"/>
                  </a:schemeClr>
                </a:solidFill>
                <a:latin typeface="Arial"/>
                <a:ea typeface="Arial"/>
                <a:cs typeface="Arial"/>
                <a:sym typeface="Arial"/>
              </a:rPr>
              <a:t> </a:t>
            </a:r>
            <a:endParaRPr sz="1400" b="0" i="0" u="none" strike="noStrike" cap="none">
              <a:solidFill>
                <a:schemeClr val="bg1">
                  <a:lumMod val="85000"/>
                </a:schemeClr>
              </a:solidFill>
              <a:latin typeface="Arial"/>
              <a:ea typeface="Arial"/>
              <a:cs typeface="Arial"/>
              <a:sym typeface="Arial"/>
            </a:endParaRPr>
          </a:p>
        </p:txBody>
      </p:sp>
      <p:pic>
        <p:nvPicPr>
          <p:cNvPr id="647" name="Google Shape;647;p49" descr="Ein Bild, das Eisenbahn, Bahn, draußen, Himmel enthält.&#10;&#10;KI-generierte Inhalte können fehlerhaft sein."/>
          <p:cNvPicPr preferRelativeResize="0"/>
          <p:nvPr/>
        </p:nvPicPr>
        <p:blipFill rotWithShape="1">
          <a:blip r:embed="rId13">
            <a:alphaModFix/>
          </a:blip>
          <a:srcRect/>
          <a:stretch/>
        </p:blipFill>
        <p:spPr>
          <a:xfrm>
            <a:off x="6603470" y="3728061"/>
            <a:ext cx="2813567" cy="1872780"/>
          </a:xfrm>
          <a:prstGeom prst="rect">
            <a:avLst/>
          </a:prstGeom>
          <a:noFill/>
          <a:ln>
            <a:noFill/>
          </a:ln>
        </p:spPr>
      </p:pic>
      <p:sp>
        <p:nvSpPr>
          <p:cNvPr id="648" name="Google Shape;648;p49"/>
          <p:cNvSpPr txBox="1"/>
          <p:nvPr/>
        </p:nvSpPr>
        <p:spPr>
          <a:xfrm>
            <a:off x="6692885" y="5735714"/>
            <a:ext cx="2634735"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de-DE" sz="1000" b="0" i="0" u="none" strike="noStrike" cap="none">
                <a:solidFill>
                  <a:schemeClr val="bg1">
                    <a:lumMod val="85000"/>
                  </a:schemeClr>
                </a:solidFill>
                <a:latin typeface="Arial"/>
                <a:ea typeface="Arial"/>
                <a:cs typeface="Arial"/>
                <a:sym typeface="Arial"/>
              </a:rPr>
              <a:t>Holger Schué, CC BY 4.0, Pixabay, </a:t>
            </a:r>
            <a:r>
              <a:rPr lang="de-DE" sz="1000" b="0" i="0" u="sng" strike="noStrike" cap="none">
                <a:solidFill>
                  <a:schemeClr val="bg1">
                    <a:lumMod val="85000"/>
                  </a:schemeClr>
                </a:solidFill>
                <a:latin typeface="Arial"/>
                <a:ea typeface="Arial"/>
                <a:cs typeface="Arial"/>
                <a:sym typeface="Arial"/>
                <a:hlinkClick r:id="rId14">
                  <a:extLst>
                    <a:ext uri="{A12FA001-AC4F-418D-AE19-62706E023703}">
                      <ahyp:hlinkClr xmlns:ahyp="http://schemas.microsoft.com/office/drawing/2018/hyperlinkcolor" val="tx"/>
                    </a:ext>
                  </a:extLst>
                </a:hlinkClick>
              </a:rPr>
              <a:t>https://pixabay.com/de/photos/bahnhof-winterthur-umschalter-7560774/</a:t>
            </a:r>
            <a:r>
              <a:rPr lang="de-DE" sz="1000" b="0" i="0" u="none" strike="noStrike" cap="none">
                <a:solidFill>
                  <a:schemeClr val="bg1">
                    <a:lumMod val="85000"/>
                  </a:schemeClr>
                </a:solidFill>
                <a:latin typeface="Arial"/>
                <a:ea typeface="Arial"/>
                <a:cs typeface="Arial"/>
                <a:sym typeface="Arial"/>
              </a:rPr>
              <a:t> </a:t>
            </a:r>
            <a:endParaRPr sz="1400" b="0" i="0" u="none" strike="noStrike" cap="none">
              <a:solidFill>
                <a:schemeClr val="bg1">
                  <a:lumMod val="85000"/>
                </a:schemeClr>
              </a:solidFill>
              <a:latin typeface="Arial"/>
              <a:ea typeface="Arial"/>
              <a:cs typeface="Arial"/>
              <a:sym typeface="Arial"/>
            </a:endParaRPr>
          </a:p>
        </p:txBody>
      </p:sp>
      <p:pic>
        <p:nvPicPr>
          <p:cNvPr id="649" name="Google Shape;649;p49" descr="Ein Bild, das Skulptur, Bronze, Bronzeskulptur, Messing enthält.&#10;&#10;KI-generierte Inhalte können fehlerhaft sein."/>
          <p:cNvPicPr preferRelativeResize="0"/>
          <p:nvPr/>
        </p:nvPicPr>
        <p:blipFill rotWithShape="1">
          <a:blip r:embed="rId15">
            <a:alphaModFix/>
          </a:blip>
          <a:srcRect/>
          <a:stretch/>
        </p:blipFill>
        <p:spPr>
          <a:xfrm>
            <a:off x="9970873" y="2802637"/>
            <a:ext cx="1952367" cy="2928551"/>
          </a:xfrm>
          <a:prstGeom prst="rect">
            <a:avLst/>
          </a:prstGeom>
          <a:noFill/>
          <a:ln>
            <a:noFill/>
          </a:ln>
        </p:spPr>
      </p:pic>
      <p:sp>
        <p:nvSpPr>
          <p:cNvPr id="650" name="Google Shape;650;p49"/>
          <p:cNvSpPr txBox="1"/>
          <p:nvPr/>
        </p:nvSpPr>
        <p:spPr>
          <a:xfrm>
            <a:off x="9734717" y="5791207"/>
            <a:ext cx="2634735" cy="8617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de-DE" sz="1000" b="0" i="0" u="none" strike="noStrike" cap="none">
                <a:solidFill>
                  <a:schemeClr val="bg1">
                    <a:lumMod val="85000"/>
                  </a:schemeClr>
                </a:solidFill>
                <a:latin typeface="Arial"/>
                <a:ea typeface="Arial"/>
                <a:cs typeface="Arial"/>
                <a:sym typeface="Arial"/>
              </a:rPr>
              <a:t>Tingey Injury Law Firm, CC BY 4.0, Unsplash, </a:t>
            </a:r>
            <a:r>
              <a:rPr lang="de-DE" sz="1000" b="0" i="0" u="sng" strike="noStrike" cap="none">
                <a:solidFill>
                  <a:schemeClr val="bg1">
                    <a:lumMod val="85000"/>
                  </a:schemeClr>
                </a:solidFill>
                <a:latin typeface="Arial"/>
                <a:ea typeface="Arial"/>
                <a:cs typeface="Arial"/>
                <a:sym typeface="Arial"/>
                <a:hlinkClick r:id="rId16">
                  <a:extLst>
                    <a:ext uri="{A12FA001-AC4F-418D-AE19-62706E023703}">
                      <ahyp:hlinkClr xmlns:ahyp="http://schemas.microsoft.com/office/drawing/2018/hyperlinkcolor" val="tx"/>
                    </a:ext>
                  </a:extLst>
                </a:hlinkClick>
              </a:rPr>
              <a:t>https://unsplash.com/de/fotos/frau-in-goldenem-kleid-halt-schwertfigur-L4YGuSg0fxs</a:t>
            </a:r>
            <a:r>
              <a:rPr lang="de-DE" sz="1000" b="0" i="0" u="none" strike="noStrike" cap="none">
                <a:solidFill>
                  <a:schemeClr val="bg1">
                    <a:lumMod val="85000"/>
                  </a:schemeClr>
                </a:solidFill>
                <a:latin typeface="Arial"/>
                <a:ea typeface="Arial"/>
                <a:cs typeface="Arial"/>
                <a:sym typeface="Arial"/>
              </a:rPr>
              <a:t> </a:t>
            </a:r>
            <a:endParaRPr sz="1400" b="0" i="0" u="none" strike="noStrike" cap="none">
              <a:solidFill>
                <a:schemeClr val="bg1">
                  <a:lumMod val="85000"/>
                </a:schemeClr>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5"/>
          <p:cNvSpPr/>
          <p:nvPr/>
        </p:nvSpPr>
        <p:spPr>
          <a:xfrm>
            <a:off x="0" y="-6247"/>
            <a:ext cx="12183128" cy="6861259"/>
          </a:xfrm>
          <a:prstGeom prst="rect">
            <a:avLst/>
          </a:prstGeom>
          <a:solidFill>
            <a:srgbClr val="000E8E"/>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Arial"/>
              <a:ea typeface="Arial"/>
              <a:cs typeface="Arial"/>
              <a:sym typeface="Arial"/>
            </a:endParaRPr>
          </a:p>
        </p:txBody>
      </p:sp>
      <p:sp>
        <p:nvSpPr>
          <p:cNvPr id="255" name="Google Shape;255;p5"/>
          <p:cNvSpPr/>
          <p:nvPr/>
        </p:nvSpPr>
        <p:spPr>
          <a:xfrm>
            <a:off x="4559" y="-9265"/>
            <a:ext cx="12209988" cy="6875992"/>
          </a:xfrm>
          <a:custGeom>
            <a:avLst/>
            <a:gdLst/>
            <a:ahLst/>
            <a:cxnLst/>
            <a:rect l="l" t="t" r="r" b="b"/>
            <a:pathLst>
              <a:path w="20572877" h="20572877" extrusionOk="0">
                <a:moveTo>
                  <a:pt x="0" y="0"/>
                </a:moveTo>
                <a:lnTo>
                  <a:pt x="20572877" y="0"/>
                </a:lnTo>
                <a:lnTo>
                  <a:pt x="20572877" y="20572876"/>
                </a:lnTo>
                <a:lnTo>
                  <a:pt x="0" y="20572876"/>
                </a:lnTo>
                <a:lnTo>
                  <a:pt x="0" y="0"/>
                </a:lnTo>
                <a:close/>
              </a:path>
            </a:pathLst>
          </a:custGeom>
          <a:blipFill rotWithShape="1">
            <a:blip r:embed="rId3">
              <a:alphaModFix amt="50000"/>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256" name="Google Shape;256;p5"/>
          <p:cNvSpPr txBox="1"/>
          <p:nvPr/>
        </p:nvSpPr>
        <p:spPr>
          <a:xfrm>
            <a:off x="2095681" y="2991385"/>
            <a:ext cx="8037392" cy="911340"/>
          </a:xfrm>
          <a:prstGeom prst="rect">
            <a:avLst/>
          </a:prstGeom>
          <a:solidFill>
            <a:srgbClr val="D0FFF9"/>
          </a:solidFill>
          <a:ln w="9525" cap="flat" cmpd="sng">
            <a:solidFill>
              <a:srgbClr val="D0FFF9"/>
            </a:solidFill>
            <a:prstDash val="solid"/>
            <a:round/>
            <a:headEnd type="none" w="sm" len="sm"/>
            <a:tailEnd type="none" w="sm" len="sm"/>
          </a:ln>
        </p:spPr>
        <p:txBody>
          <a:bodyPr spcFirstLastPara="1" wrap="square" lIns="0" tIns="0" rIns="0" bIns="0" anchor="ctr" anchorCtr="0">
            <a:spAutoFit/>
          </a:bodyPr>
          <a:lstStyle/>
          <a:p>
            <a:pPr marL="0" marR="0" lvl="0" indent="0" algn="ctr" rtl="0">
              <a:lnSpc>
                <a:spcPct val="120121"/>
              </a:lnSpc>
              <a:spcBef>
                <a:spcPts val="0"/>
              </a:spcBef>
              <a:spcAft>
                <a:spcPts val="0"/>
              </a:spcAft>
              <a:buClr>
                <a:srgbClr val="000000"/>
              </a:buClr>
              <a:buSzPts val="4900"/>
              <a:buFont typeface="Arial"/>
              <a:buNone/>
            </a:pPr>
            <a:r>
              <a:rPr lang="de-DE" sz="4900" b="1" i="0" u="none" strike="noStrike" cap="none">
                <a:solidFill>
                  <a:srgbClr val="000E8E"/>
                </a:solidFill>
                <a:latin typeface="Arial"/>
                <a:ea typeface="Arial"/>
                <a:cs typeface="Arial"/>
                <a:sym typeface="Arial"/>
              </a:rPr>
              <a:t>2. Kennenlernen</a:t>
            </a:r>
            <a:endParaRPr sz="4900" b="0" i="0" u="none" strike="noStrike" cap="none">
              <a:solidFill>
                <a:schemeClr val="dk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50"/>
          <p:cNvSpPr txBox="1"/>
          <p:nvPr/>
        </p:nvSpPr>
        <p:spPr>
          <a:xfrm>
            <a:off x="1244943" y="3039190"/>
            <a:ext cx="9702114" cy="779619"/>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D86"/>
              </a:buClr>
              <a:buSzPts val="2800"/>
              <a:buFont typeface="Arial"/>
              <a:buNone/>
            </a:pPr>
            <a:r>
              <a:rPr lang="de-DE" sz="2800" b="1" i="0" u="none" strike="noStrike" cap="none">
                <a:solidFill>
                  <a:srgbClr val="000D86"/>
                </a:solidFill>
                <a:latin typeface="Arial"/>
                <a:ea typeface="Arial"/>
                <a:cs typeface="Arial"/>
                <a:sym typeface="Arial"/>
              </a:rPr>
              <a:t>Was wird aus dem Staatshaushalt finanziert?</a:t>
            </a:r>
            <a:endParaRPr sz="1400" b="0" i="0" u="none" strike="noStrike" cap="none">
              <a:solidFill>
                <a:srgbClr val="000000"/>
              </a:solidFill>
              <a:latin typeface="Arial"/>
              <a:ea typeface="Arial"/>
              <a:cs typeface="Arial"/>
              <a:sym typeface="Arial"/>
            </a:endParaRPr>
          </a:p>
        </p:txBody>
      </p:sp>
      <p:pic>
        <p:nvPicPr>
          <p:cNvPr id="657" name="Google Shape;657;p50" descr="Ein Bild, das Fahrzeug, Landfahrzeug, draußen, Notdienst enthält.&#10;&#10;KI-generierte Inhalte können fehlerhaft sein."/>
          <p:cNvPicPr preferRelativeResize="0"/>
          <p:nvPr/>
        </p:nvPicPr>
        <p:blipFill rotWithShape="1">
          <a:blip r:embed="rId3">
            <a:alphaModFix/>
          </a:blip>
          <a:srcRect/>
          <a:stretch/>
        </p:blipFill>
        <p:spPr>
          <a:xfrm>
            <a:off x="466811" y="749473"/>
            <a:ext cx="2762422" cy="1838737"/>
          </a:xfrm>
          <a:prstGeom prst="rect">
            <a:avLst/>
          </a:prstGeom>
          <a:noFill/>
          <a:ln>
            <a:noFill/>
          </a:ln>
        </p:spPr>
      </p:pic>
      <p:sp>
        <p:nvSpPr>
          <p:cNvPr id="658" name="Google Shape;658;p50"/>
          <p:cNvSpPr txBox="1"/>
          <p:nvPr/>
        </p:nvSpPr>
        <p:spPr>
          <a:xfrm>
            <a:off x="466811" y="195475"/>
            <a:ext cx="2634735"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de-DE" sz="1000" b="0" i="0" u="none" strike="noStrike" cap="none">
                <a:solidFill>
                  <a:schemeClr val="bg1">
                    <a:lumMod val="85000"/>
                  </a:schemeClr>
                </a:solidFill>
                <a:latin typeface="Arial"/>
                <a:ea typeface="Arial"/>
                <a:cs typeface="Arial"/>
                <a:sym typeface="Arial"/>
              </a:rPr>
              <a:t>Rescue, Manuel, CC BY 4.0, Pixabay, </a:t>
            </a:r>
            <a:r>
              <a:rPr lang="de-DE" sz="1000" b="0" i="0" u="sng" strike="noStrike" cap="none">
                <a:solidFill>
                  <a:schemeClr val="bg1">
                    <a:lumMod val="85000"/>
                  </a:schemeClr>
                </a:solidFill>
                <a:latin typeface="Arial"/>
                <a:ea typeface="Arial"/>
                <a:cs typeface="Arial"/>
                <a:sym typeface="Arial"/>
                <a:hlinkClick r:id="rId4">
                  <a:extLst>
                    <a:ext uri="{A12FA001-AC4F-418D-AE19-62706E023703}">
                      <ahyp:hlinkClr xmlns:ahyp="http://schemas.microsoft.com/office/drawing/2018/hyperlinkcolor" val="tx"/>
                    </a:ext>
                  </a:extLst>
                </a:hlinkClick>
              </a:rPr>
              <a:t>https://pixabay.com/de/photos/rettung-rettungsdienst-krankenwagen-3735206/</a:t>
            </a:r>
            <a:r>
              <a:rPr lang="de-DE" sz="1000" b="0" i="0" u="none" strike="noStrike" cap="none">
                <a:solidFill>
                  <a:schemeClr val="bg1">
                    <a:lumMod val="85000"/>
                  </a:schemeClr>
                </a:solidFill>
                <a:latin typeface="Arial"/>
                <a:ea typeface="Arial"/>
                <a:cs typeface="Arial"/>
                <a:sym typeface="Arial"/>
              </a:rPr>
              <a:t> </a:t>
            </a:r>
            <a:endParaRPr sz="1400" b="0" i="0" u="none" strike="noStrike" cap="none">
              <a:solidFill>
                <a:schemeClr val="bg1">
                  <a:lumMod val="85000"/>
                </a:schemeClr>
              </a:solidFill>
              <a:latin typeface="Arial"/>
              <a:ea typeface="Arial"/>
              <a:cs typeface="Arial"/>
              <a:sym typeface="Arial"/>
            </a:endParaRPr>
          </a:p>
        </p:txBody>
      </p:sp>
      <p:pic>
        <p:nvPicPr>
          <p:cNvPr id="659" name="Google Shape;659;p50" descr="Ein Bild, das Fahrzeug, Landfahrzeug, Rad, Transport enthält.&#10;&#10;KI-generierte Inhalte können fehlerhaft sein."/>
          <p:cNvPicPr preferRelativeResize="0"/>
          <p:nvPr/>
        </p:nvPicPr>
        <p:blipFill rotWithShape="1">
          <a:blip r:embed="rId5">
            <a:alphaModFix/>
          </a:blip>
          <a:srcRect/>
          <a:stretch/>
        </p:blipFill>
        <p:spPr>
          <a:xfrm>
            <a:off x="3910226" y="749473"/>
            <a:ext cx="3080607" cy="1838737"/>
          </a:xfrm>
          <a:prstGeom prst="rect">
            <a:avLst/>
          </a:prstGeom>
          <a:noFill/>
          <a:ln>
            <a:noFill/>
          </a:ln>
        </p:spPr>
      </p:pic>
      <p:sp>
        <p:nvSpPr>
          <p:cNvPr id="660" name="Google Shape;660;p50"/>
          <p:cNvSpPr txBox="1"/>
          <p:nvPr/>
        </p:nvSpPr>
        <p:spPr>
          <a:xfrm>
            <a:off x="3910224" y="195475"/>
            <a:ext cx="2634735"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de-DE" sz="1000" b="0" i="0" u="none" strike="noStrike" cap="none">
                <a:solidFill>
                  <a:schemeClr val="bg1">
                    <a:lumMod val="85000"/>
                  </a:schemeClr>
                </a:solidFill>
                <a:latin typeface="Arial"/>
                <a:ea typeface="Arial"/>
                <a:cs typeface="Arial"/>
                <a:sym typeface="Arial"/>
              </a:rPr>
              <a:t>Michael Kauer, CC BY 4.0, Pixabay, </a:t>
            </a:r>
            <a:r>
              <a:rPr lang="de-DE" sz="1000" b="0" i="0" u="sng" strike="noStrike" cap="none">
                <a:solidFill>
                  <a:schemeClr val="bg1">
                    <a:lumMod val="85000"/>
                  </a:schemeClr>
                </a:solidFill>
                <a:latin typeface="Arial"/>
                <a:ea typeface="Arial"/>
                <a:cs typeface="Arial"/>
                <a:sym typeface="Arial"/>
                <a:hlinkClick r:id="rId6">
                  <a:extLst>
                    <a:ext uri="{A12FA001-AC4F-418D-AE19-62706E023703}">
                      <ahyp:hlinkClr xmlns:ahyp="http://schemas.microsoft.com/office/drawing/2018/hyperlinkcolor" val="tx"/>
                    </a:ext>
                  </a:extLst>
                </a:hlinkClick>
              </a:rPr>
              <a:t>https://pixabay.com/de/photos/ferrari-sportwagen-autoschau-6615334/</a:t>
            </a:r>
            <a:r>
              <a:rPr lang="de-DE" sz="1000" b="0" i="0" u="none" strike="noStrike" cap="none">
                <a:solidFill>
                  <a:schemeClr val="bg1">
                    <a:lumMod val="85000"/>
                  </a:schemeClr>
                </a:solidFill>
                <a:latin typeface="Arial"/>
                <a:ea typeface="Arial"/>
                <a:cs typeface="Arial"/>
                <a:sym typeface="Arial"/>
              </a:rPr>
              <a:t> </a:t>
            </a:r>
            <a:endParaRPr sz="1400" b="0" i="0" u="none" strike="noStrike" cap="none">
              <a:solidFill>
                <a:schemeClr val="bg1">
                  <a:lumMod val="85000"/>
                </a:schemeClr>
              </a:solidFill>
              <a:latin typeface="Arial"/>
              <a:ea typeface="Arial"/>
              <a:cs typeface="Arial"/>
              <a:sym typeface="Arial"/>
            </a:endParaRPr>
          </a:p>
        </p:txBody>
      </p:sp>
      <p:pic>
        <p:nvPicPr>
          <p:cNvPr id="661" name="Google Shape;661;p50"/>
          <p:cNvPicPr preferRelativeResize="0"/>
          <p:nvPr/>
        </p:nvPicPr>
        <p:blipFill rotWithShape="1">
          <a:blip r:embed="rId7">
            <a:alphaModFix/>
          </a:blip>
          <a:srcRect/>
          <a:stretch/>
        </p:blipFill>
        <p:spPr>
          <a:xfrm>
            <a:off x="287979" y="3728061"/>
            <a:ext cx="2813567" cy="1872780"/>
          </a:xfrm>
          <a:prstGeom prst="rect">
            <a:avLst/>
          </a:prstGeom>
          <a:noFill/>
          <a:ln>
            <a:noFill/>
          </a:ln>
        </p:spPr>
      </p:pic>
      <p:sp>
        <p:nvSpPr>
          <p:cNvPr id="662" name="Google Shape;662;p50"/>
          <p:cNvSpPr txBox="1"/>
          <p:nvPr/>
        </p:nvSpPr>
        <p:spPr>
          <a:xfrm>
            <a:off x="377394" y="5735714"/>
            <a:ext cx="2634735"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de-DE" sz="1000" b="0" i="0" u="none" strike="noStrike" cap="none">
                <a:solidFill>
                  <a:schemeClr val="bg1">
                    <a:lumMod val="85000"/>
                  </a:schemeClr>
                </a:solidFill>
                <a:latin typeface="Arial"/>
                <a:ea typeface="Arial"/>
                <a:cs typeface="Arial"/>
                <a:sym typeface="Arial"/>
              </a:rPr>
              <a:t>Beer, Resturant Nuovo Antica Roma, Wittenbergplatz 5, CC BY 4.0, Pixabay, </a:t>
            </a:r>
            <a:r>
              <a:rPr lang="de-DE" sz="1000" b="0" i="0" u="sng" strike="noStrike" cap="none">
                <a:solidFill>
                  <a:schemeClr val="bg1">
                    <a:lumMod val="85000"/>
                  </a:schemeClr>
                </a:solidFill>
                <a:latin typeface="Arial"/>
                <a:ea typeface="Arial"/>
                <a:cs typeface="Arial"/>
                <a:sym typeface="Arial"/>
                <a:hlinkClick r:id="rId8">
                  <a:extLst>
                    <a:ext uri="{A12FA001-AC4F-418D-AE19-62706E023703}">
                      <ahyp:hlinkClr xmlns:ahyp="http://schemas.microsoft.com/office/drawing/2018/hyperlinkcolor" val="tx"/>
                    </a:ext>
                  </a:extLst>
                </a:hlinkClick>
              </a:rPr>
              <a:t>https://pixabay.com/de/photos/bier-restaurant-italiener-berlin-939438/</a:t>
            </a:r>
            <a:r>
              <a:rPr lang="de-DE" sz="1000" b="0" i="0" u="none" strike="noStrike" cap="none">
                <a:solidFill>
                  <a:schemeClr val="bg1">
                    <a:lumMod val="85000"/>
                  </a:schemeClr>
                </a:solidFill>
                <a:latin typeface="Arial"/>
                <a:ea typeface="Arial"/>
                <a:cs typeface="Arial"/>
                <a:sym typeface="Arial"/>
              </a:rPr>
              <a:t> </a:t>
            </a:r>
            <a:endParaRPr sz="1400" b="0" i="0" u="none" strike="noStrike" cap="none">
              <a:solidFill>
                <a:schemeClr val="bg1">
                  <a:lumMod val="85000"/>
                </a:schemeClr>
              </a:solidFill>
              <a:latin typeface="Arial"/>
              <a:ea typeface="Arial"/>
              <a:cs typeface="Arial"/>
              <a:sym typeface="Arial"/>
            </a:endParaRPr>
          </a:p>
        </p:txBody>
      </p:sp>
      <p:pic>
        <p:nvPicPr>
          <p:cNvPr id="663" name="Google Shape;663;p50" descr="Ein Bild, das Im Haus, Konzerthalle, Zentrum für darstellende Künste, Theater enthält.&#10;&#10;KI-generierte Inhalte können fehlerhaft sein."/>
          <p:cNvPicPr preferRelativeResize="0"/>
          <p:nvPr/>
        </p:nvPicPr>
        <p:blipFill rotWithShape="1">
          <a:blip r:embed="rId9">
            <a:alphaModFix/>
          </a:blip>
          <a:srcRect/>
          <a:stretch/>
        </p:blipFill>
        <p:spPr>
          <a:xfrm>
            <a:off x="3430383" y="3728061"/>
            <a:ext cx="2813567" cy="1872780"/>
          </a:xfrm>
          <a:prstGeom prst="rect">
            <a:avLst/>
          </a:prstGeom>
          <a:noFill/>
          <a:ln>
            <a:noFill/>
          </a:ln>
        </p:spPr>
      </p:pic>
      <p:sp>
        <p:nvSpPr>
          <p:cNvPr id="664" name="Google Shape;664;p50"/>
          <p:cNvSpPr txBox="1"/>
          <p:nvPr/>
        </p:nvSpPr>
        <p:spPr>
          <a:xfrm>
            <a:off x="3419226" y="5754583"/>
            <a:ext cx="2634735"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de-DE" sz="1000" b="0" i="0" u="none" strike="noStrike" cap="none">
                <a:solidFill>
                  <a:schemeClr val="bg1">
                    <a:lumMod val="85000"/>
                  </a:schemeClr>
                </a:solidFill>
                <a:latin typeface="Arial"/>
                <a:ea typeface="Arial"/>
                <a:cs typeface="Arial"/>
                <a:sym typeface="Arial"/>
              </a:rPr>
              <a:t>Opera, TravelCoffeeBook, CC BY 4.0, Pixabay, </a:t>
            </a:r>
            <a:r>
              <a:rPr lang="de-DE" sz="1000" b="0" i="0" u="sng" strike="noStrike" cap="none">
                <a:solidFill>
                  <a:schemeClr val="bg1">
                    <a:lumMod val="85000"/>
                  </a:schemeClr>
                </a:solidFill>
                <a:latin typeface="Arial"/>
                <a:ea typeface="Arial"/>
                <a:cs typeface="Arial"/>
                <a:sym typeface="Arial"/>
                <a:hlinkClick r:id="rId10">
                  <a:extLst>
                    <a:ext uri="{A12FA001-AC4F-418D-AE19-62706E023703}">
                      <ahyp:hlinkClr xmlns:ahyp="http://schemas.microsoft.com/office/drawing/2018/hyperlinkcolor" val="tx"/>
                    </a:ext>
                  </a:extLst>
                </a:hlinkClick>
              </a:rPr>
              <a:t>https://pixabay.com/de/photos/oper-orchester-musik-konzert-594592/</a:t>
            </a:r>
            <a:r>
              <a:rPr lang="de-DE" sz="1000" b="0" i="0" u="none" strike="noStrike" cap="none">
                <a:solidFill>
                  <a:schemeClr val="bg1">
                    <a:lumMod val="85000"/>
                  </a:schemeClr>
                </a:solidFill>
                <a:latin typeface="Arial"/>
                <a:ea typeface="Arial"/>
                <a:cs typeface="Arial"/>
                <a:sym typeface="Arial"/>
              </a:rPr>
              <a:t> </a:t>
            </a:r>
            <a:endParaRPr sz="1400" b="0" i="0" u="none" strike="noStrike" cap="none">
              <a:solidFill>
                <a:schemeClr val="bg1">
                  <a:lumMod val="85000"/>
                </a:schemeClr>
              </a:solidFill>
              <a:latin typeface="Arial"/>
              <a:ea typeface="Arial"/>
              <a:cs typeface="Arial"/>
              <a:sym typeface="Arial"/>
            </a:endParaRPr>
          </a:p>
        </p:txBody>
      </p:sp>
      <p:pic>
        <p:nvPicPr>
          <p:cNvPr id="665" name="Google Shape;665;p50" descr="Ein Bild, das Text, Screenshot, Elektronik, Multimedia enthält.&#10;&#10;KI-generierte Inhalte können fehlerhaft sein."/>
          <p:cNvPicPr preferRelativeResize="0"/>
          <p:nvPr/>
        </p:nvPicPr>
        <p:blipFill rotWithShape="1">
          <a:blip r:embed="rId11">
            <a:alphaModFix/>
          </a:blip>
          <a:srcRect/>
          <a:stretch/>
        </p:blipFill>
        <p:spPr>
          <a:xfrm>
            <a:off x="7671826" y="749473"/>
            <a:ext cx="2762422" cy="1841615"/>
          </a:xfrm>
          <a:prstGeom prst="rect">
            <a:avLst/>
          </a:prstGeom>
          <a:noFill/>
          <a:ln>
            <a:noFill/>
          </a:ln>
        </p:spPr>
      </p:pic>
      <p:sp>
        <p:nvSpPr>
          <p:cNvPr id="666" name="Google Shape;666;p50"/>
          <p:cNvSpPr txBox="1"/>
          <p:nvPr/>
        </p:nvSpPr>
        <p:spPr>
          <a:xfrm>
            <a:off x="7585328" y="195475"/>
            <a:ext cx="3361729"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de-DE" sz="1000" b="0" i="0" u="none" strike="noStrike" cap="none">
                <a:solidFill>
                  <a:schemeClr val="bg1">
                    <a:lumMod val="85000"/>
                  </a:schemeClr>
                </a:solidFill>
                <a:latin typeface="Arial"/>
                <a:ea typeface="Arial"/>
                <a:cs typeface="Arial"/>
                <a:sym typeface="Arial"/>
              </a:rPr>
              <a:t>Anne Nygârd, CC BY 4.0, Unsplash, </a:t>
            </a:r>
            <a:r>
              <a:rPr lang="de-DE" sz="1000" b="0" i="0" u="sng" strike="noStrike" cap="none">
                <a:solidFill>
                  <a:schemeClr val="bg1">
                    <a:lumMod val="85000"/>
                  </a:schemeClr>
                </a:solidFill>
                <a:latin typeface="Arial"/>
                <a:ea typeface="Arial"/>
                <a:cs typeface="Arial"/>
                <a:sym typeface="Arial"/>
                <a:hlinkClick r:id="rId12">
                  <a:extLst>
                    <a:ext uri="{A12FA001-AC4F-418D-AE19-62706E023703}">
                      <ahyp:hlinkClr xmlns:ahyp="http://schemas.microsoft.com/office/drawing/2018/hyperlinkcolor" val="tx"/>
                    </a:ext>
                  </a:extLst>
                </a:hlinkClick>
              </a:rPr>
              <a:t>https://unsplash.com/de/fotos/grafische-benutzeroberflache-anwendung-x07ELaNFt34</a:t>
            </a:r>
            <a:r>
              <a:rPr lang="de-DE" sz="1000" b="0" i="0" u="none" strike="noStrike" cap="none">
                <a:solidFill>
                  <a:schemeClr val="bg1">
                    <a:lumMod val="85000"/>
                  </a:schemeClr>
                </a:solidFill>
                <a:latin typeface="Arial"/>
                <a:ea typeface="Arial"/>
                <a:cs typeface="Arial"/>
                <a:sym typeface="Arial"/>
              </a:rPr>
              <a:t> </a:t>
            </a:r>
            <a:endParaRPr sz="1400" b="0" i="0" u="none" strike="noStrike" cap="none">
              <a:solidFill>
                <a:schemeClr val="bg1">
                  <a:lumMod val="85000"/>
                </a:schemeClr>
              </a:solidFill>
              <a:latin typeface="Arial"/>
              <a:ea typeface="Arial"/>
              <a:cs typeface="Arial"/>
              <a:sym typeface="Arial"/>
            </a:endParaRPr>
          </a:p>
        </p:txBody>
      </p:sp>
      <p:pic>
        <p:nvPicPr>
          <p:cNvPr id="667" name="Google Shape;667;p50" descr="Ein Bild, das Eisenbahn, Bahn, draußen, Himmel enthält.&#10;&#10;KI-generierte Inhalte können fehlerhaft sein."/>
          <p:cNvPicPr preferRelativeResize="0"/>
          <p:nvPr/>
        </p:nvPicPr>
        <p:blipFill rotWithShape="1">
          <a:blip r:embed="rId13">
            <a:alphaModFix/>
          </a:blip>
          <a:srcRect/>
          <a:stretch/>
        </p:blipFill>
        <p:spPr>
          <a:xfrm>
            <a:off x="6603470" y="3728061"/>
            <a:ext cx="2813567" cy="1872780"/>
          </a:xfrm>
          <a:prstGeom prst="rect">
            <a:avLst/>
          </a:prstGeom>
          <a:noFill/>
          <a:ln>
            <a:noFill/>
          </a:ln>
        </p:spPr>
      </p:pic>
      <p:sp>
        <p:nvSpPr>
          <p:cNvPr id="668" name="Google Shape;668;p50"/>
          <p:cNvSpPr txBox="1"/>
          <p:nvPr/>
        </p:nvSpPr>
        <p:spPr>
          <a:xfrm>
            <a:off x="6692885" y="5735714"/>
            <a:ext cx="2634735"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de-DE" sz="1000" b="0" i="0" u="none" strike="noStrike" cap="none">
                <a:solidFill>
                  <a:schemeClr val="bg1">
                    <a:lumMod val="85000"/>
                  </a:schemeClr>
                </a:solidFill>
                <a:latin typeface="Arial"/>
                <a:ea typeface="Arial"/>
                <a:cs typeface="Arial"/>
                <a:sym typeface="Arial"/>
              </a:rPr>
              <a:t>Holger Schué, CC BY 4.0, Pixabay, </a:t>
            </a:r>
            <a:r>
              <a:rPr lang="de-DE" sz="1000" b="0" i="0" u="sng" strike="noStrike" cap="none">
                <a:solidFill>
                  <a:schemeClr val="bg1">
                    <a:lumMod val="85000"/>
                  </a:schemeClr>
                </a:solidFill>
                <a:latin typeface="Arial"/>
                <a:ea typeface="Arial"/>
                <a:cs typeface="Arial"/>
                <a:sym typeface="Arial"/>
                <a:hlinkClick r:id="rId14">
                  <a:extLst>
                    <a:ext uri="{A12FA001-AC4F-418D-AE19-62706E023703}">
                      <ahyp:hlinkClr xmlns:ahyp="http://schemas.microsoft.com/office/drawing/2018/hyperlinkcolor" val="tx"/>
                    </a:ext>
                  </a:extLst>
                </a:hlinkClick>
              </a:rPr>
              <a:t>https://pixabay.com/de/photos/bahnhof-winterthur-umschalter-7560774/</a:t>
            </a:r>
            <a:r>
              <a:rPr lang="de-DE" sz="1000" b="0" i="0" u="none" strike="noStrike" cap="none">
                <a:solidFill>
                  <a:schemeClr val="bg1">
                    <a:lumMod val="85000"/>
                  </a:schemeClr>
                </a:solidFill>
                <a:latin typeface="Arial"/>
                <a:ea typeface="Arial"/>
                <a:cs typeface="Arial"/>
                <a:sym typeface="Arial"/>
              </a:rPr>
              <a:t> </a:t>
            </a:r>
            <a:endParaRPr sz="1400" b="0" i="0" u="none" strike="noStrike" cap="none">
              <a:solidFill>
                <a:schemeClr val="bg1">
                  <a:lumMod val="85000"/>
                </a:schemeClr>
              </a:solidFill>
              <a:latin typeface="Arial"/>
              <a:ea typeface="Arial"/>
              <a:cs typeface="Arial"/>
              <a:sym typeface="Arial"/>
            </a:endParaRPr>
          </a:p>
        </p:txBody>
      </p:sp>
      <p:pic>
        <p:nvPicPr>
          <p:cNvPr id="669" name="Google Shape;669;p50" descr="Ein Bild, das Skulptur, Bronze, Bronzeskulptur, Messing enthält.&#10;&#10;KI-generierte Inhalte können fehlerhaft sein."/>
          <p:cNvPicPr preferRelativeResize="0"/>
          <p:nvPr/>
        </p:nvPicPr>
        <p:blipFill rotWithShape="1">
          <a:blip r:embed="rId15">
            <a:alphaModFix/>
          </a:blip>
          <a:srcRect/>
          <a:stretch/>
        </p:blipFill>
        <p:spPr>
          <a:xfrm>
            <a:off x="9970873" y="2802637"/>
            <a:ext cx="1952367" cy="2928551"/>
          </a:xfrm>
          <a:prstGeom prst="rect">
            <a:avLst/>
          </a:prstGeom>
          <a:noFill/>
          <a:ln>
            <a:noFill/>
          </a:ln>
        </p:spPr>
      </p:pic>
      <p:sp>
        <p:nvSpPr>
          <p:cNvPr id="670" name="Google Shape;670;p50"/>
          <p:cNvSpPr txBox="1"/>
          <p:nvPr/>
        </p:nvSpPr>
        <p:spPr>
          <a:xfrm>
            <a:off x="9734717" y="5791207"/>
            <a:ext cx="2634735" cy="8617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de-DE" sz="1000" b="0" i="0" u="none" strike="noStrike" cap="none">
                <a:solidFill>
                  <a:schemeClr val="bg1">
                    <a:lumMod val="85000"/>
                  </a:schemeClr>
                </a:solidFill>
                <a:latin typeface="Arial"/>
                <a:ea typeface="Arial"/>
                <a:cs typeface="Arial"/>
                <a:sym typeface="Arial"/>
              </a:rPr>
              <a:t>Tingey Injury Law Firm, CC BY 4.0, Unsplash, </a:t>
            </a:r>
            <a:r>
              <a:rPr lang="de-DE" sz="1000" b="0" i="0" u="sng" strike="noStrike" cap="none">
                <a:solidFill>
                  <a:schemeClr val="bg1">
                    <a:lumMod val="85000"/>
                  </a:schemeClr>
                </a:solidFill>
                <a:latin typeface="Arial"/>
                <a:ea typeface="Arial"/>
                <a:cs typeface="Arial"/>
                <a:sym typeface="Arial"/>
                <a:hlinkClick r:id="rId16">
                  <a:extLst>
                    <a:ext uri="{A12FA001-AC4F-418D-AE19-62706E023703}">
                      <ahyp:hlinkClr xmlns:ahyp="http://schemas.microsoft.com/office/drawing/2018/hyperlinkcolor" val="tx"/>
                    </a:ext>
                  </a:extLst>
                </a:hlinkClick>
              </a:rPr>
              <a:t>https://unsplash.com/de/fotos/frau-in-goldenem-kleid-halt-schwertfigur-L4YGuSg0fxs</a:t>
            </a:r>
            <a:r>
              <a:rPr lang="de-DE" sz="1000" b="0" i="0" u="none" strike="noStrike" cap="none">
                <a:solidFill>
                  <a:schemeClr val="bg1">
                    <a:lumMod val="85000"/>
                  </a:schemeClr>
                </a:solidFill>
                <a:latin typeface="Arial"/>
                <a:ea typeface="Arial"/>
                <a:cs typeface="Arial"/>
                <a:sym typeface="Arial"/>
              </a:rPr>
              <a:t> </a:t>
            </a:r>
            <a:endParaRPr sz="1400" b="0" i="0" u="none" strike="noStrike" cap="none">
              <a:solidFill>
                <a:schemeClr val="bg1">
                  <a:lumMod val="85000"/>
                </a:schemeClr>
              </a:solidFill>
              <a:latin typeface="Arial"/>
              <a:ea typeface="Arial"/>
              <a:cs typeface="Arial"/>
              <a:sym typeface="Arial"/>
            </a:endParaRPr>
          </a:p>
        </p:txBody>
      </p:sp>
      <p:sp>
        <p:nvSpPr>
          <p:cNvPr id="671" name="Google Shape;671;p50"/>
          <p:cNvSpPr/>
          <p:nvPr/>
        </p:nvSpPr>
        <p:spPr>
          <a:xfrm>
            <a:off x="3399776" y="3818808"/>
            <a:ext cx="2939240" cy="1605807"/>
          </a:xfrm>
          <a:custGeom>
            <a:avLst/>
            <a:gdLst/>
            <a:ahLst/>
            <a:cxnLst/>
            <a:rect l="l" t="t" r="r" b="b"/>
            <a:pathLst>
              <a:path w="4662172" h="2284464" extrusionOk="0">
                <a:moveTo>
                  <a:pt x="0" y="0"/>
                </a:moveTo>
                <a:lnTo>
                  <a:pt x="4662172" y="0"/>
                </a:lnTo>
                <a:lnTo>
                  <a:pt x="4662172" y="2284464"/>
                </a:lnTo>
                <a:lnTo>
                  <a:pt x="0" y="2284464"/>
                </a:lnTo>
                <a:lnTo>
                  <a:pt x="0" y="0"/>
                </a:lnTo>
                <a:close/>
              </a:path>
            </a:pathLst>
          </a:custGeom>
          <a:blipFill rotWithShape="1">
            <a:blip r:embed="rId17">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2" name="Google Shape;672;p50"/>
          <p:cNvSpPr/>
          <p:nvPr/>
        </p:nvSpPr>
        <p:spPr>
          <a:xfrm>
            <a:off x="530654" y="986026"/>
            <a:ext cx="2634735" cy="1415172"/>
          </a:xfrm>
          <a:custGeom>
            <a:avLst/>
            <a:gdLst/>
            <a:ahLst/>
            <a:cxnLst/>
            <a:rect l="l" t="t" r="r" b="b"/>
            <a:pathLst>
              <a:path w="4662172" h="2284464" extrusionOk="0">
                <a:moveTo>
                  <a:pt x="0" y="0"/>
                </a:moveTo>
                <a:lnTo>
                  <a:pt x="4662172" y="0"/>
                </a:lnTo>
                <a:lnTo>
                  <a:pt x="4662172" y="2284464"/>
                </a:lnTo>
                <a:lnTo>
                  <a:pt x="0" y="2284464"/>
                </a:lnTo>
                <a:lnTo>
                  <a:pt x="0" y="0"/>
                </a:lnTo>
                <a:close/>
              </a:path>
            </a:pathLst>
          </a:custGeom>
          <a:blipFill rotWithShape="1">
            <a:blip r:embed="rId17">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3" name="Google Shape;673;p50"/>
          <p:cNvSpPr/>
          <p:nvPr/>
        </p:nvSpPr>
        <p:spPr>
          <a:xfrm>
            <a:off x="6603470" y="3864922"/>
            <a:ext cx="2813567" cy="1735919"/>
          </a:xfrm>
          <a:custGeom>
            <a:avLst/>
            <a:gdLst/>
            <a:ahLst/>
            <a:cxnLst/>
            <a:rect l="l" t="t" r="r" b="b"/>
            <a:pathLst>
              <a:path w="4662172" h="2284464" extrusionOk="0">
                <a:moveTo>
                  <a:pt x="0" y="0"/>
                </a:moveTo>
                <a:lnTo>
                  <a:pt x="4662172" y="0"/>
                </a:lnTo>
                <a:lnTo>
                  <a:pt x="4662172" y="2284464"/>
                </a:lnTo>
                <a:lnTo>
                  <a:pt x="0" y="2284464"/>
                </a:lnTo>
                <a:lnTo>
                  <a:pt x="0" y="0"/>
                </a:lnTo>
                <a:close/>
              </a:path>
            </a:pathLst>
          </a:custGeom>
          <a:blipFill rotWithShape="1">
            <a:blip r:embed="rId17">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4" name="Google Shape;674;p50"/>
          <p:cNvSpPr/>
          <p:nvPr/>
        </p:nvSpPr>
        <p:spPr>
          <a:xfrm rot="5400000">
            <a:off x="9429547" y="3545859"/>
            <a:ext cx="2928552" cy="1392973"/>
          </a:xfrm>
          <a:custGeom>
            <a:avLst/>
            <a:gdLst/>
            <a:ahLst/>
            <a:cxnLst/>
            <a:rect l="l" t="t" r="r" b="b"/>
            <a:pathLst>
              <a:path w="4662172" h="2284464" extrusionOk="0">
                <a:moveTo>
                  <a:pt x="0" y="0"/>
                </a:moveTo>
                <a:lnTo>
                  <a:pt x="4662172" y="0"/>
                </a:lnTo>
                <a:lnTo>
                  <a:pt x="4662172" y="2284464"/>
                </a:lnTo>
                <a:lnTo>
                  <a:pt x="0" y="2284464"/>
                </a:lnTo>
                <a:lnTo>
                  <a:pt x="0" y="0"/>
                </a:lnTo>
                <a:close/>
              </a:path>
            </a:pathLst>
          </a:custGeom>
          <a:blipFill rotWithShape="1">
            <a:blip r:embed="rId17">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51"/>
          <p:cNvSpPr txBox="1">
            <a:spLocks noGrp="1"/>
          </p:cNvSpPr>
          <p:nvPr>
            <p:ph type="body" idx="2"/>
          </p:nvPr>
        </p:nvSpPr>
        <p:spPr>
          <a:xfrm>
            <a:off x="838202" y="789783"/>
            <a:ext cx="5822951" cy="779619"/>
          </a:xfrm>
          <a:prstGeom prst="rect">
            <a:avLst/>
          </a:prstGeom>
          <a:noFill/>
          <a:ln>
            <a:noFill/>
          </a:ln>
        </p:spPr>
        <p:txBody>
          <a:bodyPr spcFirstLastPara="1" wrap="square" lIns="91425" tIns="45700" rIns="91425" bIns="45700" anchor="ctr" anchorCtr="0">
            <a:normAutofit/>
          </a:bodyPr>
          <a:lstStyle/>
          <a:p>
            <a:pPr marL="228589" lvl="0" indent="-228589" algn="l" rtl="0">
              <a:lnSpc>
                <a:spcPct val="80000"/>
              </a:lnSpc>
              <a:spcBef>
                <a:spcPts val="0"/>
              </a:spcBef>
              <a:spcAft>
                <a:spcPts val="0"/>
              </a:spcAft>
              <a:buClr>
                <a:srgbClr val="000D86"/>
              </a:buClr>
              <a:buSzPts val="5300"/>
              <a:buNone/>
            </a:pPr>
            <a:r>
              <a:rPr lang="de-DE" sz="4400" dirty="0"/>
              <a:t>Staatshaushalt</a:t>
            </a:r>
            <a:endParaRPr sz="4800" dirty="0"/>
          </a:p>
        </p:txBody>
      </p:sp>
      <p:sp>
        <p:nvSpPr>
          <p:cNvPr id="680" name="Google Shape;680;p51"/>
          <p:cNvSpPr txBox="1">
            <a:spLocks noGrp="1"/>
          </p:cNvSpPr>
          <p:nvPr>
            <p:ph type="body" idx="3"/>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D86"/>
              </a:buClr>
              <a:buSzPts val="3000"/>
              <a:buNone/>
            </a:pPr>
            <a:r>
              <a:rPr lang="de-DE"/>
              <a:t>= Finanzplan von Bund, Ländern und Kommunen </a:t>
            </a:r>
            <a:endParaRPr/>
          </a:p>
          <a:p>
            <a:pPr marL="0" lvl="0" indent="0" algn="l" rtl="0">
              <a:lnSpc>
                <a:spcPct val="90000"/>
              </a:lnSpc>
              <a:spcBef>
                <a:spcPts val="1000"/>
              </a:spcBef>
              <a:spcAft>
                <a:spcPts val="0"/>
              </a:spcAft>
              <a:buClr>
                <a:srgbClr val="000D86"/>
              </a:buClr>
              <a:buSzPts val="3000"/>
              <a:buNone/>
            </a:pPr>
            <a:r>
              <a:rPr lang="de-DE"/>
              <a:t>→ Er legt fest, wie viel Geld der Staat </a:t>
            </a:r>
            <a:r>
              <a:rPr lang="de-DE" b="1"/>
              <a:t>einnimmt</a:t>
            </a:r>
            <a:r>
              <a:rPr lang="de-DE"/>
              <a:t> und wofür er es </a:t>
            </a:r>
            <a:r>
              <a:rPr lang="de-DE" b="1"/>
              <a:t>ausgibt</a:t>
            </a:r>
            <a:r>
              <a:rPr lang="de-DE"/>
              <a:t>.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52"/>
          <p:cNvSpPr/>
          <p:nvPr/>
        </p:nvSpPr>
        <p:spPr>
          <a:xfrm>
            <a:off x="0" y="750550"/>
            <a:ext cx="8819100" cy="819000"/>
          </a:xfrm>
          <a:prstGeom prst="rect">
            <a:avLst/>
          </a:prstGeom>
          <a:solidFill>
            <a:srgbClr val="D0FF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86" name="Google Shape;686;p52"/>
          <p:cNvSpPr txBox="1">
            <a:spLocks noGrp="1"/>
          </p:cNvSpPr>
          <p:nvPr>
            <p:ph type="body" idx="2"/>
          </p:nvPr>
        </p:nvSpPr>
        <p:spPr>
          <a:xfrm>
            <a:off x="838200" y="750800"/>
            <a:ext cx="8541000" cy="840300"/>
          </a:xfrm>
          <a:prstGeom prst="rect">
            <a:avLst/>
          </a:prstGeom>
          <a:noFill/>
          <a:ln>
            <a:noFill/>
          </a:ln>
        </p:spPr>
        <p:txBody>
          <a:bodyPr spcFirstLastPara="1" wrap="square" lIns="91425" tIns="45700" rIns="91425" bIns="45700" anchor="ctr" anchorCtr="0">
            <a:noAutofit/>
          </a:bodyPr>
          <a:lstStyle/>
          <a:p>
            <a:pPr marL="228589" lvl="0" indent="-228589" algn="l" rtl="0">
              <a:lnSpc>
                <a:spcPct val="90000"/>
              </a:lnSpc>
              <a:spcBef>
                <a:spcPts val="0"/>
              </a:spcBef>
              <a:spcAft>
                <a:spcPts val="0"/>
              </a:spcAft>
              <a:buClr>
                <a:srgbClr val="000D86"/>
              </a:buClr>
              <a:buSzPts val="5300"/>
              <a:buNone/>
            </a:pPr>
            <a:r>
              <a:rPr lang="de-DE" sz="3500" dirty="0"/>
              <a:t>Anforderungen an Staatshaushalte</a:t>
            </a:r>
            <a:endParaRPr sz="3500" dirty="0"/>
          </a:p>
        </p:txBody>
      </p:sp>
      <p:sp>
        <p:nvSpPr>
          <p:cNvPr id="687" name="Google Shape;687;p52"/>
          <p:cNvSpPr txBox="1">
            <a:spLocks noGrp="1"/>
          </p:cNvSpPr>
          <p:nvPr>
            <p:ph type="body" idx="3"/>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D86"/>
              </a:buClr>
              <a:buSzPts val="3000"/>
              <a:buNone/>
            </a:pPr>
            <a:r>
              <a:rPr lang="de-DE" b="1"/>
              <a:t>Gestaltungsinstrument</a:t>
            </a:r>
            <a:endParaRPr/>
          </a:p>
          <a:p>
            <a:pPr marL="685766" lvl="1" indent="-228589" algn="l" rtl="0">
              <a:lnSpc>
                <a:spcPct val="90000"/>
              </a:lnSpc>
              <a:spcBef>
                <a:spcPts val="500"/>
              </a:spcBef>
              <a:spcAft>
                <a:spcPts val="0"/>
              </a:spcAft>
              <a:buClr>
                <a:srgbClr val="000D86"/>
              </a:buClr>
              <a:buSzPts val="3000"/>
              <a:buChar char="•"/>
            </a:pPr>
            <a:r>
              <a:rPr lang="de-DE"/>
              <a:t>Der Haushalt ermöglicht es dem Staat, gesellschaftliche und wirtschaftliche Ziele aktiv zu steuern.</a:t>
            </a:r>
            <a:endParaRPr/>
          </a:p>
          <a:p>
            <a:pPr marL="0" lvl="0" indent="0" algn="l" rtl="0">
              <a:lnSpc>
                <a:spcPct val="90000"/>
              </a:lnSpc>
              <a:spcBef>
                <a:spcPts val="1000"/>
              </a:spcBef>
              <a:spcAft>
                <a:spcPts val="0"/>
              </a:spcAft>
              <a:buClr>
                <a:srgbClr val="000D86"/>
              </a:buClr>
              <a:buSzPts val="3000"/>
              <a:buNone/>
            </a:pPr>
            <a:r>
              <a:rPr lang="de-DE" b="1"/>
              <a:t>Rechenschaftspflicht</a:t>
            </a:r>
            <a:endParaRPr/>
          </a:p>
          <a:p>
            <a:pPr marL="685766" lvl="1" indent="-228589" algn="l" rtl="0">
              <a:lnSpc>
                <a:spcPct val="90000"/>
              </a:lnSpc>
              <a:spcBef>
                <a:spcPts val="500"/>
              </a:spcBef>
              <a:spcAft>
                <a:spcPts val="0"/>
              </a:spcAft>
              <a:buClr>
                <a:srgbClr val="000D86"/>
              </a:buClr>
              <a:buSzPts val="3000"/>
              <a:buChar char="•"/>
            </a:pPr>
            <a:r>
              <a:rPr lang="de-DE"/>
              <a:t>Der Haushalt muss vom Parlament beschlossen werden → zentrales Mittel demokratischer Kontrolle</a:t>
            </a:r>
            <a:endParaRPr/>
          </a:p>
          <a:p>
            <a:pPr marL="0" lvl="0" indent="0" algn="l" rtl="0">
              <a:lnSpc>
                <a:spcPct val="90000"/>
              </a:lnSpc>
              <a:spcBef>
                <a:spcPts val="1000"/>
              </a:spcBef>
              <a:spcAft>
                <a:spcPts val="0"/>
              </a:spcAft>
              <a:buClr>
                <a:srgbClr val="000D86"/>
              </a:buClr>
              <a:buSzPts val="3000"/>
              <a:buNone/>
            </a:pPr>
            <a:r>
              <a:rPr lang="de-DE" b="1"/>
              <a:t>Transparenz</a:t>
            </a:r>
            <a:endParaRPr/>
          </a:p>
          <a:p>
            <a:pPr marL="685766" lvl="1" indent="-228589" algn="l" rtl="0">
              <a:lnSpc>
                <a:spcPct val="90000"/>
              </a:lnSpc>
              <a:spcBef>
                <a:spcPts val="500"/>
              </a:spcBef>
              <a:spcAft>
                <a:spcPts val="0"/>
              </a:spcAft>
              <a:buClr>
                <a:srgbClr val="000D86"/>
              </a:buClr>
              <a:buSzPts val="3000"/>
              <a:buChar char="•"/>
            </a:pPr>
            <a:r>
              <a:rPr lang="de-DE"/>
              <a:t>Nachvollziehbarkeit, wofür staatliche Mittel verwendet werden</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53"/>
          <p:cNvSpPr/>
          <p:nvPr/>
        </p:nvSpPr>
        <p:spPr>
          <a:xfrm>
            <a:off x="0" y="750550"/>
            <a:ext cx="11541300" cy="819000"/>
          </a:xfrm>
          <a:prstGeom prst="rect">
            <a:avLst/>
          </a:prstGeom>
          <a:solidFill>
            <a:srgbClr val="D0FF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93" name="Google Shape;693;p53"/>
          <p:cNvSpPr txBox="1">
            <a:spLocks noGrp="1"/>
          </p:cNvSpPr>
          <p:nvPr>
            <p:ph type="body" idx="2"/>
          </p:nvPr>
        </p:nvSpPr>
        <p:spPr>
          <a:xfrm>
            <a:off x="838200" y="750575"/>
            <a:ext cx="10703100" cy="819000"/>
          </a:xfrm>
          <a:prstGeom prst="rect">
            <a:avLst/>
          </a:prstGeom>
          <a:noFill/>
          <a:ln>
            <a:noFill/>
          </a:ln>
        </p:spPr>
        <p:txBody>
          <a:bodyPr spcFirstLastPara="1" wrap="square" lIns="91425" tIns="45700" rIns="91425" bIns="45700" anchor="ctr" anchorCtr="0">
            <a:normAutofit fontScale="70000" lnSpcReduction="10000"/>
          </a:bodyPr>
          <a:lstStyle/>
          <a:p>
            <a:pPr marL="228589" lvl="0" indent="-228589" algn="l" rtl="0">
              <a:lnSpc>
                <a:spcPct val="90000"/>
              </a:lnSpc>
              <a:spcBef>
                <a:spcPts val="0"/>
              </a:spcBef>
              <a:spcAft>
                <a:spcPts val="0"/>
              </a:spcAft>
              <a:buClr>
                <a:srgbClr val="000D86"/>
              </a:buClr>
              <a:buSzPct val="94306"/>
              <a:buNone/>
            </a:pPr>
            <a:r>
              <a:rPr lang="de-DE" sz="5620" dirty="0"/>
              <a:t>Staatshaushalte als Prioritätenspiegel der Politik</a:t>
            </a:r>
            <a:endParaRPr sz="5620" dirty="0"/>
          </a:p>
        </p:txBody>
      </p:sp>
      <p:sp>
        <p:nvSpPr>
          <p:cNvPr id="694" name="Google Shape;694;p53"/>
          <p:cNvSpPr txBox="1">
            <a:spLocks noGrp="1"/>
          </p:cNvSpPr>
          <p:nvPr>
            <p:ph type="body" idx="3"/>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D86"/>
              </a:buClr>
              <a:buSzPts val="3000"/>
              <a:buNone/>
            </a:pPr>
            <a:r>
              <a:rPr lang="de-DE" i="1"/>
              <a:t>„Es ist kein Geld da!“</a:t>
            </a:r>
            <a:endParaRPr/>
          </a:p>
          <a:p>
            <a:pPr marL="0" lvl="0" indent="0" algn="l" rtl="0">
              <a:lnSpc>
                <a:spcPct val="90000"/>
              </a:lnSpc>
              <a:spcBef>
                <a:spcPts val="1000"/>
              </a:spcBef>
              <a:spcAft>
                <a:spcPts val="0"/>
              </a:spcAft>
              <a:buClr>
                <a:srgbClr val="000D86"/>
              </a:buClr>
              <a:buSzPts val="3000"/>
              <a:buNone/>
            </a:pPr>
            <a:r>
              <a:rPr lang="de-DE"/>
              <a:t>= oft mangelnder politischer Wille</a:t>
            </a:r>
            <a:endParaRPr/>
          </a:p>
          <a:p>
            <a:pPr marL="0" lvl="0" indent="0" algn="l" rtl="0">
              <a:lnSpc>
                <a:spcPct val="90000"/>
              </a:lnSpc>
              <a:spcBef>
                <a:spcPts val="1000"/>
              </a:spcBef>
              <a:spcAft>
                <a:spcPts val="0"/>
              </a:spcAft>
              <a:buClr>
                <a:srgbClr val="000D86"/>
              </a:buClr>
              <a:buSzPts val="3000"/>
              <a:buNone/>
            </a:pPr>
            <a:endParaRPr b="1"/>
          </a:p>
          <a:p>
            <a:pPr marL="0" lvl="0" indent="0" algn="l" rtl="0">
              <a:lnSpc>
                <a:spcPct val="90000"/>
              </a:lnSpc>
              <a:spcBef>
                <a:spcPts val="1000"/>
              </a:spcBef>
              <a:spcAft>
                <a:spcPts val="0"/>
              </a:spcAft>
              <a:buClr>
                <a:srgbClr val="000D86"/>
              </a:buClr>
              <a:buSzPts val="3000"/>
              <a:buNone/>
            </a:pPr>
            <a:r>
              <a:rPr lang="de-DE" b="1"/>
              <a:t>→ Wofür und wie viel Geld der Staat ausgibt, ist eine politische Entscheidung.</a:t>
            </a:r>
            <a:endParaRPr b="1"/>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54"/>
          <p:cNvSpPr/>
          <p:nvPr/>
        </p:nvSpPr>
        <p:spPr>
          <a:xfrm>
            <a:off x="0" y="-6246"/>
            <a:ext cx="12183128" cy="6861258"/>
          </a:xfrm>
          <a:prstGeom prst="rect">
            <a:avLst/>
          </a:prstGeom>
          <a:solidFill>
            <a:srgbClr val="000E8E"/>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Arial"/>
              <a:ea typeface="Arial"/>
              <a:cs typeface="Arial"/>
              <a:sym typeface="Arial"/>
            </a:endParaRPr>
          </a:p>
        </p:txBody>
      </p:sp>
      <p:sp>
        <p:nvSpPr>
          <p:cNvPr id="701" name="Google Shape;701;p54"/>
          <p:cNvSpPr/>
          <p:nvPr/>
        </p:nvSpPr>
        <p:spPr>
          <a:xfrm>
            <a:off x="4557" y="17566"/>
            <a:ext cx="12189430" cy="6891914"/>
          </a:xfrm>
          <a:custGeom>
            <a:avLst/>
            <a:gdLst/>
            <a:ahLst/>
            <a:cxnLst/>
            <a:rect l="l" t="t" r="r" b="b"/>
            <a:pathLst>
              <a:path w="20572877" h="20572877" extrusionOk="0">
                <a:moveTo>
                  <a:pt x="0" y="0"/>
                </a:moveTo>
                <a:lnTo>
                  <a:pt x="20572877" y="0"/>
                </a:lnTo>
                <a:lnTo>
                  <a:pt x="20572877" y="20572876"/>
                </a:lnTo>
                <a:lnTo>
                  <a:pt x="0" y="20572876"/>
                </a:lnTo>
                <a:lnTo>
                  <a:pt x="0" y="0"/>
                </a:lnTo>
                <a:close/>
              </a:path>
            </a:pathLst>
          </a:custGeom>
          <a:blipFill rotWithShape="1">
            <a:blip r:embed="rId3">
              <a:alphaModFix amt="50000"/>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702" name="Google Shape;702;p54"/>
          <p:cNvSpPr txBox="1"/>
          <p:nvPr/>
        </p:nvSpPr>
        <p:spPr>
          <a:xfrm>
            <a:off x="3345077" y="4480556"/>
            <a:ext cx="5493000" cy="677045"/>
          </a:xfrm>
          <a:prstGeom prst="rect">
            <a:avLst/>
          </a:prstGeom>
          <a:solidFill>
            <a:schemeClr val="lt1"/>
          </a:solidFill>
          <a:ln w="9525" cap="flat" cmpd="sng">
            <a:solidFill>
              <a:srgbClr val="D0FFF9"/>
            </a:solidFill>
            <a:prstDash val="solid"/>
            <a:round/>
            <a:headEnd type="none" w="sm" len="sm"/>
            <a:tailEnd type="none" w="sm" len="sm"/>
          </a:ln>
        </p:spPr>
        <p:txBody>
          <a:bodyPr spcFirstLastPara="1" wrap="square" lIns="0" tIns="0" rIns="0" bIns="0" anchor="ctr" anchorCtr="0">
            <a:spAutoFit/>
          </a:bodyPr>
          <a:lstStyle/>
          <a:p>
            <a:pPr marL="0" marR="0" lvl="0" indent="0" algn="ctr" rtl="0">
              <a:lnSpc>
                <a:spcPct val="150000"/>
              </a:lnSpc>
              <a:spcBef>
                <a:spcPts val="0"/>
              </a:spcBef>
              <a:spcAft>
                <a:spcPts val="0"/>
              </a:spcAft>
              <a:buClr>
                <a:srgbClr val="000000"/>
              </a:buClr>
              <a:buSzPts val="2933"/>
              <a:buFont typeface="Arial"/>
              <a:buNone/>
            </a:pPr>
            <a:r>
              <a:rPr lang="de-DE" sz="2933" b="1" i="0" u="none" strike="noStrike" cap="none">
                <a:solidFill>
                  <a:srgbClr val="000E8E"/>
                </a:solidFill>
                <a:latin typeface="Arial"/>
                <a:ea typeface="Arial"/>
                <a:cs typeface="Arial"/>
                <a:sym typeface="Arial"/>
              </a:rPr>
              <a:t>EU Geld- und Finanzpolitik</a:t>
            </a:r>
            <a:endParaRPr sz="1200" b="0" i="0" u="none" strike="noStrike" cap="none">
              <a:solidFill>
                <a:schemeClr val="dk1"/>
              </a:solidFill>
              <a:latin typeface="Arial"/>
              <a:ea typeface="Arial"/>
              <a:cs typeface="Arial"/>
              <a:sym typeface="Arial"/>
            </a:endParaRPr>
          </a:p>
        </p:txBody>
      </p:sp>
      <p:sp>
        <p:nvSpPr>
          <p:cNvPr id="703" name="Google Shape;703;p54"/>
          <p:cNvSpPr txBox="1"/>
          <p:nvPr/>
        </p:nvSpPr>
        <p:spPr>
          <a:xfrm>
            <a:off x="1746610" y="2531318"/>
            <a:ext cx="8724561" cy="1822294"/>
          </a:xfrm>
          <a:prstGeom prst="rect">
            <a:avLst/>
          </a:prstGeom>
          <a:solidFill>
            <a:srgbClr val="D0FFF9"/>
          </a:solidFill>
          <a:ln w="9525" cap="flat" cmpd="sng">
            <a:solidFill>
              <a:srgbClr val="D0FFF9"/>
            </a:solidFill>
            <a:prstDash val="solid"/>
            <a:round/>
            <a:headEnd type="none" w="sm" len="sm"/>
            <a:tailEnd type="none" w="sm" len="sm"/>
          </a:ln>
        </p:spPr>
        <p:txBody>
          <a:bodyPr spcFirstLastPara="1" wrap="square" lIns="0" tIns="0" rIns="0" bIns="0" anchor="ctr" anchorCtr="0">
            <a:spAutoFit/>
          </a:bodyPr>
          <a:lstStyle/>
          <a:p>
            <a:pPr marL="0" marR="0" lvl="0" indent="0" algn="ctr" rtl="0">
              <a:lnSpc>
                <a:spcPct val="120145"/>
              </a:lnSpc>
              <a:spcBef>
                <a:spcPts val="0"/>
              </a:spcBef>
              <a:spcAft>
                <a:spcPts val="0"/>
              </a:spcAft>
              <a:buClr>
                <a:srgbClr val="000000"/>
              </a:buClr>
              <a:buSzPts val="4900"/>
              <a:buFont typeface="Arial"/>
              <a:buNone/>
            </a:pPr>
            <a:r>
              <a:rPr lang="de-DE" sz="4900" b="1" i="0" u="none" strike="noStrike" cap="none">
                <a:solidFill>
                  <a:srgbClr val="000E8E"/>
                </a:solidFill>
                <a:latin typeface="Arial"/>
                <a:ea typeface="Arial"/>
                <a:cs typeface="Arial"/>
                <a:sym typeface="Arial"/>
              </a:rPr>
              <a:t>7. Das Mehrebenensystem der Finanzpolitik</a:t>
            </a:r>
            <a:endParaRPr sz="4900" b="1" i="0" u="none" strike="noStrike" cap="none">
              <a:solidFill>
                <a:srgbClr val="000E8E"/>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55"/>
          <p:cNvSpPr txBox="1">
            <a:spLocks noGrp="1"/>
          </p:cNvSpPr>
          <p:nvPr>
            <p:ph type="body" idx="2"/>
          </p:nvPr>
        </p:nvSpPr>
        <p:spPr>
          <a:xfrm>
            <a:off x="838200" y="765856"/>
            <a:ext cx="7033200" cy="779700"/>
          </a:xfrm>
          <a:prstGeom prst="rect">
            <a:avLst/>
          </a:prstGeom>
          <a:noFill/>
          <a:ln>
            <a:noFill/>
          </a:ln>
        </p:spPr>
        <p:txBody>
          <a:bodyPr spcFirstLastPara="1" wrap="square" lIns="91425" tIns="45700" rIns="91425" bIns="45700" anchor="ctr" anchorCtr="0">
            <a:normAutofit/>
          </a:bodyPr>
          <a:lstStyle/>
          <a:p>
            <a:pPr marL="228589" lvl="0" indent="-228589" algn="l" rtl="0">
              <a:lnSpc>
                <a:spcPct val="90000"/>
              </a:lnSpc>
              <a:spcBef>
                <a:spcPts val="0"/>
              </a:spcBef>
              <a:spcAft>
                <a:spcPts val="0"/>
              </a:spcAft>
              <a:buClr>
                <a:srgbClr val="000D86"/>
              </a:buClr>
              <a:buSzPts val="3710"/>
              <a:buNone/>
            </a:pPr>
            <a:r>
              <a:rPr lang="de-DE" sz="3509"/>
              <a:t>Die Europäische Zentralbank</a:t>
            </a:r>
            <a:endParaRPr sz="3509"/>
          </a:p>
        </p:txBody>
      </p:sp>
      <p:sp>
        <p:nvSpPr>
          <p:cNvPr id="709" name="Google Shape;709;p55"/>
          <p:cNvSpPr txBox="1">
            <a:spLocks noGrp="1"/>
          </p:cNvSpPr>
          <p:nvPr>
            <p:ph type="body" idx="3"/>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633339" lvl="1" indent="-316669" algn="l" rtl="0">
              <a:lnSpc>
                <a:spcPct val="136900"/>
              </a:lnSpc>
              <a:spcBef>
                <a:spcPts val="0"/>
              </a:spcBef>
              <a:spcAft>
                <a:spcPts val="0"/>
              </a:spcAft>
              <a:buClr>
                <a:srgbClr val="000E8E"/>
              </a:buClr>
              <a:buSzPts val="3000"/>
              <a:buFont typeface="Arial"/>
              <a:buChar char="•"/>
            </a:pPr>
            <a:r>
              <a:rPr lang="de-DE">
                <a:solidFill>
                  <a:srgbClr val="000E8E"/>
                </a:solidFill>
              </a:rPr>
              <a:t>hat ihren Sitz in Frankfurt am Main</a:t>
            </a:r>
            <a:endParaRPr/>
          </a:p>
          <a:p>
            <a:pPr marL="633339" lvl="1" indent="-316669" algn="l" rtl="0">
              <a:lnSpc>
                <a:spcPct val="136900"/>
              </a:lnSpc>
              <a:spcBef>
                <a:spcPts val="500"/>
              </a:spcBef>
              <a:spcAft>
                <a:spcPts val="0"/>
              </a:spcAft>
              <a:buClr>
                <a:srgbClr val="000E8E"/>
              </a:buClr>
              <a:buSzPts val="3000"/>
              <a:buFont typeface="Arial"/>
              <a:buChar char="•"/>
            </a:pPr>
            <a:r>
              <a:rPr lang="de-DE">
                <a:solidFill>
                  <a:srgbClr val="000E8E"/>
                </a:solidFill>
              </a:rPr>
              <a:t>ist </a:t>
            </a:r>
            <a:r>
              <a:rPr lang="de-DE" b="1">
                <a:solidFill>
                  <a:srgbClr val="000E8E"/>
                </a:solidFill>
              </a:rPr>
              <a:t>unabhängig </a:t>
            </a:r>
            <a:r>
              <a:rPr lang="de-DE">
                <a:solidFill>
                  <a:srgbClr val="000E8E"/>
                </a:solidFill>
              </a:rPr>
              <a:t>und trifft ihre geldpolitischen Entscheidungen </a:t>
            </a:r>
            <a:r>
              <a:rPr lang="de-DE" b="1">
                <a:solidFill>
                  <a:srgbClr val="000E8E"/>
                </a:solidFill>
              </a:rPr>
              <a:t>frei von politischem Einfluss</a:t>
            </a:r>
            <a:r>
              <a:rPr lang="de-DE">
                <a:solidFill>
                  <a:srgbClr val="000E8E"/>
                </a:solidFill>
              </a:rPr>
              <a:t> durch Regierungen oder Parlamente </a:t>
            </a:r>
            <a:endParaRPr/>
          </a:p>
          <a:p>
            <a:pPr marL="633339" lvl="1" indent="-316669" algn="l" rtl="0">
              <a:lnSpc>
                <a:spcPct val="136900"/>
              </a:lnSpc>
              <a:spcBef>
                <a:spcPts val="500"/>
              </a:spcBef>
              <a:spcAft>
                <a:spcPts val="0"/>
              </a:spcAft>
              <a:buClr>
                <a:srgbClr val="000E8E"/>
              </a:buClr>
              <a:buSzPts val="3000"/>
              <a:buFont typeface="Arial"/>
              <a:buChar char="•"/>
            </a:pPr>
            <a:r>
              <a:rPr lang="de-DE">
                <a:solidFill>
                  <a:srgbClr val="000E8E"/>
                </a:solidFill>
              </a:rPr>
              <a:t>hat ein primäres Ziel: </a:t>
            </a:r>
            <a:r>
              <a:rPr lang="de-DE" b="1">
                <a:solidFill>
                  <a:srgbClr val="000E8E"/>
                </a:solidFill>
              </a:rPr>
              <a:t>Preisstabilität</a:t>
            </a:r>
            <a:r>
              <a:rPr lang="de-DE">
                <a:solidFill>
                  <a:srgbClr val="000E8E"/>
                </a:solidFill>
              </a:rPr>
              <a:t> im Euroraum (~2% Inflationsrate)</a:t>
            </a:r>
            <a:endParaRPr/>
          </a:p>
          <a:p>
            <a:pPr marL="228589" lvl="0" indent="-38089" algn="l" rtl="0">
              <a:lnSpc>
                <a:spcPct val="90000"/>
              </a:lnSpc>
              <a:spcBef>
                <a:spcPts val="1000"/>
              </a:spcBef>
              <a:spcAft>
                <a:spcPts val="0"/>
              </a:spcAft>
              <a:buClr>
                <a:srgbClr val="000D86"/>
              </a:buClr>
              <a:buSzPts val="3000"/>
              <a:buNone/>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56"/>
          <p:cNvSpPr/>
          <p:nvPr/>
        </p:nvSpPr>
        <p:spPr>
          <a:xfrm>
            <a:off x="0" y="750550"/>
            <a:ext cx="9312000" cy="819000"/>
          </a:xfrm>
          <a:prstGeom prst="rect">
            <a:avLst/>
          </a:prstGeom>
          <a:solidFill>
            <a:srgbClr val="D0FF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15" name="Google Shape;715;p56"/>
          <p:cNvSpPr txBox="1">
            <a:spLocks noGrp="1"/>
          </p:cNvSpPr>
          <p:nvPr>
            <p:ph type="body" idx="2"/>
          </p:nvPr>
        </p:nvSpPr>
        <p:spPr>
          <a:xfrm>
            <a:off x="838200" y="769975"/>
            <a:ext cx="6456900" cy="779700"/>
          </a:xfrm>
          <a:prstGeom prst="rect">
            <a:avLst/>
          </a:prstGeom>
          <a:noFill/>
          <a:ln>
            <a:noFill/>
          </a:ln>
        </p:spPr>
        <p:txBody>
          <a:bodyPr spcFirstLastPara="1" wrap="square" lIns="91425" tIns="45700" rIns="91425" bIns="45700" anchor="ctr" anchorCtr="0">
            <a:noAutofit/>
          </a:bodyPr>
          <a:lstStyle/>
          <a:p>
            <a:pPr marL="228589" lvl="0" indent="-228589" algn="l" rtl="0">
              <a:lnSpc>
                <a:spcPct val="90000"/>
              </a:lnSpc>
              <a:spcBef>
                <a:spcPts val="0"/>
              </a:spcBef>
              <a:spcAft>
                <a:spcPts val="0"/>
              </a:spcAft>
              <a:buClr>
                <a:srgbClr val="000D86"/>
              </a:buClr>
              <a:buSzPts val="4108"/>
              <a:buNone/>
            </a:pPr>
            <a:r>
              <a:rPr lang="de-DE" sz="3507"/>
              <a:t>EU Geld- und Finanzpolitik</a:t>
            </a:r>
            <a:endParaRPr sz="3507"/>
          </a:p>
        </p:txBody>
      </p:sp>
      <p:sp>
        <p:nvSpPr>
          <p:cNvPr id="716" name="Google Shape;716;p56"/>
          <p:cNvSpPr txBox="1">
            <a:spLocks noGrp="1"/>
          </p:cNvSpPr>
          <p:nvPr>
            <p:ph type="body" idx="3"/>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589" lvl="0" indent="-228589" algn="l" rtl="0">
              <a:lnSpc>
                <a:spcPct val="90000"/>
              </a:lnSpc>
              <a:spcBef>
                <a:spcPts val="0"/>
              </a:spcBef>
              <a:spcAft>
                <a:spcPts val="0"/>
              </a:spcAft>
              <a:buClr>
                <a:srgbClr val="000D86"/>
              </a:buClr>
              <a:buSzPts val="3000"/>
              <a:buChar char="•"/>
            </a:pPr>
            <a:r>
              <a:rPr lang="de-DE" b="1"/>
              <a:t>Geldpolitik</a:t>
            </a:r>
            <a:r>
              <a:rPr lang="de-DE"/>
              <a:t> wird von der EZB für den gesamten Euroraum gesteuert </a:t>
            </a:r>
            <a:endParaRPr/>
          </a:p>
          <a:p>
            <a:pPr marL="228589" lvl="0" indent="-228589" algn="l" rtl="0">
              <a:lnSpc>
                <a:spcPct val="90000"/>
              </a:lnSpc>
              <a:spcBef>
                <a:spcPts val="1000"/>
              </a:spcBef>
              <a:spcAft>
                <a:spcPts val="0"/>
              </a:spcAft>
              <a:buClr>
                <a:srgbClr val="000D86"/>
              </a:buClr>
              <a:buSzPts val="3000"/>
              <a:buChar char="•"/>
            </a:pPr>
            <a:r>
              <a:rPr lang="de-DE" b="1"/>
              <a:t>Finanzpolitik</a:t>
            </a:r>
            <a:r>
              <a:rPr lang="de-DE"/>
              <a:t> liegt bei den jeweiligen Ländern</a:t>
            </a:r>
            <a:endParaRPr/>
          </a:p>
          <a:p>
            <a:pPr marL="228589" lvl="0" indent="-228589" algn="l" rtl="0">
              <a:lnSpc>
                <a:spcPct val="90000"/>
              </a:lnSpc>
              <a:spcBef>
                <a:spcPts val="1000"/>
              </a:spcBef>
              <a:spcAft>
                <a:spcPts val="0"/>
              </a:spcAft>
              <a:buClr>
                <a:srgbClr val="000D86"/>
              </a:buClr>
              <a:buSzPts val="3000"/>
              <a:buChar char="•"/>
            </a:pPr>
            <a:r>
              <a:rPr lang="de-DE"/>
              <a:t>Aber: Die </a:t>
            </a:r>
            <a:r>
              <a:rPr lang="de-DE" b="1"/>
              <a:t>EU-Fiskalregeln </a:t>
            </a:r>
            <a:r>
              <a:rPr lang="de-DE"/>
              <a:t>geben den finanzpolitischen Spielraum auf nationaler Ebene vor</a:t>
            </a:r>
            <a:endParaRPr/>
          </a:p>
          <a:p>
            <a:pPr marL="0" lvl="0" indent="0" algn="l" rtl="0">
              <a:lnSpc>
                <a:spcPct val="90000"/>
              </a:lnSpc>
              <a:spcBef>
                <a:spcPts val="1000"/>
              </a:spcBef>
              <a:spcAft>
                <a:spcPts val="0"/>
              </a:spcAft>
              <a:buClr>
                <a:srgbClr val="000D86"/>
              </a:buClr>
              <a:buSzPts val="3000"/>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57"/>
          <p:cNvSpPr/>
          <p:nvPr/>
        </p:nvSpPr>
        <p:spPr>
          <a:xfrm>
            <a:off x="0" y="-6246"/>
            <a:ext cx="12183128" cy="6861258"/>
          </a:xfrm>
          <a:prstGeom prst="rect">
            <a:avLst/>
          </a:prstGeom>
          <a:solidFill>
            <a:srgbClr val="000E8E"/>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Arial"/>
              <a:ea typeface="Arial"/>
              <a:cs typeface="Arial"/>
              <a:sym typeface="Arial"/>
            </a:endParaRPr>
          </a:p>
        </p:txBody>
      </p:sp>
      <p:sp>
        <p:nvSpPr>
          <p:cNvPr id="723" name="Google Shape;723;p57"/>
          <p:cNvSpPr/>
          <p:nvPr/>
        </p:nvSpPr>
        <p:spPr>
          <a:xfrm>
            <a:off x="4557" y="-9265"/>
            <a:ext cx="12209988" cy="6875992"/>
          </a:xfrm>
          <a:custGeom>
            <a:avLst/>
            <a:gdLst/>
            <a:ahLst/>
            <a:cxnLst/>
            <a:rect l="l" t="t" r="r" b="b"/>
            <a:pathLst>
              <a:path w="20572877" h="20572877" extrusionOk="0">
                <a:moveTo>
                  <a:pt x="0" y="0"/>
                </a:moveTo>
                <a:lnTo>
                  <a:pt x="20572877" y="0"/>
                </a:lnTo>
                <a:lnTo>
                  <a:pt x="20572877" y="20572876"/>
                </a:lnTo>
                <a:lnTo>
                  <a:pt x="0" y="20572876"/>
                </a:lnTo>
                <a:lnTo>
                  <a:pt x="0" y="0"/>
                </a:lnTo>
                <a:close/>
              </a:path>
            </a:pathLst>
          </a:custGeom>
          <a:blipFill rotWithShape="1">
            <a:blip r:embed="rId3">
              <a:alphaModFix amt="50000"/>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724" name="Google Shape;724;p57"/>
          <p:cNvSpPr txBox="1"/>
          <p:nvPr/>
        </p:nvSpPr>
        <p:spPr>
          <a:xfrm>
            <a:off x="3363286" y="4498724"/>
            <a:ext cx="5493000" cy="677045"/>
          </a:xfrm>
          <a:prstGeom prst="rect">
            <a:avLst/>
          </a:prstGeom>
          <a:solidFill>
            <a:schemeClr val="lt1"/>
          </a:solidFill>
          <a:ln w="9525" cap="flat" cmpd="sng">
            <a:solidFill>
              <a:srgbClr val="D0FFF9"/>
            </a:solidFill>
            <a:prstDash val="solid"/>
            <a:round/>
            <a:headEnd type="none" w="sm" len="sm"/>
            <a:tailEnd type="none" w="sm" len="sm"/>
          </a:ln>
        </p:spPr>
        <p:txBody>
          <a:bodyPr spcFirstLastPara="1" wrap="square" lIns="0" tIns="0" rIns="0" bIns="0" anchor="ctr" anchorCtr="0">
            <a:spAutoFit/>
          </a:bodyPr>
          <a:lstStyle/>
          <a:p>
            <a:pPr marL="0" marR="0" lvl="0" indent="0" algn="ctr" rtl="0">
              <a:lnSpc>
                <a:spcPct val="150000"/>
              </a:lnSpc>
              <a:spcBef>
                <a:spcPts val="0"/>
              </a:spcBef>
              <a:spcAft>
                <a:spcPts val="0"/>
              </a:spcAft>
              <a:buClr>
                <a:srgbClr val="000000"/>
              </a:buClr>
              <a:buSzPts val="2933"/>
              <a:buFont typeface="Arial"/>
              <a:buNone/>
            </a:pPr>
            <a:r>
              <a:rPr lang="de-DE" sz="2933" b="1" i="0" u="none" strike="noStrike" cap="none">
                <a:solidFill>
                  <a:srgbClr val="000E8E"/>
                </a:solidFill>
                <a:latin typeface="Arial"/>
                <a:ea typeface="Arial"/>
                <a:cs typeface="Arial"/>
                <a:sym typeface="Arial"/>
              </a:rPr>
              <a:t>Bund, Länder und Kommunen</a:t>
            </a:r>
            <a:endParaRPr sz="1200" b="0" i="0" u="none" strike="noStrike" cap="none">
              <a:solidFill>
                <a:schemeClr val="dk1"/>
              </a:solidFill>
              <a:latin typeface="Arial"/>
              <a:ea typeface="Arial"/>
              <a:cs typeface="Arial"/>
              <a:sym typeface="Arial"/>
            </a:endParaRPr>
          </a:p>
        </p:txBody>
      </p:sp>
      <p:sp>
        <p:nvSpPr>
          <p:cNvPr id="725" name="Google Shape;725;p57"/>
          <p:cNvSpPr txBox="1"/>
          <p:nvPr/>
        </p:nvSpPr>
        <p:spPr>
          <a:xfrm>
            <a:off x="1729284" y="2531318"/>
            <a:ext cx="8724561" cy="1822294"/>
          </a:xfrm>
          <a:prstGeom prst="rect">
            <a:avLst/>
          </a:prstGeom>
          <a:solidFill>
            <a:srgbClr val="D0FFF9"/>
          </a:solidFill>
          <a:ln w="9525" cap="flat" cmpd="sng">
            <a:solidFill>
              <a:srgbClr val="D0FFF9"/>
            </a:solidFill>
            <a:prstDash val="solid"/>
            <a:round/>
            <a:headEnd type="none" w="sm" len="sm"/>
            <a:tailEnd type="none" w="sm" len="sm"/>
          </a:ln>
        </p:spPr>
        <p:txBody>
          <a:bodyPr spcFirstLastPara="1" wrap="square" lIns="0" tIns="0" rIns="0" bIns="0" anchor="ctr" anchorCtr="0">
            <a:spAutoFit/>
          </a:bodyPr>
          <a:lstStyle/>
          <a:p>
            <a:pPr marL="0" marR="0" lvl="0" indent="0" algn="ctr" rtl="0">
              <a:lnSpc>
                <a:spcPct val="120145"/>
              </a:lnSpc>
              <a:spcBef>
                <a:spcPts val="0"/>
              </a:spcBef>
              <a:spcAft>
                <a:spcPts val="0"/>
              </a:spcAft>
              <a:buClr>
                <a:srgbClr val="000000"/>
              </a:buClr>
              <a:buSzPts val="4900"/>
              <a:buFont typeface="Arial"/>
              <a:buNone/>
            </a:pPr>
            <a:r>
              <a:rPr lang="de-DE" sz="4900" b="1" i="0" u="none" strike="noStrike" cap="none">
                <a:solidFill>
                  <a:srgbClr val="000E8E"/>
                </a:solidFill>
                <a:latin typeface="Arial"/>
                <a:ea typeface="Arial"/>
                <a:cs typeface="Arial"/>
                <a:sym typeface="Arial"/>
              </a:rPr>
              <a:t>7. Das Mehrebenensystem der Finanzpolitik</a:t>
            </a:r>
            <a:endParaRPr sz="4900" b="1" i="0" u="none" strike="noStrike" cap="none">
              <a:solidFill>
                <a:srgbClr val="000E8E"/>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58"/>
          <p:cNvSpPr txBox="1">
            <a:spLocks noGrp="1"/>
          </p:cNvSpPr>
          <p:nvPr>
            <p:ph type="body" idx="1"/>
          </p:nvPr>
        </p:nvSpPr>
        <p:spPr>
          <a:xfrm>
            <a:off x="838200" y="173979"/>
            <a:ext cx="5983200" cy="482700"/>
          </a:xfrm>
          <a:prstGeom prst="rect">
            <a:avLst/>
          </a:prstGeom>
          <a:noFill/>
          <a:ln>
            <a:noFill/>
          </a:ln>
        </p:spPr>
        <p:txBody>
          <a:bodyPr spcFirstLastPara="1" wrap="square" lIns="91425" tIns="45700" rIns="91425" bIns="45700" anchor="t" anchorCtr="0">
            <a:normAutofit/>
          </a:bodyPr>
          <a:lstStyle/>
          <a:p>
            <a:pPr marL="228589" lvl="0" indent="-228589" algn="l" rtl="0">
              <a:lnSpc>
                <a:spcPct val="90000"/>
              </a:lnSpc>
              <a:spcBef>
                <a:spcPts val="0"/>
              </a:spcBef>
              <a:spcAft>
                <a:spcPts val="0"/>
              </a:spcAft>
              <a:buClr>
                <a:srgbClr val="FF6555"/>
              </a:buClr>
              <a:buSzPts val="2000"/>
              <a:buNone/>
            </a:pPr>
            <a:r>
              <a:rPr lang="de-DE"/>
              <a:t>Methodenoption 2 von 2: Video + Plenum</a:t>
            </a:r>
            <a:endParaRPr/>
          </a:p>
        </p:txBody>
      </p:sp>
      <p:sp>
        <p:nvSpPr>
          <p:cNvPr id="731" name="Google Shape;731;p58"/>
          <p:cNvSpPr txBox="1">
            <a:spLocks noGrp="1"/>
          </p:cNvSpPr>
          <p:nvPr>
            <p:ph type="body" idx="3"/>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D86"/>
              </a:buClr>
              <a:buSzPts val="3000"/>
              <a:buNone/>
            </a:pPr>
            <a:r>
              <a:rPr lang="de-DE"/>
              <a:t>Schaut euch das Video an und macht euch dabei Notizen zu folgenden Fragen:</a:t>
            </a:r>
            <a:endParaRPr/>
          </a:p>
          <a:p>
            <a:pPr marL="0" lvl="0" indent="0" algn="l" rtl="0">
              <a:lnSpc>
                <a:spcPct val="90000"/>
              </a:lnSpc>
              <a:spcBef>
                <a:spcPts val="1000"/>
              </a:spcBef>
              <a:spcAft>
                <a:spcPts val="0"/>
              </a:spcAft>
              <a:buClr>
                <a:srgbClr val="000D86"/>
              </a:buClr>
              <a:buSzPts val="3000"/>
              <a:buNone/>
            </a:pPr>
            <a:endParaRPr/>
          </a:p>
          <a:p>
            <a:pPr marL="228589" lvl="0" indent="-228589" algn="l" rtl="0">
              <a:lnSpc>
                <a:spcPct val="90000"/>
              </a:lnSpc>
              <a:spcBef>
                <a:spcPts val="1000"/>
              </a:spcBef>
              <a:spcAft>
                <a:spcPts val="0"/>
              </a:spcAft>
              <a:buClr>
                <a:srgbClr val="000D86"/>
              </a:buClr>
              <a:buSzPts val="3000"/>
              <a:buChar char="•"/>
            </a:pPr>
            <a:r>
              <a:rPr lang="de-DE"/>
              <a:t>Wie ist das föderale System in Deutschland aufgebaut?</a:t>
            </a:r>
            <a:endParaRPr/>
          </a:p>
          <a:p>
            <a:pPr marL="228589" lvl="0" indent="-228589" algn="l" rtl="0">
              <a:lnSpc>
                <a:spcPct val="90000"/>
              </a:lnSpc>
              <a:spcBef>
                <a:spcPts val="1000"/>
              </a:spcBef>
              <a:spcAft>
                <a:spcPts val="0"/>
              </a:spcAft>
              <a:buClr>
                <a:srgbClr val="000D86"/>
              </a:buClr>
              <a:buSzPts val="3000"/>
              <a:buChar char="•"/>
            </a:pPr>
            <a:r>
              <a:rPr lang="de-DE"/>
              <a:t>Was bedeutet das für finanzpolitische Entscheidungen?</a:t>
            </a:r>
            <a:endParaRPr/>
          </a:p>
          <a:p>
            <a:pPr marL="228589" lvl="0" indent="-38089" algn="l" rtl="0">
              <a:lnSpc>
                <a:spcPct val="90000"/>
              </a:lnSpc>
              <a:spcBef>
                <a:spcPts val="1000"/>
              </a:spcBef>
              <a:spcAft>
                <a:spcPts val="0"/>
              </a:spcAft>
              <a:buClr>
                <a:srgbClr val="000D86"/>
              </a:buClr>
              <a:buSzPts val="3000"/>
              <a:buNone/>
            </a:pPr>
            <a:endParaRPr/>
          </a:p>
          <a:p>
            <a:pPr marL="0" lvl="0" indent="0" algn="l" rtl="0">
              <a:lnSpc>
                <a:spcPct val="90000"/>
              </a:lnSpc>
              <a:spcBef>
                <a:spcPts val="1000"/>
              </a:spcBef>
              <a:spcAft>
                <a:spcPts val="0"/>
              </a:spcAft>
              <a:buClr>
                <a:srgbClr val="000D86"/>
              </a:buClr>
              <a:buSzPts val="3000"/>
              <a:buNone/>
            </a:pPr>
            <a:r>
              <a:rPr lang="de-DE" u="sng">
                <a:solidFill>
                  <a:schemeClr val="hlink"/>
                </a:solidFill>
                <a:hlinkClick r:id="rId3"/>
              </a:rPr>
              <a:t>aufPOLiert </a:t>
            </a:r>
            <a:r>
              <a:rPr lang="de-DE" u="sng">
                <a:solidFill>
                  <a:schemeClr val="hlink"/>
                </a:solidFill>
                <a:latin typeface="Inter"/>
                <a:ea typeface="Inter"/>
                <a:cs typeface="Inter"/>
                <a:sym typeface="Inter"/>
                <a:hlinkClick r:id="rId3"/>
              </a:rPr>
              <a:t>– </a:t>
            </a:r>
            <a:r>
              <a:rPr lang="de-DE" u="sng">
                <a:solidFill>
                  <a:schemeClr val="hlink"/>
                </a:solidFill>
                <a:hlinkClick r:id="rId3"/>
              </a:rPr>
              <a:t>Föderalismus von Phönix</a:t>
            </a:r>
            <a:endParaRPr/>
          </a:p>
        </p:txBody>
      </p:sp>
      <p:sp>
        <p:nvSpPr>
          <p:cNvPr id="732" name="Google Shape;732;p58"/>
          <p:cNvSpPr txBox="1">
            <a:spLocks noGrp="1"/>
          </p:cNvSpPr>
          <p:nvPr>
            <p:ph type="body" idx="2"/>
          </p:nvPr>
        </p:nvSpPr>
        <p:spPr>
          <a:xfrm>
            <a:off x="838200" y="789775"/>
            <a:ext cx="8642100" cy="779700"/>
          </a:xfrm>
          <a:prstGeom prst="rect">
            <a:avLst/>
          </a:prstGeom>
          <a:noFill/>
          <a:ln>
            <a:noFill/>
          </a:ln>
        </p:spPr>
        <p:txBody>
          <a:bodyPr spcFirstLastPara="1" wrap="square" lIns="91425" tIns="45700" rIns="91425" bIns="45700" anchor="ctr" anchorCtr="0">
            <a:noAutofit/>
          </a:bodyPr>
          <a:lstStyle/>
          <a:p>
            <a:pPr marL="228588" lvl="0" indent="-228588" algn="l" rtl="0">
              <a:lnSpc>
                <a:spcPct val="90000"/>
              </a:lnSpc>
              <a:spcBef>
                <a:spcPts val="0"/>
              </a:spcBef>
              <a:spcAft>
                <a:spcPts val="0"/>
              </a:spcAft>
              <a:buClr>
                <a:srgbClr val="000D86"/>
              </a:buClr>
              <a:buSzPts val="2915"/>
              <a:buNone/>
            </a:pPr>
            <a:r>
              <a:rPr lang="de-DE" sz="3515"/>
              <a:t>Bund, Länder, Kommunen</a:t>
            </a:r>
            <a:endParaRPr sz="3515"/>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59"/>
          <p:cNvSpPr/>
          <p:nvPr/>
        </p:nvSpPr>
        <p:spPr>
          <a:xfrm>
            <a:off x="0" y="750550"/>
            <a:ext cx="9065700" cy="819000"/>
          </a:xfrm>
          <a:prstGeom prst="rect">
            <a:avLst/>
          </a:prstGeom>
          <a:solidFill>
            <a:srgbClr val="D0FF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38" name="Google Shape;738;p59"/>
          <p:cNvSpPr txBox="1">
            <a:spLocks noGrp="1"/>
          </p:cNvSpPr>
          <p:nvPr>
            <p:ph type="body" idx="1"/>
          </p:nvPr>
        </p:nvSpPr>
        <p:spPr>
          <a:xfrm>
            <a:off x="838200" y="168275"/>
            <a:ext cx="5983288" cy="482600"/>
          </a:xfrm>
          <a:prstGeom prst="rect">
            <a:avLst/>
          </a:prstGeom>
          <a:noFill/>
          <a:ln>
            <a:noFill/>
          </a:ln>
        </p:spPr>
        <p:txBody>
          <a:bodyPr spcFirstLastPara="1" wrap="square" lIns="91425" tIns="45700" rIns="91425" bIns="45700" anchor="t" anchorCtr="0">
            <a:normAutofit/>
          </a:bodyPr>
          <a:lstStyle/>
          <a:p>
            <a:pPr marL="228589" lvl="0" indent="-228589" algn="l" rtl="0">
              <a:lnSpc>
                <a:spcPct val="90000"/>
              </a:lnSpc>
              <a:spcBef>
                <a:spcPts val="0"/>
              </a:spcBef>
              <a:spcAft>
                <a:spcPts val="0"/>
              </a:spcAft>
              <a:buClr>
                <a:srgbClr val="FF6555"/>
              </a:buClr>
              <a:buSzPts val="2000"/>
              <a:buNone/>
            </a:pPr>
            <a:r>
              <a:rPr lang="de-DE"/>
              <a:t>Methodenoption 2 von 2: Video + Plenum</a:t>
            </a:r>
            <a:endParaRPr/>
          </a:p>
        </p:txBody>
      </p:sp>
      <p:sp>
        <p:nvSpPr>
          <p:cNvPr id="739" name="Google Shape;739;p59"/>
          <p:cNvSpPr txBox="1">
            <a:spLocks noGrp="1"/>
          </p:cNvSpPr>
          <p:nvPr>
            <p:ph type="body" idx="3"/>
          </p:nvPr>
        </p:nvSpPr>
        <p:spPr>
          <a:xfrm>
            <a:off x="4426811" y="2305677"/>
            <a:ext cx="6979508" cy="4351338"/>
          </a:xfrm>
          <a:prstGeom prst="rect">
            <a:avLst/>
          </a:prstGeom>
          <a:noFill/>
          <a:ln>
            <a:noFill/>
          </a:ln>
        </p:spPr>
        <p:txBody>
          <a:bodyPr spcFirstLastPara="1" wrap="square" lIns="91425" tIns="45700" rIns="91425" bIns="45700" anchor="t" anchorCtr="0">
            <a:normAutofit/>
          </a:bodyPr>
          <a:lstStyle/>
          <a:p>
            <a:pPr marL="228589" lvl="0" indent="-228589" algn="l" rtl="0">
              <a:lnSpc>
                <a:spcPct val="90000"/>
              </a:lnSpc>
              <a:spcBef>
                <a:spcPts val="0"/>
              </a:spcBef>
              <a:spcAft>
                <a:spcPts val="0"/>
              </a:spcAft>
              <a:buClr>
                <a:srgbClr val="000D86"/>
              </a:buClr>
              <a:buSzPts val="3000"/>
              <a:buChar char="•"/>
            </a:pPr>
            <a:r>
              <a:rPr lang="de-DE"/>
              <a:t>Deutschland ist ein Staat, der aus </a:t>
            </a:r>
            <a:r>
              <a:rPr lang="de-DE" b="1"/>
              <a:t>16 Bundesländern</a:t>
            </a:r>
            <a:r>
              <a:rPr lang="de-DE"/>
              <a:t> besteht, die eigene Rechte und Aufgaben haben.</a:t>
            </a:r>
            <a:endParaRPr/>
          </a:p>
          <a:p>
            <a:pPr marL="228589" lvl="0" indent="-228589" algn="l" rtl="0">
              <a:lnSpc>
                <a:spcPct val="90000"/>
              </a:lnSpc>
              <a:spcBef>
                <a:spcPts val="1000"/>
              </a:spcBef>
              <a:spcAft>
                <a:spcPts val="0"/>
              </a:spcAft>
              <a:buClr>
                <a:srgbClr val="000D86"/>
              </a:buClr>
              <a:buSzPts val="3000"/>
              <a:buChar char="•"/>
            </a:pPr>
            <a:r>
              <a:rPr lang="de-DE" b="1"/>
              <a:t>Kommunen </a:t>
            </a:r>
            <a:r>
              <a:rPr lang="de-DE"/>
              <a:t>= Städte, Gemeinden, Landkreise</a:t>
            </a:r>
            <a:endParaRPr/>
          </a:p>
        </p:txBody>
      </p:sp>
      <p:pic>
        <p:nvPicPr>
          <p:cNvPr id="740" name="Google Shape;740;p59" title="Bildschirmfoto 2026-02-02 um 19.52.23.png"/>
          <p:cNvPicPr preferRelativeResize="0"/>
          <p:nvPr/>
        </p:nvPicPr>
        <p:blipFill rotWithShape="1">
          <a:blip r:embed="rId3">
            <a:alphaModFix/>
          </a:blip>
          <a:srcRect/>
          <a:stretch/>
        </p:blipFill>
        <p:spPr>
          <a:xfrm>
            <a:off x="338450" y="2029603"/>
            <a:ext cx="3753274" cy="2859024"/>
          </a:xfrm>
          <a:prstGeom prst="rect">
            <a:avLst/>
          </a:prstGeom>
          <a:noFill/>
          <a:ln>
            <a:noFill/>
          </a:ln>
        </p:spPr>
      </p:pic>
      <p:sp>
        <p:nvSpPr>
          <p:cNvPr id="741" name="Google Shape;741;p59"/>
          <p:cNvSpPr txBox="1">
            <a:spLocks noGrp="1"/>
          </p:cNvSpPr>
          <p:nvPr>
            <p:ph type="body" idx="2"/>
          </p:nvPr>
        </p:nvSpPr>
        <p:spPr>
          <a:xfrm>
            <a:off x="838200" y="789775"/>
            <a:ext cx="8642100" cy="779700"/>
          </a:xfrm>
          <a:prstGeom prst="rect">
            <a:avLst/>
          </a:prstGeom>
          <a:noFill/>
          <a:ln>
            <a:noFill/>
          </a:ln>
        </p:spPr>
        <p:txBody>
          <a:bodyPr spcFirstLastPara="1" wrap="square" lIns="91425" tIns="45700" rIns="91425" bIns="45700" anchor="ctr" anchorCtr="0">
            <a:noAutofit/>
          </a:bodyPr>
          <a:lstStyle/>
          <a:p>
            <a:pPr marL="228588" lvl="0" indent="-228588" algn="l" rtl="0">
              <a:lnSpc>
                <a:spcPct val="90000"/>
              </a:lnSpc>
              <a:spcBef>
                <a:spcPts val="0"/>
              </a:spcBef>
              <a:spcAft>
                <a:spcPts val="0"/>
              </a:spcAft>
              <a:buClr>
                <a:srgbClr val="000D86"/>
              </a:buClr>
              <a:buSzPts val="2915"/>
              <a:buNone/>
            </a:pPr>
            <a:r>
              <a:rPr lang="de-DE" sz="3515"/>
              <a:t>Das föderale System in Deutschland</a:t>
            </a:r>
            <a:endParaRPr sz="3515"/>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6"/>
          <p:cNvSpPr txBox="1">
            <a:spLocks noGrp="1"/>
          </p:cNvSpPr>
          <p:nvPr>
            <p:ph type="body" idx="1"/>
          </p:nvPr>
        </p:nvSpPr>
        <p:spPr>
          <a:xfrm>
            <a:off x="838199" y="168275"/>
            <a:ext cx="6923050" cy="482600"/>
          </a:xfrm>
          <a:prstGeom prst="rect">
            <a:avLst/>
          </a:prstGeom>
          <a:noFill/>
          <a:ln>
            <a:noFill/>
          </a:ln>
        </p:spPr>
        <p:txBody>
          <a:bodyPr spcFirstLastPara="1" wrap="square" lIns="91425" tIns="45700" rIns="91425" bIns="45700" anchor="t" anchorCtr="0">
            <a:noAutofit/>
          </a:bodyPr>
          <a:lstStyle/>
          <a:p>
            <a:pPr marL="228589" lvl="0" indent="-228589" algn="l" rtl="0">
              <a:lnSpc>
                <a:spcPct val="90000"/>
              </a:lnSpc>
              <a:spcBef>
                <a:spcPts val="0"/>
              </a:spcBef>
              <a:spcAft>
                <a:spcPts val="0"/>
              </a:spcAft>
              <a:buClr>
                <a:srgbClr val="FF6555"/>
              </a:buClr>
              <a:buSzPts val="2000"/>
              <a:buNone/>
            </a:pPr>
            <a:r>
              <a:rPr lang="de-DE"/>
              <a:t>Methodenoption 1 von 2: Stille Reflexionsphase + Plenum</a:t>
            </a:r>
            <a:endParaRPr/>
          </a:p>
        </p:txBody>
      </p:sp>
      <p:sp>
        <p:nvSpPr>
          <p:cNvPr id="263" name="Google Shape;263;p6"/>
          <p:cNvSpPr txBox="1">
            <a:spLocks noGrp="1"/>
          </p:cNvSpPr>
          <p:nvPr>
            <p:ph type="body" idx="3"/>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514350" lvl="0" indent="-514350" algn="l" rtl="0">
              <a:lnSpc>
                <a:spcPct val="90000"/>
              </a:lnSpc>
              <a:spcBef>
                <a:spcPts val="0"/>
              </a:spcBef>
              <a:spcAft>
                <a:spcPts val="0"/>
              </a:spcAft>
              <a:buClr>
                <a:srgbClr val="000D86"/>
              </a:buClr>
              <a:buSzPts val="3000"/>
              <a:buAutoNum type="arabicPeriod"/>
            </a:pPr>
            <a:r>
              <a:rPr lang="de-DE" b="1"/>
              <a:t>Wie heißt du? Was sind deine Pronomen? </a:t>
            </a:r>
            <a:endParaRPr b="1"/>
          </a:p>
          <a:p>
            <a:pPr marL="514350" lvl="0" indent="-514350" algn="l" rtl="0">
              <a:lnSpc>
                <a:spcPct val="90000"/>
              </a:lnSpc>
              <a:spcBef>
                <a:spcPts val="1000"/>
              </a:spcBef>
              <a:spcAft>
                <a:spcPts val="0"/>
              </a:spcAft>
              <a:buClr>
                <a:schemeClr val="accent2"/>
              </a:buClr>
              <a:buSzPts val="3000"/>
              <a:buAutoNum type="arabicPeriod"/>
            </a:pPr>
            <a:r>
              <a:rPr lang="de-DE" b="1">
                <a:solidFill>
                  <a:schemeClr val="accent2"/>
                </a:solidFill>
              </a:rPr>
              <a:t>Optionales weiteres Merkmal</a:t>
            </a:r>
            <a:endParaRPr b="1">
              <a:solidFill>
                <a:schemeClr val="accent2"/>
              </a:solidFill>
            </a:endParaRPr>
          </a:p>
          <a:p>
            <a:pPr marL="514350" lvl="0" indent="-514350" algn="l" rtl="0">
              <a:lnSpc>
                <a:spcPct val="90000"/>
              </a:lnSpc>
              <a:spcBef>
                <a:spcPts val="1000"/>
              </a:spcBef>
              <a:spcAft>
                <a:spcPts val="0"/>
              </a:spcAft>
              <a:buClr>
                <a:srgbClr val="000D86"/>
              </a:buClr>
              <a:buSzPts val="3000"/>
              <a:buAutoNum type="arabicPeriod"/>
            </a:pPr>
            <a:r>
              <a:rPr lang="de-DE" b="1"/>
              <a:t>Was verbindest/assoziierst du mit Finanzpolitik? </a:t>
            </a:r>
            <a:endParaRPr b="1"/>
          </a:p>
          <a:p>
            <a:pPr marL="514350" lvl="0" indent="-323850" algn="l" rtl="0">
              <a:lnSpc>
                <a:spcPct val="90000"/>
              </a:lnSpc>
              <a:spcBef>
                <a:spcPts val="1000"/>
              </a:spcBef>
              <a:spcAft>
                <a:spcPts val="0"/>
              </a:spcAft>
              <a:buClr>
                <a:srgbClr val="000D86"/>
              </a:buClr>
              <a:buSzPts val="3000"/>
              <a:buFont typeface="Play"/>
              <a:buNone/>
            </a:pPr>
            <a:endParaRPr/>
          </a:p>
          <a:p>
            <a:pPr marL="0" lvl="0" indent="0" algn="l" rtl="0">
              <a:lnSpc>
                <a:spcPct val="90000"/>
              </a:lnSpc>
              <a:spcBef>
                <a:spcPts val="1000"/>
              </a:spcBef>
              <a:spcAft>
                <a:spcPts val="0"/>
              </a:spcAft>
              <a:buClr>
                <a:srgbClr val="000D86"/>
              </a:buClr>
              <a:buSzPts val="3000"/>
              <a:buNone/>
            </a:pPr>
            <a:r>
              <a:rPr lang="de-DE"/>
              <a:t>Schreibt eure Assoziationen zur </a:t>
            </a:r>
            <a:r>
              <a:rPr lang="de-DE" b="1"/>
              <a:t>dritten Frage </a:t>
            </a:r>
            <a:r>
              <a:rPr lang="de-DE"/>
              <a:t>auf eine Moderationskarte.</a:t>
            </a:r>
            <a:endParaRPr/>
          </a:p>
        </p:txBody>
      </p:sp>
      <p:sp>
        <p:nvSpPr>
          <p:cNvPr id="264" name="Google Shape;264;p6"/>
          <p:cNvSpPr/>
          <p:nvPr/>
        </p:nvSpPr>
        <p:spPr>
          <a:xfrm>
            <a:off x="8612372" y="4784653"/>
            <a:ext cx="3611680" cy="2097607"/>
          </a:xfrm>
          <a:custGeom>
            <a:avLst/>
            <a:gdLst/>
            <a:ahLst/>
            <a:cxnLst/>
            <a:rect l="l" t="t" r="r" b="b"/>
            <a:pathLst>
              <a:path w="7315200" h="3950208" extrusionOk="0">
                <a:moveTo>
                  <a:pt x="0" y="0"/>
                </a:moveTo>
                <a:lnTo>
                  <a:pt x="7315200" y="0"/>
                </a:lnTo>
                <a:lnTo>
                  <a:pt x="7315200" y="3950208"/>
                </a:lnTo>
                <a:lnTo>
                  <a:pt x="0" y="395020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265" name="Google Shape;265;p6"/>
          <p:cNvSpPr txBox="1">
            <a:spLocks noGrp="1"/>
          </p:cNvSpPr>
          <p:nvPr>
            <p:ph type="body" idx="2"/>
          </p:nvPr>
        </p:nvSpPr>
        <p:spPr>
          <a:xfrm>
            <a:off x="838202" y="789783"/>
            <a:ext cx="5822951" cy="779619"/>
          </a:xfrm>
          <a:prstGeom prst="rect">
            <a:avLst/>
          </a:prstGeom>
          <a:noFill/>
          <a:ln>
            <a:noFill/>
          </a:ln>
        </p:spPr>
        <p:txBody>
          <a:bodyPr spcFirstLastPara="1" wrap="square" lIns="91425" tIns="45700" rIns="91425" bIns="45700" anchor="ctr" anchorCtr="0">
            <a:normAutofit/>
          </a:bodyPr>
          <a:lstStyle/>
          <a:p>
            <a:pPr marL="227965" lvl="0" indent="-227965" algn="l" rtl="0">
              <a:lnSpc>
                <a:spcPct val="80000"/>
              </a:lnSpc>
              <a:spcBef>
                <a:spcPts val="0"/>
              </a:spcBef>
              <a:spcAft>
                <a:spcPts val="0"/>
              </a:spcAft>
              <a:buClr>
                <a:srgbClr val="000D86"/>
              </a:buClr>
              <a:buSzPts val="5300"/>
              <a:buNone/>
            </a:pPr>
            <a:r>
              <a:rPr lang="de-DE" sz="4800"/>
              <a:t>Vorstellungsrunde</a:t>
            </a:r>
            <a:endParaRPr sz="48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60"/>
          <p:cNvSpPr txBox="1">
            <a:spLocks noGrp="1"/>
          </p:cNvSpPr>
          <p:nvPr>
            <p:ph type="body" idx="3"/>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589" lvl="0" indent="-228589" algn="l" rtl="0">
              <a:lnSpc>
                <a:spcPct val="90000"/>
              </a:lnSpc>
              <a:spcBef>
                <a:spcPts val="0"/>
              </a:spcBef>
              <a:spcAft>
                <a:spcPts val="0"/>
              </a:spcAft>
              <a:buClr>
                <a:srgbClr val="000D86"/>
              </a:buClr>
              <a:buSzPts val="3000"/>
              <a:buChar char="•"/>
            </a:pPr>
            <a:r>
              <a:rPr lang="de-DE" b="1"/>
              <a:t>Bund: </a:t>
            </a:r>
            <a:r>
              <a:rPr lang="de-DE"/>
              <a:t>Einheitliche Aufgaben für das ganze Land</a:t>
            </a:r>
            <a:endParaRPr/>
          </a:p>
          <a:p>
            <a:pPr marL="228589" lvl="0" indent="-228589" algn="l" rtl="0">
              <a:lnSpc>
                <a:spcPct val="90000"/>
              </a:lnSpc>
              <a:spcBef>
                <a:spcPts val="1000"/>
              </a:spcBef>
              <a:spcAft>
                <a:spcPts val="0"/>
              </a:spcAft>
              <a:buClr>
                <a:srgbClr val="000D86"/>
              </a:buClr>
              <a:buSzPts val="3000"/>
              <a:buChar char="•"/>
            </a:pPr>
            <a:r>
              <a:rPr lang="de-DE" b="1"/>
              <a:t>Länder: </a:t>
            </a:r>
            <a:r>
              <a:rPr lang="de-DE"/>
              <a:t>Bildung, Kultur, Polizei, Teile der Verwaltung</a:t>
            </a:r>
            <a:endParaRPr/>
          </a:p>
          <a:p>
            <a:pPr marL="228589" lvl="0" indent="-228589" algn="l" rtl="0">
              <a:lnSpc>
                <a:spcPct val="90000"/>
              </a:lnSpc>
              <a:spcBef>
                <a:spcPts val="1000"/>
              </a:spcBef>
              <a:spcAft>
                <a:spcPts val="0"/>
              </a:spcAft>
              <a:buClr>
                <a:srgbClr val="000D86"/>
              </a:buClr>
              <a:buSzPts val="3000"/>
              <a:buChar char="•"/>
            </a:pPr>
            <a:r>
              <a:rPr lang="de-DE" b="1"/>
              <a:t>Kommunen: </a:t>
            </a:r>
            <a:r>
              <a:rPr lang="de-DE"/>
              <a:t>Lokale Daseinsvorsorge</a:t>
            </a:r>
            <a:endParaRPr/>
          </a:p>
          <a:p>
            <a:pPr marL="228589" lvl="0" indent="-38089" algn="l" rtl="0">
              <a:lnSpc>
                <a:spcPct val="90000"/>
              </a:lnSpc>
              <a:spcBef>
                <a:spcPts val="1000"/>
              </a:spcBef>
              <a:spcAft>
                <a:spcPts val="0"/>
              </a:spcAft>
              <a:buClr>
                <a:srgbClr val="000D86"/>
              </a:buClr>
              <a:buSzPts val="3000"/>
              <a:buNone/>
            </a:pPr>
            <a:endParaRPr/>
          </a:p>
          <a:p>
            <a:pPr marL="0" lvl="0" indent="0" algn="l" rtl="0">
              <a:lnSpc>
                <a:spcPct val="90000"/>
              </a:lnSpc>
              <a:spcBef>
                <a:spcPts val="1000"/>
              </a:spcBef>
              <a:spcAft>
                <a:spcPts val="0"/>
              </a:spcAft>
              <a:buClr>
                <a:srgbClr val="000D86"/>
              </a:buClr>
              <a:buSzPts val="3000"/>
              <a:buNone/>
            </a:pPr>
            <a:r>
              <a:rPr lang="de-DE" b="1"/>
              <a:t>→ Jede föderale Ebene hat eigene Aufgabenbereiche und eigene Finanzierungsquellen, um diese Aufgaben zu erfüllen und zu bezahlen.</a:t>
            </a:r>
            <a:endParaRPr b="1"/>
          </a:p>
        </p:txBody>
      </p:sp>
      <p:sp>
        <p:nvSpPr>
          <p:cNvPr id="747" name="Google Shape;747;p60"/>
          <p:cNvSpPr txBox="1">
            <a:spLocks noGrp="1"/>
          </p:cNvSpPr>
          <p:nvPr>
            <p:ph type="body" idx="1"/>
          </p:nvPr>
        </p:nvSpPr>
        <p:spPr>
          <a:xfrm>
            <a:off x="838200" y="168275"/>
            <a:ext cx="5983288" cy="482600"/>
          </a:xfrm>
          <a:prstGeom prst="rect">
            <a:avLst/>
          </a:prstGeom>
          <a:noFill/>
          <a:ln>
            <a:noFill/>
          </a:ln>
        </p:spPr>
        <p:txBody>
          <a:bodyPr spcFirstLastPara="1" wrap="square" lIns="91425" tIns="45700" rIns="91425" bIns="45700" anchor="t" anchorCtr="0">
            <a:normAutofit/>
          </a:bodyPr>
          <a:lstStyle/>
          <a:p>
            <a:pPr marL="228589" lvl="0" indent="-228589" algn="l" rtl="0">
              <a:lnSpc>
                <a:spcPct val="90000"/>
              </a:lnSpc>
              <a:spcBef>
                <a:spcPts val="0"/>
              </a:spcBef>
              <a:spcAft>
                <a:spcPts val="0"/>
              </a:spcAft>
              <a:buClr>
                <a:srgbClr val="FF6555"/>
              </a:buClr>
              <a:buSzPts val="2000"/>
              <a:buNone/>
            </a:pPr>
            <a:r>
              <a:rPr lang="de-DE"/>
              <a:t>Methodenoption 2 von 2: Video + Plenum</a:t>
            </a:r>
            <a:endParaRPr/>
          </a:p>
        </p:txBody>
      </p:sp>
      <p:sp>
        <p:nvSpPr>
          <p:cNvPr id="748" name="Google Shape;748;p60"/>
          <p:cNvSpPr/>
          <p:nvPr/>
        </p:nvSpPr>
        <p:spPr>
          <a:xfrm>
            <a:off x="0" y="750550"/>
            <a:ext cx="9065700" cy="819000"/>
          </a:xfrm>
          <a:prstGeom prst="rect">
            <a:avLst/>
          </a:prstGeom>
          <a:solidFill>
            <a:srgbClr val="D0FF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49" name="Google Shape;749;p60"/>
          <p:cNvSpPr txBox="1">
            <a:spLocks noGrp="1"/>
          </p:cNvSpPr>
          <p:nvPr>
            <p:ph type="body" idx="2"/>
          </p:nvPr>
        </p:nvSpPr>
        <p:spPr>
          <a:xfrm>
            <a:off x="838200" y="789775"/>
            <a:ext cx="8642100" cy="779700"/>
          </a:xfrm>
          <a:prstGeom prst="rect">
            <a:avLst/>
          </a:prstGeom>
          <a:noFill/>
          <a:ln>
            <a:noFill/>
          </a:ln>
        </p:spPr>
        <p:txBody>
          <a:bodyPr spcFirstLastPara="1" wrap="square" lIns="91425" tIns="45700" rIns="91425" bIns="45700" anchor="ctr" anchorCtr="0">
            <a:noAutofit/>
          </a:bodyPr>
          <a:lstStyle/>
          <a:p>
            <a:pPr marL="228588" lvl="0" indent="-228588" algn="l" rtl="0">
              <a:lnSpc>
                <a:spcPct val="90000"/>
              </a:lnSpc>
              <a:spcBef>
                <a:spcPts val="0"/>
              </a:spcBef>
              <a:spcAft>
                <a:spcPts val="0"/>
              </a:spcAft>
              <a:buClr>
                <a:srgbClr val="000D86"/>
              </a:buClr>
              <a:buSzPts val="2915"/>
              <a:buNone/>
            </a:pPr>
            <a:r>
              <a:rPr lang="de-DE" sz="3515"/>
              <a:t>Das föderale System in Deutschland</a:t>
            </a:r>
            <a:endParaRPr sz="3515"/>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61"/>
          <p:cNvSpPr/>
          <p:nvPr/>
        </p:nvSpPr>
        <p:spPr>
          <a:xfrm>
            <a:off x="0" y="750550"/>
            <a:ext cx="9065700" cy="819000"/>
          </a:xfrm>
          <a:prstGeom prst="rect">
            <a:avLst/>
          </a:prstGeom>
          <a:solidFill>
            <a:srgbClr val="D0FF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5" name="Google Shape;755;p61"/>
          <p:cNvSpPr txBox="1">
            <a:spLocks noGrp="1"/>
          </p:cNvSpPr>
          <p:nvPr>
            <p:ph type="body" idx="1"/>
          </p:nvPr>
        </p:nvSpPr>
        <p:spPr>
          <a:xfrm>
            <a:off x="838200" y="168275"/>
            <a:ext cx="5983288" cy="482600"/>
          </a:xfrm>
          <a:prstGeom prst="rect">
            <a:avLst/>
          </a:prstGeom>
          <a:noFill/>
          <a:ln>
            <a:noFill/>
          </a:ln>
        </p:spPr>
        <p:txBody>
          <a:bodyPr spcFirstLastPara="1" wrap="square" lIns="91425" tIns="45700" rIns="91425" bIns="45700" anchor="t" anchorCtr="0">
            <a:normAutofit/>
          </a:bodyPr>
          <a:lstStyle/>
          <a:p>
            <a:pPr marL="228589" lvl="0" indent="-228589" algn="l" rtl="0">
              <a:lnSpc>
                <a:spcPct val="90000"/>
              </a:lnSpc>
              <a:spcBef>
                <a:spcPts val="0"/>
              </a:spcBef>
              <a:spcAft>
                <a:spcPts val="0"/>
              </a:spcAft>
              <a:buClr>
                <a:srgbClr val="FF6555"/>
              </a:buClr>
              <a:buSzPts val="2000"/>
              <a:buNone/>
            </a:pPr>
            <a:r>
              <a:rPr lang="de-DE"/>
              <a:t>Methodenoption 2 von 2: Video + Plenum</a:t>
            </a:r>
            <a:endParaRPr/>
          </a:p>
        </p:txBody>
      </p:sp>
      <p:sp>
        <p:nvSpPr>
          <p:cNvPr id="756" name="Google Shape;756;p61"/>
          <p:cNvSpPr/>
          <p:nvPr/>
        </p:nvSpPr>
        <p:spPr>
          <a:xfrm>
            <a:off x="708925" y="2049439"/>
            <a:ext cx="3120919" cy="701040"/>
          </a:xfrm>
          <a:prstGeom prst="rect">
            <a:avLst/>
          </a:prstGeom>
          <a:solidFill>
            <a:schemeClr val="lt1"/>
          </a:solidFill>
          <a:ln w="19050" cap="flat" cmpd="sng">
            <a:solidFill>
              <a:srgbClr val="000E8E"/>
            </a:solidFill>
            <a:prstDash val="solid"/>
            <a:miter lim="800000"/>
            <a:headEnd type="none" w="sm" len="sm"/>
            <a:tailEnd type="none" w="sm" len="sm"/>
          </a:ln>
        </p:spPr>
        <p:txBody>
          <a:bodyPr spcFirstLastPara="1" wrap="square" lIns="120000" tIns="48000" rIns="72000" bIns="480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de-DE" sz="1600" b="1" i="0" u="none" strike="noStrike" cap="none">
                <a:solidFill>
                  <a:srgbClr val="000E8E"/>
                </a:solidFill>
                <a:latin typeface="Arial"/>
                <a:ea typeface="Arial"/>
                <a:cs typeface="Arial"/>
                <a:sym typeface="Arial"/>
              </a:rPr>
              <a:t>Bund</a:t>
            </a:r>
            <a:endParaRPr sz="1600" b="0" i="0" u="none" strike="noStrike" cap="none">
              <a:solidFill>
                <a:schemeClr val="lt1"/>
              </a:solidFill>
              <a:latin typeface="Arial"/>
              <a:ea typeface="Arial"/>
              <a:cs typeface="Arial"/>
              <a:sym typeface="Arial"/>
            </a:endParaRPr>
          </a:p>
        </p:txBody>
      </p:sp>
      <p:sp>
        <p:nvSpPr>
          <p:cNvPr id="757" name="Google Shape;757;p61"/>
          <p:cNvSpPr/>
          <p:nvPr/>
        </p:nvSpPr>
        <p:spPr>
          <a:xfrm>
            <a:off x="708925" y="3152753"/>
            <a:ext cx="3120919" cy="701040"/>
          </a:xfrm>
          <a:prstGeom prst="rect">
            <a:avLst/>
          </a:prstGeom>
          <a:solidFill>
            <a:schemeClr val="lt1"/>
          </a:solidFill>
          <a:ln w="19050" cap="flat" cmpd="sng">
            <a:solidFill>
              <a:srgbClr val="000E8E"/>
            </a:solidFill>
            <a:prstDash val="solid"/>
            <a:miter lim="800000"/>
            <a:headEnd type="none" w="sm" len="sm"/>
            <a:tailEnd type="none" w="sm" len="sm"/>
          </a:ln>
        </p:spPr>
        <p:txBody>
          <a:bodyPr spcFirstLastPara="1" wrap="square" lIns="120000" tIns="48000" rIns="72000" bIns="480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de-DE" sz="1600" b="1" i="0" u="none" strike="noStrike" cap="none">
                <a:solidFill>
                  <a:srgbClr val="000E8E"/>
                </a:solidFill>
                <a:latin typeface="Arial"/>
                <a:ea typeface="Arial"/>
                <a:cs typeface="Arial"/>
                <a:sym typeface="Arial"/>
              </a:rPr>
              <a:t>Länder</a:t>
            </a:r>
            <a:endParaRPr sz="1600" b="0" i="0" u="none" strike="noStrike" cap="none">
              <a:solidFill>
                <a:schemeClr val="lt1"/>
              </a:solidFill>
              <a:latin typeface="Arial"/>
              <a:ea typeface="Arial"/>
              <a:cs typeface="Arial"/>
              <a:sym typeface="Arial"/>
            </a:endParaRPr>
          </a:p>
        </p:txBody>
      </p:sp>
      <p:sp>
        <p:nvSpPr>
          <p:cNvPr id="758" name="Google Shape;758;p61"/>
          <p:cNvSpPr/>
          <p:nvPr/>
        </p:nvSpPr>
        <p:spPr>
          <a:xfrm>
            <a:off x="708925" y="4256067"/>
            <a:ext cx="3120919" cy="701040"/>
          </a:xfrm>
          <a:prstGeom prst="rect">
            <a:avLst/>
          </a:prstGeom>
          <a:solidFill>
            <a:schemeClr val="lt1"/>
          </a:solidFill>
          <a:ln w="19050" cap="flat" cmpd="sng">
            <a:solidFill>
              <a:srgbClr val="000E8E"/>
            </a:solidFill>
            <a:prstDash val="solid"/>
            <a:miter lim="800000"/>
            <a:headEnd type="none" w="sm" len="sm"/>
            <a:tailEnd type="none" w="sm" len="sm"/>
          </a:ln>
        </p:spPr>
        <p:txBody>
          <a:bodyPr spcFirstLastPara="1" wrap="square" lIns="120000" tIns="48000" rIns="72000" bIns="480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de-DE" sz="1600" b="1" i="0" u="none" strike="noStrike" cap="none">
                <a:solidFill>
                  <a:srgbClr val="000E8E"/>
                </a:solidFill>
                <a:latin typeface="Arial"/>
                <a:ea typeface="Arial"/>
                <a:cs typeface="Arial"/>
                <a:sym typeface="Arial"/>
              </a:rPr>
              <a:t>Kommunen</a:t>
            </a:r>
            <a:endParaRPr sz="1600" b="0" i="0" u="none" strike="noStrike" cap="none">
              <a:solidFill>
                <a:schemeClr val="lt1"/>
              </a:solidFill>
              <a:latin typeface="Arial"/>
              <a:ea typeface="Arial"/>
              <a:cs typeface="Arial"/>
              <a:sym typeface="Arial"/>
            </a:endParaRPr>
          </a:p>
        </p:txBody>
      </p:sp>
      <p:sp>
        <p:nvSpPr>
          <p:cNvPr id="759" name="Google Shape;759;p61"/>
          <p:cNvSpPr/>
          <p:nvPr/>
        </p:nvSpPr>
        <p:spPr>
          <a:xfrm>
            <a:off x="4275437" y="2036918"/>
            <a:ext cx="6234376" cy="701040"/>
          </a:xfrm>
          <a:prstGeom prst="rect">
            <a:avLst/>
          </a:prstGeom>
          <a:solidFill>
            <a:schemeClr val="lt1"/>
          </a:solidFill>
          <a:ln w="19050" cap="flat" cmpd="sng">
            <a:solidFill>
              <a:srgbClr val="000E8E"/>
            </a:solidFill>
            <a:prstDash val="solid"/>
            <a:miter lim="800000"/>
            <a:headEnd type="none" w="sm" len="sm"/>
            <a:tailEnd type="none" w="sm" len="sm"/>
          </a:ln>
        </p:spPr>
        <p:txBody>
          <a:bodyPr spcFirstLastPara="1" wrap="square" lIns="120000" tIns="48000" rIns="72000" bIns="480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de-DE" sz="1600" b="0" i="0" u="none" strike="noStrike" cap="none">
                <a:solidFill>
                  <a:srgbClr val="000E8E"/>
                </a:solidFill>
                <a:latin typeface="Arial"/>
                <a:ea typeface="Arial"/>
                <a:cs typeface="Arial"/>
                <a:sym typeface="Arial"/>
              </a:rPr>
              <a:t>Energiesteuer, Tabaksteuer, Solidaritätszuschlag, </a:t>
            </a:r>
            <a:br>
              <a:rPr lang="de-DE" sz="1600" b="0" i="0" u="none" strike="noStrike" cap="none">
                <a:solidFill>
                  <a:srgbClr val="000E8E"/>
                </a:solidFill>
                <a:latin typeface="Arial"/>
                <a:ea typeface="Arial"/>
                <a:cs typeface="Arial"/>
                <a:sym typeface="Arial"/>
              </a:rPr>
            </a:br>
            <a:r>
              <a:rPr lang="de-DE" sz="1600" b="0" i="0" u="none" strike="noStrike" cap="none">
                <a:solidFill>
                  <a:srgbClr val="000E8E"/>
                </a:solidFill>
                <a:latin typeface="Arial"/>
                <a:ea typeface="Arial"/>
                <a:cs typeface="Arial"/>
                <a:sym typeface="Arial"/>
              </a:rPr>
              <a:t>Anteil an Gemeinschaftssteuer</a:t>
            </a:r>
            <a:endParaRPr sz="1600" b="0" i="0" u="none" strike="noStrike" cap="none">
              <a:solidFill>
                <a:schemeClr val="lt1"/>
              </a:solidFill>
              <a:latin typeface="Arial"/>
              <a:ea typeface="Arial"/>
              <a:cs typeface="Arial"/>
              <a:sym typeface="Arial"/>
            </a:endParaRPr>
          </a:p>
        </p:txBody>
      </p:sp>
      <p:sp>
        <p:nvSpPr>
          <p:cNvPr id="760" name="Google Shape;760;p61"/>
          <p:cNvSpPr/>
          <p:nvPr/>
        </p:nvSpPr>
        <p:spPr>
          <a:xfrm>
            <a:off x="4275437" y="3149087"/>
            <a:ext cx="6234376" cy="701040"/>
          </a:xfrm>
          <a:prstGeom prst="rect">
            <a:avLst/>
          </a:prstGeom>
          <a:solidFill>
            <a:schemeClr val="lt1"/>
          </a:solidFill>
          <a:ln w="19050" cap="flat" cmpd="sng">
            <a:solidFill>
              <a:srgbClr val="000E8E"/>
            </a:solidFill>
            <a:prstDash val="solid"/>
            <a:miter lim="800000"/>
            <a:headEnd type="none" w="sm" len="sm"/>
            <a:tailEnd type="none" w="sm" len="sm"/>
          </a:ln>
        </p:spPr>
        <p:txBody>
          <a:bodyPr spcFirstLastPara="1" wrap="square" lIns="120000" tIns="48000" rIns="72000" bIns="480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de-DE" sz="1600" b="0" i="0" u="none" strike="noStrike" cap="none">
                <a:solidFill>
                  <a:srgbClr val="000E8E"/>
                </a:solidFill>
                <a:latin typeface="Arial"/>
                <a:ea typeface="Arial"/>
                <a:cs typeface="Arial"/>
                <a:sym typeface="Arial"/>
              </a:rPr>
              <a:t>Erbschaftsteuer, Grunderwerbsteuer, </a:t>
            </a:r>
            <a:br>
              <a:rPr lang="de-DE" sz="1600" b="0" i="0" u="none" strike="noStrike" cap="none">
                <a:solidFill>
                  <a:srgbClr val="000E8E"/>
                </a:solidFill>
                <a:latin typeface="Arial"/>
                <a:ea typeface="Arial"/>
                <a:cs typeface="Arial"/>
                <a:sym typeface="Arial"/>
              </a:rPr>
            </a:br>
            <a:r>
              <a:rPr lang="de-DE" sz="1600" b="0" i="0" u="none" strike="noStrike" cap="none">
                <a:solidFill>
                  <a:srgbClr val="000E8E"/>
                </a:solidFill>
                <a:latin typeface="Arial"/>
                <a:ea typeface="Arial"/>
                <a:cs typeface="Arial"/>
                <a:sym typeface="Arial"/>
              </a:rPr>
              <a:t>Anteil an Gemeinschaftssteuer</a:t>
            </a:r>
            <a:endParaRPr sz="1600" b="0" i="0" u="none" strike="noStrike" cap="none">
              <a:solidFill>
                <a:schemeClr val="lt1"/>
              </a:solidFill>
              <a:latin typeface="Arial"/>
              <a:ea typeface="Arial"/>
              <a:cs typeface="Arial"/>
              <a:sym typeface="Arial"/>
            </a:endParaRPr>
          </a:p>
        </p:txBody>
      </p:sp>
      <p:sp>
        <p:nvSpPr>
          <p:cNvPr id="761" name="Google Shape;761;p61"/>
          <p:cNvSpPr/>
          <p:nvPr/>
        </p:nvSpPr>
        <p:spPr>
          <a:xfrm>
            <a:off x="4275437" y="4261256"/>
            <a:ext cx="6234376" cy="701040"/>
          </a:xfrm>
          <a:prstGeom prst="rect">
            <a:avLst/>
          </a:prstGeom>
          <a:solidFill>
            <a:schemeClr val="lt1"/>
          </a:solidFill>
          <a:ln w="19050" cap="flat" cmpd="sng">
            <a:solidFill>
              <a:srgbClr val="000E8E"/>
            </a:solidFill>
            <a:prstDash val="solid"/>
            <a:miter lim="800000"/>
            <a:headEnd type="none" w="sm" len="sm"/>
            <a:tailEnd type="none" w="sm" len="sm"/>
          </a:ln>
        </p:spPr>
        <p:txBody>
          <a:bodyPr spcFirstLastPara="1" wrap="square" lIns="120000" tIns="48000" rIns="72000" bIns="480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de-DE" sz="1600" b="0" i="0" u="none" strike="noStrike" cap="none">
                <a:solidFill>
                  <a:srgbClr val="000E8E"/>
                </a:solidFill>
                <a:latin typeface="Arial"/>
                <a:ea typeface="Arial"/>
                <a:cs typeface="Arial"/>
                <a:sym typeface="Arial"/>
              </a:rPr>
              <a:t>Gewerbesteuer, Grundsteuer, </a:t>
            </a:r>
            <a:br>
              <a:rPr lang="de-DE" sz="1600" b="0" i="0" u="none" strike="noStrike" cap="none">
                <a:solidFill>
                  <a:srgbClr val="000E8E"/>
                </a:solidFill>
                <a:latin typeface="Arial"/>
                <a:ea typeface="Arial"/>
                <a:cs typeface="Arial"/>
                <a:sym typeface="Arial"/>
              </a:rPr>
            </a:br>
            <a:r>
              <a:rPr lang="de-DE" sz="1600" b="0" i="0" u="none" strike="noStrike" cap="none">
                <a:solidFill>
                  <a:srgbClr val="000E8E"/>
                </a:solidFill>
                <a:latin typeface="Arial"/>
                <a:ea typeface="Arial"/>
                <a:cs typeface="Arial"/>
                <a:sym typeface="Arial"/>
              </a:rPr>
              <a:t>kleiner Anteil Gemeinschaftssteuern</a:t>
            </a:r>
            <a:endParaRPr sz="1600" b="0" i="0" u="none" strike="noStrike" cap="none">
              <a:solidFill>
                <a:schemeClr val="lt1"/>
              </a:solidFill>
              <a:latin typeface="Arial"/>
              <a:ea typeface="Arial"/>
              <a:cs typeface="Arial"/>
              <a:sym typeface="Arial"/>
            </a:endParaRPr>
          </a:p>
        </p:txBody>
      </p:sp>
      <p:sp>
        <p:nvSpPr>
          <p:cNvPr id="762" name="Google Shape;762;p61"/>
          <p:cNvSpPr txBox="1">
            <a:spLocks noGrp="1"/>
          </p:cNvSpPr>
          <p:nvPr>
            <p:ph type="body" idx="2"/>
          </p:nvPr>
        </p:nvSpPr>
        <p:spPr>
          <a:xfrm>
            <a:off x="838200" y="789775"/>
            <a:ext cx="8642100" cy="779700"/>
          </a:xfrm>
          <a:prstGeom prst="rect">
            <a:avLst/>
          </a:prstGeom>
          <a:noFill/>
          <a:ln>
            <a:noFill/>
          </a:ln>
        </p:spPr>
        <p:txBody>
          <a:bodyPr spcFirstLastPara="1" wrap="square" lIns="91425" tIns="45700" rIns="91425" bIns="45700" anchor="ctr" anchorCtr="0">
            <a:noAutofit/>
          </a:bodyPr>
          <a:lstStyle/>
          <a:p>
            <a:pPr marL="228588" lvl="0" indent="-228588" algn="l" rtl="0">
              <a:lnSpc>
                <a:spcPct val="90000"/>
              </a:lnSpc>
              <a:spcBef>
                <a:spcPts val="0"/>
              </a:spcBef>
              <a:spcAft>
                <a:spcPts val="0"/>
              </a:spcAft>
              <a:buClr>
                <a:srgbClr val="000D86"/>
              </a:buClr>
              <a:buSzPts val="2915"/>
              <a:buNone/>
            </a:pPr>
            <a:r>
              <a:rPr lang="de-DE" sz="3515"/>
              <a:t>Die Aufteilung der Steuereinnahmen</a:t>
            </a:r>
            <a:endParaRPr sz="3515"/>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62"/>
          <p:cNvSpPr/>
          <p:nvPr/>
        </p:nvSpPr>
        <p:spPr>
          <a:xfrm>
            <a:off x="0" y="-6246"/>
            <a:ext cx="12183128" cy="6861258"/>
          </a:xfrm>
          <a:prstGeom prst="rect">
            <a:avLst/>
          </a:prstGeom>
          <a:solidFill>
            <a:srgbClr val="000E8E"/>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Arial"/>
              <a:ea typeface="Arial"/>
              <a:cs typeface="Arial"/>
              <a:sym typeface="Arial"/>
            </a:endParaRPr>
          </a:p>
        </p:txBody>
      </p:sp>
      <p:sp>
        <p:nvSpPr>
          <p:cNvPr id="768" name="Google Shape;768;p62"/>
          <p:cNvSpPr/>
          <p:nvPr/>
        </p:nvSpPr>
        <p:spPr>
          <a:xfrm>
            <a:off x="-135199" y="-20980"/>
            <a:ext cx="12209988" cy="6875992"/>
          </a:xfrm>
          <a:custGeom>
            <a:avLst/>
            <a:gdLst/>
            <a:ahLst/>
            <a:cxnLst/>
            <a:rect l="l" t="t" r="r" b="b"/>
            <a:pathLst>
              <a:path w="20572877" h="20572877" extrusionOk="0">
                <a:moveTo>
                  <a:pt x="0" y="0"/>
                </a:moveTo>
                <a:lnTo>
                  <a:pt x="20572877" y="0"/>
                </a:lnTo>
                <a:lnTo>
                  <a:pt x="20572877" y="20572876"/>
                </a:lnTo>
                <a:lnTo>
                  <a:pt x="0" y="20572876"/>
                </a:lnTo>
                <a:lnTo>
                  <a:pt x="0" y="0"/>
                </a:lnTo>
                <a:close/>
              </a:path>
            </a:pathLst>
          </a:custGeom>
          <a:blipFill rotWithShape="1">
            <a:blip r:embed="rId3">
              <a:alphaModFix amt="50000"/>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769" name="Google Shape;769;p62"/>
          <p:cNvSpPr txBox="1"/>
          <p:nvPr/>
        </p:nvSpPr>
        <p:spPr>
          <a:xfrm>
            <a:off x="354526" y="2993646"/>
            <a:ext cx="11482949" cy="911147"/>
          </a:xfrm>
          <a:prstGeom prst="rect">
            <a:avLst/>
          </a:prstGeom>
          <a:solidFill>
            <a:srgbClr val="D0FFF9"/>
          </a:solidFill>
          <a:ln w="9525" cap="flat" cmpd="sng">
            <a:solidFill>
              <a:srgbClr val="D0FFF9"/>
            </a:solidFill>
            <a:prstDash val="solid"/>
            <a:round/>
            <a:headEnd type="none" w="sm" len="sm"/>
            <a:tailEnd type="none" w="sm" len="sm"/>
          </a:ln>
        </p:spPr>
        <p:txBody>
          <a:bodyPr spcFirstLastPara="1" wrap="square" lIns="0" tIns="0" rIns="0" bIns="0" anchor="ctr" anchorCtr="0">
            <a:spAutoFit/>
          </a:bodyPr>
          <a:lstStyle/>
          <a:p>
            <a:pPr marL="0" marR="0" lvl="0" indent="0" algn="ctr" rtl="0">
              <a:lnSpc>
                <a:spcPct val="120145"/>
              </a:lnSpc>
              <a:spcBef>
                <a:spcPts val="0"/>
              </a:spcBef>
              <a:spcAft>
                <a:spcPts val="0"/>
              </a:spcAft>
              <a:buClr>
                <a:srgbClr val="000000"/>
              </a:buClr>
              <a:buSzPts val="4934"/>
              <a:buFont typeface="Arial"/>
              <a:buNone/>
            </a:pPr>
            <a:r>
              <a:rPr lang="de-DE" sz="4934" b="1" i="0" u="none" strike="noStrike" cap="none">
                <a:solidFill>
                  <a:srgbClr val="000E8E"/>
                </a:solidFill>
                <a:latin typeface="Arial"/>
                <a:ea typeface="Arial"/>
                <a:cs typeface="Arial"/>
                <a:sym typeface="Arial"/>
              </a:rPr>
              <a:t>8. Haushaltspolitik in Deutschland</a:t>
            </a:r>
            <a:endParaRPr sz="4934" b="1" i="0" u="none" strike="noStrike" cap="none">
              <a:solidFill>
                <a:srgbClr val="000E8E"/>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63"/>
          <p:cNvSpPr txBox="1">
            <a:spLocks noGrp="1"/>
          </p:cNvSpPr>
          <p:nvPr>
            <p:ph type="body" idx="1"/>
          </p:nvPr>
        </p:nvSpPr>
        <p:spPr>
          <a:xfrm>
            <a:off x="838200" y="168275"/>
            <a:ext cx="5983288" cy="482600"/>
          </a:xfrm>
          <a:prstGeom prst="rect">
            <a:avLst/>
          </a:prstGeom>
          <a:noFill/>
          <a:ln>
            <a:noFill/>
          </a:ln>
        </p:spPr>
        <p:txBody>
          <a:bodyPr spcFirstLastPara="1" wrap="square" lIns="91425" tIns="45700" rIns="91425" bIns="45700" anchor="t" anchorCtr="0">
            <a:normAutofit/>
          </a:bodyPr>
          <a:lstStyle/>
          <a:p>
            <a:pPr marL="228589" lvl="0" indent="-228589" algn="l" rtl="0">
              <a:lnSpc>
                <a:spcPct val="90000"/>
              </a:lnSpc>
              <a:spcBef>
                <a:spcPts val="0"/>
              </a:spcBef>
              <a:spcAft>
                <a:spcPts val="0"/>
              </a:spcAft>
              <a:buClr>
                <a:srgbClr val="FF6555"/>
              </a:buClr>
              <a:buSzPts val="2000"/>
              <a:buNone/>
            </a:pPr>
            <a:r>
              <a:rPr lang="de-DE"/>
              <a:t>Methodenoption 2 von 3: Quiz</a:t>
            </a:r>
            <a:endParaRPr/>
          </a:p>
        </p:txBody>
      </p:sp>
      <p:sp>
        <p:nvSpPr>
          <p:cNvPr id="776" name="Google Shape;776;p63"/>
          <p:cNvSpPr txBox="1">
            <a:spLocks noGrp="1"/>
          </p:cNvSpPr>
          <p:nvPr>
            <p:ph type="body" idx="2"/>
          </p:nvPr>
        </p:nvSpPr>
        <p:spPr>
          <a:xfrm>
            <a:off x="838202" y="789783"/>
            <a:ext cx="5822951" cy="779619"/>
          </a:xfrm>
          <a:prstGeom prst="rect">
            <a:avLst/>
          </a:prstGeom>
          <a:noFill/>
          <a:ln>
            <a:noFill/>
          </a:ln>
        </p:spPr>
        <p:txBody>
          <a:bodyPr spcFirstLastPara="1" wrap="square" lIns="91425" tIns="45700" rIns="91425" bIns="45700" anchor="ctr" anchorCtr="0">
            <a:normAutofit/>
          </a:bodyPr>
          <a:lstStyle/>
          <a:p>
            <a:pPr marL="228589" lvl="0" indent="-228589" algn="l" rtl="0">
              <a:lnSpc>
                <a:spcPct val="80000"/>
              </a:lnSpc>
              <a:spcBef>
                <a:spcPts val="0"/>
              </a:spcBef>
              <a:spcAft>
                <a:spcPts val="0"/>
              </a:spcAft>
              <a:buClr>
                <a:srgbClr val="000D86"/>
              </a:buClr>
              <a:buSzPts val="5300"/>
              <a:buNone/>
            </a:pPr>
            <a:r>
              <a:rPr lang="de-DE" sz="4400" dirty="0"/>
              <a:t>Quiz</a:t>
            </a:r>
            <a:endParaRPr sz="4800" dirty="0"/>
          </a:p>
        </p:txBody>
      </p:sp>
      <p:sp>
        <p:nvSpPr>
          <p:cNvPr id="777" name="Google Shape;777;p63"/>
          <p:cNvSpPr txBox="1">
            <a:spLocks noGrp="1"/>
          </p:cNvSpPr>
          <p:nvPr>
            <p:ph type="body" idx="3"/>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D86"/>
              </a:buClr>
              <a:buSzPts val="3000"/>
              <a:buNone/>
            </a:pPr>
            <a:r>
              <a:rPr lang="de-DE"/>
              <a:t>Ihr bildet zwei Gruppen, die in einem Quiz gegeneinander antreten. </a:t>
            </a:r>
            <a:endParaRPr/>
          </a:p>
          <a:p>
            <a:pPr marL="0" lvl="0" indent="0" algn="l" rtl="0">
              <a:lnSpc>
                <a:spcPct val="90000"/>
              </a:lnSpc>
              <a:spcBef>
                <a:spcPts val="1000"/>
              </a:spcBef>
              <a:spcAft>
                <a:spcPts val="0"/>
              </a:spcAft>
              <a:buClr>
                <a:srgbClr val="000D86"/>
              </a:buClr>
              <a:buSzPts val="3000"/>
              <a:buNone/>
            </a:pPr>
            <a:endParaRPr/>
          </a:p>
          <a:p>
            <a:pPr marL="0" lvl="0" indent="0" algn="l" rtl="0">
              <a:lnSpc>
                <a:spcPct val="90000"/>
              </a:lnSpc>
              <a:spcBef>
                <a:spcPts val="1000"/>
              </a:spcBef>
              <a:spcAft>
                <a:spcPts val="0"/>
              </a:spcAft>
              <a:buClr>
                <a:srgbClr val="000D86"/>
              </a:buClr>
              <a:buSzPts val="3000"/>
              <a:buNone/>
            </a:pPr>
            <a:r>
              <a:rPr lang="de-DE"/>
              <a:t>Eine Person aus eurer Gruppe scannt den QR-Code, um eure Antwort abzugeben. </a:t>
            </a:r>
            <a:endParaRPr/>
          </a:p>
        </p:txBody>
      </p:sp>
      <p:pic>
        <p:nvPicPr>
          <p:cNvPr id="778" name="Google Shape;778;p63" descr="Ein Bild, das Muster, Symmetrie, Majorelle Blue, Quadrat enthält.&#10;&#10;KI-generierte Inhalte können fehlerhaft sein."/>
          <p:cNvPicPr preferRelativeResize="0"/>
          <p:nvPr/>
        </p:nvPicPr>
        <p:blipFill rotWithShape="1">
          <a:blip r:embed="rId3">
            <a:alphaModFix/>
          </a:blip>
          <a:srcRect/>
          <a:stretch/>
        </p:blipFill>
        <p:spPr>
          <a:xfrm>
            <a:off x="8012214" y="4001295"/>
            <a:ext cx="2431892" cy="243189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64"/>
          <p:cNvSpPr txBox="1">
            <a:spLocks noGrp="1"/>
          </p:cNvSpPr>
          <p:nvPr>
            <p:ph type="body" idx="1"/>
          </p:nvPr>
        </p:nvSpPr>
        <p:spPr>
          <a:xfrm>
            <a:off x="838199" y="168275"/>
            <a:ext cx="7202711" cy="482600"/>
          </a:xfrm>
          <a:prstGeom prst="rect">
            <a:avLst/>
          </a:prstGeom>
          <a:noFill/>
          <a:ln>
            <a:noFill/>
          </a:ln>
        </p:spPr>
        <p:txBody>
          <a:bodyPr spcFirstLastPara="1" wrap="square" lIns="91425" tIns="45700" rIns="91425" bIns="45700" anchor="t" anchorCtr="0">
            <a:normAutofit fontScale="92500" lnSpcReduction="20000"/>
          </a:bodyPr>
          <a:lstStyle/>
          <a:p>
            <a:pPr marL="228589" lvl="0" indent="-228589" algn="l" rtl="0">
              <a:lnSpc>
                <a:spcPct val="90000"/>
              </a:lnSpc>
              <a:spcBef>
                <a:spcPts val="0"/>
              </a:spcBef>
              <a:spcAft>
                <a:spcPts val="0"/>
              </a:spcAft>
              <a:buClr>
                <a:srgbClr val="FF6555"/>
              </a:buClr>
              <a:buSzPct val="100000"/>
              <a:buNone/>
            </a:pPr>
            <a:r>
              <a:rPr lang="de-DE"/>
              <a:t>Methodenoption 3 von 3: Gruppenarbeit mit Materialien + Gallery Walk</a:t>
            </a:r>
            <a:endParaRPr/>
          </a:p>
        </p:txBody>
      </p:sp>
      <p:sp>
        <p:nvSpPr>
          <p:cNvPr id="784" name="Google Shape;784;p64"/>
          <p:cNvSpPr txBox="1">
            <a:spLocks noGrp="1"/>
          </p:cNvSpPr>
          <p:nvPr>
            <p:ph type="body" idx="3"/>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514350" lvl="0" indent="-514350" algn="l" rtl="0">
              <a:lnSpc>
                <a:spcPct val="90000"/>
              </a:lnSpc>
              <a:spcBef>
                <a:spcPts val="0"/>
              </a:spcBef>
              <a:spcAft>
                <a:spcPts val="0"/>
              </a:spcAft>
              <a:buClr>
                <a:srgbClr val="000D86"/>
              </a:buClr>
              <a:buSzPts val="3000"/>
              <a:buAutoNum type="arabicPeriod"/>
            </a:pPr>
            <a:r>
              <a:rPr lang="de-DE"/>
              <a:t>Bildet Gruppen</a:t>
            </a:r>
            <a:endParaRPr/>
          </a:p>
          <a:p>
            <a:pPr marL="514350" lvl="0" indent="-514350" algn="l" rtl="0">
              <a:lnSpc>
                <a:spcPct val="90000"/>
              </a:lnSpc>
              <a:spcBef>
                <a:spcPts val="1000"/>
              </a:spcBef>
              <a:spcAft>
                <a:spcPts val="0"/>
              </a:spcAft>
              <a:buClr>
                <a:srgbClr val="000D86"/>
              </a:buClr>
              <a:buSzPts val="3000"/>
              <a:buAutoNum type="arabicPeriod"/>
            </a:pPr>
            <a:r>
              <a:rPr lang="de-DE"/>
              <a:t>Lest das Material und diskutiert:</a:t>
            </a:r>
            <a:endParaRPr/>
          </a:p>
          <a:p>
            <a:pPr marL="685766" lvl="1" indent="-228589" algn="l" rtl="0">
              <a:lnSpc>
                <a:spcPct val="90000"/>
              </a:lnSpc>
              <a:spcBef>
                <a:spcPts val="500"/>
              </a:spcBef>
              <a:spcAft>
                <a:spcPts val="0"/>
              </a:spcAft>
              <a:buClr>
                <a:srgbClr val="000D86"/>
              </a:buClr>
              <a:buSzPts val="3000"/>
              <a:buChar char="•"/>
            </a:pPr>
            <a:r>
              <a:rPr lang="de-DE"/>
              <a:t>Wie hat sich die Haushaltspolitik in den letzten Monaten verändert? </a:t>
            </a:r>
            <a:endParaRPr/>
          </a:p>
          <a:p>
            <a:pPr marL="685766" lvl="1" indent="-228589" algn="l" rtl="0">
              <a:lnSpc>
                <a:spcPct val="90000"/>
              </a:lnSpc>
              <a:spcBef>
                <a:spcPts val="500"/>
              </a:spcBef>
              <a:spcAft>
                <a:spcPts val="0"/>
              </a:spcAft>
              <a:buClr>
                <a:srgbClr val="000D86"/>
              </a:buClr>
              <a:buSzPts val="3000"/>
              <a:buChar char="•"/>
            </a:pPr>
            <a:r>
              <a:rPr lang="de-DE"/>
              <a:t>Vor welchen Herausforderungen steht die Haushaltspolitik in Deutschland? </a:t>
            </a:r>
            <a:endParaRPr/>
          </a:p>
          <a:p>
            <a:pPr marL="685766" lvl="1" indent="-228589" algn="l" rtl="0">
              <a:lnSpc>
                <a:spcPct val="90000"/>
              </a:lnSpc>
              <a:spcBef>
                <a:spcPts val="500"/>
              </a:spcBef>
              <a:spcAft>
                <a:spcPts val="0"/>
              </a:spcAft>
              <a:buClr>
                <a:srgbClr val="000D86"/>
              </a:buClr>
              <a:buSzPts val="3000"/>
              <a:buChar char="•"/>
            </a:pPr>
            <a:r>
              <a:rPr lang="de-DE">
                <a:solidFill>
                  <a:srgbClr val="000D86"/>
                </a:solidFill>
              </a:rPr>
              <a:t>Wie groß ist die Haushaltslücke?</a:t>
            </a:r>
            <a:endParaRPr>
              <a:solidFill>
                <a:srgbClr val="000D86"/>
              </a:solidFill>
            </a:endParaRPr>
          </a:p>
        </p:txBody>
      </p:sp>
      <p:sp>
        <p:nvSpPr>
          <p:cNvPr id="785" name="Google Shape;785;p64"/>
          <p:cNvSpPr txBox="1">
            <a:spLocks noGrp="1"/>
          </p:cNvSpPr>
          <p:nvPr>
            <p:ph type="body" idx="2"/>
          </p:nvPr>
        </p:nvSpPr>
        <p:spPr>
          <a:xfrm>
            <a:off x="838200" y="750575"/>
            <a:ext cx="9852300" cy="819000"/>
          </a:xfrm>
          <a:prstGeom prst="rect">
            <a:avLst/>
          </a:prstGeom>
          <a:noFill/>
          <a:ln>
            <a:noFill/>
          </a:ln>
        </p:spPr>
        <p:txBody>
          <a:bodyPr spcFirstLastPara="1" wrap="square" lIns="91425" tIns="45700" rIns="91425" bIns="45700" anchor="ctr" anchorCtr="0">
            <a:normAutofit/>
          </a:bodyPr>
          <a:lstStyle/>
          <a:p>
            <a:pPr marL="228588" lvl="0" indent="-228588" algn="l" rtl="0">
              <a:lnSpc>
                <a:spcPct val="90000"/>
              </a:lnSpc>
              <a:spcBef>
                <a:spcPts val="0"/>
              </a:spcBef>
              <a:spcAft>
                <a:spcPts val="0"/>
              </a:spcAft>
              <a:buClr>
                <a:srgbClr val="000D86"/>
              </a:buClr>
              <a:buSzPts val="3710"/>
              <a:buNone/>
            </a:pPr>
            <a:r>
              <a:rPr lang="de-DE" sz="3534"/>
              <a:t>Gruppenarbeit mit Materialien</a:t>
            </a:r>
            <a:endParaRPr sz="3534"/>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65"/>
          <p:cNvSpPr txBox="1">
            <a:spLocks noGrp="1"/>
          </p:cNvSpPr>
          <p:nvPr>
            <p:ph type="body" idx="3"/>
          </p:nvPr>
        </p:nvSpPr>
        <p:spPr>
          <a:xfrm>
            <a:off x="838200" y="1825625"/>
            <a:ext cx="10515600" cy="4351338"/>
          </a:xfrm>
          <a:prstGeom prst="rect">
            <a:avLst/>
          </a:prstGeom>
          <a:noFill/>
          <a:ln>
            <a:noFill/>
          </a:ln>
        </p:spPr>
        <p:txBody>
          <a:bodyPr spcFirstLastPara="1" wrap="square" lIns="91425" tIns="45700" rIns="91425" bIns="45700" anchor="t" anchorCtr="0">
            <a:normAutofit lnSpcReduction="10000"/>
          </a:bodyPr>
          <a:lstStyle/>
          <a:p>
            <a:pPr marL="228589" lvl="0" indent="-228589" algn="l" rtl="0">
              <a:lnSpc>
                <a:spcPct val="90000"/>
              </a:lnSpc>
              <a:spcBef>
                <a:spcPts val="0"/>
              </a:spcBef>
              <a:spcAft>
                <a:spcPts val="0"/>
              </a:spcAft>
              <a:buClr>
                <a:srgbClr val="000D86"/>
              </a:buClr>
              <a:buSzPts val="3000"/>
              <a:buChar char="•"/>
            </a:pPr>
            <a:r>
              <a:rPr lang="de-DE"/>
              <a:t>Die </a:t>
            </a:r>
            <a:r>
              <a:rPr lang="de-DE" b="1"/>
              <a:t>Ausgaben</a:t>
            </a:r>
            <a:r>
              <a:rPr lang="de-DE"/>
              <a:t> des Gesamthaushalts umfassen:</a:t>
            </a:r>
            <a:endParaRPr/>
          </a:p>
          <a:p>
            <a:pPr marL="685766" lvl="1" indent="-228589" algn="l" rtl="0">
              <a:lnSpc>
                <a:spcPct val="90000"/>
              </a:lnSpc>
              <a:spcBef>
                <a:spcPts val="500"/>
              </a:spcBef>
              <a:spcAft>
                <a:spcPts val="0"/>
              </a:spcAft>
              <a:buClr>
                <a:srgbClr val="000D86"/>
              </a:buClr>
              <a:buSzPts val="3000"/>
              <a:buChar char="•"/>
            </a:pPr>
            <a:r>
              <a:rPr lang="de-DE"/>
              <a:t>Ausgaben von Bund, Ländern und Kommunen</a:t>
            </a:r>
            <a:endParaRPr/>
          </a:p>
          <a:p>
            <a:pPr marL="685766" lvl="1" indent="-228589" algn="l" rtl="0">
              <a:lnSpc>
                <a:spcPct val="90000"/>
              </a:lnSpc>
              <a:spcBef>
                <a:spcPts val="500"/>
              </a:spcBef>
              <a:spcAft>
                <a:spcPts val="0"/>
              </a:spcAft>
              <a:buClr>
                <a:srgbClr val="000D86"/>
              </a:buClr>
              <a:buSzPts val="3000"/>
              <a:buChar char="•"/>
            </a:pPr>
            <a:r>
              <a:rPr lang="de-DE"/>
              <a:t>Ausgaben der Sozialversicherungen (größter Anteil) </a:t>
            </a:r>
            <a:endParaRPr/>
          </a:p>
          <a:p>
            <a:pPr marL="685766" lvl="1" indent="-228589" algn="l" rtl="0">
              <a:lnSpc>
                <a:spcPct val="90000"/>
              </a:lnSpc>
              <a:spcBef>
                <a:spcPts val="500"/>
              </a:spcBef>
              <a:spcAft>
                <a:spcPts val="0"/>
              </a:spcAft>
              <a:buClr>
                <a:srgbClr val="000D86"/>
              </a:buClr>
              <a:buSzPts val="3000"/>
              <a:buChar char="•"/>
            </a:pPr>
            <a:r>
              <a:rPr lang="de-DE"/>
              <a:t>Abgaben an die EU (geringster Anteil)</a:t>
            </a:r>
            <a:endParaRPr/>
          </a:p>
          <a:p>
            <a:pPr marL="228589" lvl="0" indent="-38089" algn="l" rtl="0">
              <a:lnSpc>
                <a:spcPct val="90000"/>
              </a:lnSpc>
              <a:spcBef>
                <a:spcPts val="1000"/>
              </a:spcBef>
              <a:spcAft>
                <a:spcPts val="0"/>
              </a:spcAft>
              <a:buClr>
                <a:srgbClr val="000D86"/>
              </a:buClr>
              <a:buSzPts val="3000"/>
              <a:buNone/>
            </a:pPr>
            <a:endParaRPr/>
          </a:p>
          <a:p>
            <a:pPr marL="228589" lvl="0" indent="-228589" algn="l" rtl="0">
              <a:lnSpc>
                <a:spcPct val="90000"/>
              </a:lnSpc>
              <a:spcBef>
                <a:spcPts val="1000"/>
              </a:spcBef>
              <a:spcAft>
                <a:spcPts val="0"/>
              </a:spcAft>
              <a:buClr>
                <a:srgbClr val="000D86"/>
              </a:buClr>
              <a:buSzPts val="3000"/>
              <a:buChar char="•"/>
            </a:pPr>
            <a:r>
              <a:rPr lang="de-DE"/>
              <a:t>Die </a:t>
            </a:r>
            <a:r>
              <a:rPr lang="de-DE" b="1"/>
              <a:t>Einnahmeseite</a:t>
            </a:r>
            <a:r>
              <a:rPr lang="de-DE"/>
              <a:t> ist auch nach föderalen Ebenen aufgeteilt: </a:t>
            </a:r>
            <a:endParaRPr/>
          </a:p>
          <a:p>
            <a:pPr marL="685766" lvl="1" indent="-228589" algn="l" rtl="0">
              <a:lnSpc>
                <a:spcPct val="90000"/>
              </a:lnSpc>
              <a:spcBef>
                <a:spcPts val="500"/>
              </a:spcBef>
              <a:spcAft>
                <a:spcPts val="0"/>
              </a:spcAft>
              <a:buClr>
                <a:srgbClr val="000D86"/>
              </a:buClr>
              <a:buSzPts val="3000"/>
              <a:buChar char="•"/>
            </a:pPr>
            <a:r>
              <a:rPr lang="de-DE"/>
              <a:t>Die wichtigsten Steuereinnahmen werden als </a:t>
            </a:r>
            <a:r>
              <a:rPr lang="de-DE" b="1"/>
              <a:t>Gemeinschaftssteuern</a:t>
            </a:r>
            <a:r>
              <a:rPr lang="de-DE"/>
              <a:t> nach festen Quoten zwischen Bund, Ländern und Gemeinden aufgeteilt. </a:t>
            </a:r>
            <a:endParaRPr/>
          </a:p>
        </p:txBody>
      </p:sp>
      <p:sp>
        <p:nvSpPr>
          <p:cNvPr id="791" name="Google Shape;791;p65"/>
          <p:cNvSpPr/>
          <p:nvPr/>
        </p:nvSpPr>
        <p:spPr>
          <a:xfrm>
            <a:off x="0" y="750550"/>
            <a:ext cx="10913400" cy="819000"/>
          </a:xfrm>
          <a:prstGeom prst="rect">
            <a:avLst/>
          </a:prstGeom>
          <a:solidFill>
            <a:srgbClr val="D0FF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92" name="Google Shape;792;p65"/>
          <p:cNvSpPr txBox="1">
            <a:spLocks noGrp="1"/>
          </p:cNvSpPr>
          <p:nvPr>
            <p:ph type="body" idx="2"/>
          </p:nvPr>
        </p:nvSpPr>
        <p:spPr>
          <a:xfrm>
            <a:off x="838200" y="750575"/>
            <a:ext cx="9852300" cy="819000"/>
          </a:xfrm>
          <a:prstGeom prst="rect">
            <a:avLst/>
          </a:prstGeom>
          <a:noFill/>
          <a:ln>
            <a:noFill/>
          </a:ln>
        </p:spPr>
        <p:txBody>
          <a:bodyPr spcFirstLastPara="1" wrap="square" lIns="91425" tIns="45700" rIns="91425" bIns="45700" anchor="ctr" anchorCtr="0">
            <a:normAutofit/>
          </a:bodyPr>
          <a:lstStyle/>
          <a:p>
            <a:pPr marL="228588" lvl="0" indent="-228588" algn="l" rtl="0">
              <a:lnSpc>
                <a:spcPct val="90000"/>
              </a:lnSpc>
              <a:spcBef>
                <a:spcPts val="0"/>
              </a:spcBef>
              <a:spcAft>
                <a:spcPts val="0"/>
              </a:spcAft>
              <a:buClr>
                <a:srgbClr val="000D86"/>
              </a:buClr>
              <a:buSzPts val="3710"/>
              <a:buNone/>
            </a:pPr>
            <a:r>
              <a:rPr lang="de-DE" sz="3534"/>
              <a:t>Grundsätzliche Fakten zur Haushaltspolitik</a:t>
            </a:r>
            <a:endParaRPr sz="3534"/>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66"/>
          <p:cNvSpPr txBox="1">
            <a:spLocks noGrp="1"/>
          </p:cNvSpPr>
          <p:nvPr>
            <p:ph type="body" idx="3"/>
          </p:nvPr>
        </p:nvSpPr>
        <p:spPr>
          <a:xfrm>
            <a:off x="2596243" y="1896748"/>
            <a:ext cx="6999514" cy="4826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rgbClr val="000D86"/>
              </a:buClr>
              <a:buSzPct val="100000"/>
              <a:buNone/>
            </a:pPr>
            <a:r>
              <a:rPr lang="de-DE" b="1"/>
              <a:t>Investitionsdefizit</a:t>
            </a:r>
            <a:r>
              <a:rPr lang="de-DE"/>
              <a:t> der letzten Jahrzehnte </a:t>
            </a:r>
            <a:endParaRPr/>
          </a:p>
        </p:txBody>
      </p:sp>
      <p:sp>
        <p:nvSpPr>
          <p:cNvPr id="798" name="Google Shape;798;p66"/>
          <p:cNvSpPr/>
          <p:nvPr/>
        </p:nvSpPr>
        <p:spPr>
          <a:xfrm>
            <a:off x="5805714" y="2539503"/>
            <a:ext cx="580572" cy="1034144"/>
          </a:xfrm>
          <a:prstGeom prst="downArrow">
            <a:avLst>
              <a:gd name="adj1" fmla="val 50000"/>
              <a:gd name="adj2" fmla="val 50000"/>
            </a:avLst>
          </a:prstGeom>
          <a:solidFill>
            <a:srgbClr val="D0FFFA"/>
          </a:solidFill>
          <a:ln w="19050" cap="flat" cmpd="sng">
            <a:solidFill>
              <a:srgbClr val="000D8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99" name="Google Shape;799;p66"/>
          <p:cNvSpPr txBox="1"/>
          <p:nvPr/>
        </p:nvSpPr>
        <p:spPr>
          <a:xfrm>
            <a:off x="798286" y="3975102"/>
            <a:ext cx="10595428" cy="482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D86"/>
              </a:buClr>
              <a:buSzPts val="3000"/>
              <a:buFont typeface="Arial"/>
              <a:buNone/>
            </a:pPr>
            <a:r>
              <a:rPr lang="de-DE" sz="3000" b="1" i="0" u="none" strike="noStrike" cap="none">
                <a:solidFill>
                  <a:srgbClr val="000D86"/>
                </a:solidFill>
                <a:latin typeface="Arial"/>
                <a:ea typeface="Arial"/>
                <a:cs typeface="Arial"/>
                <a:sym typeface="Arial"/>
              </a:rPr>
              <a:t>Folgekosten</a:t>
            </a:r>
            <a:r>
              <a:rPr lang="de-DE" sz="3000" b="0" i="0" u="none" strike="noStrike" cap="none">
                <a:solidFill>
                  <a:srgbClr val="000D86"/>
                </a:solidFill>
                <a:latin typeface="Arial"/>
                <a:ea typeface="Arial"/>
                <a:cs typeface="Arial"/>
                <a:sym typeface="Arial"/>
              </a:rPr>
              <a:t>, infolge einer verschleppten Transformation</a:t>
            </a:r>
            <a:endParaRPr sz="1400" b="0" i="0" u="none" strike="noStrike" cap="none">
              <a:solidFill>
                <a:srgbClr val="000000"/>
              </a:solidFill>
              <a:latin typeface="Arial"/>
              <a:ea typeface="Arial"/>
              <a:cs typeface="Arial"/>
              <a:sym typeface="Arial"/>
            </a:endParaRPr>
          </a:p>
        </p:txBody>
      </p:sp>
      <p:sp>
        <p:nvSpPr>
          <p:cNvPr id="800" name="Google Shape;800;p66"/>
          <p:cNvSpPr/>
          <p:nvPr/>
        </p:nvSpPr>
        <p:spPr>
          <a:xfrm>
            <a:off x="0" y="750550"/>
            <a:ext cx="10283700" cy="819000"/>
          </a:xfrm>
          <a:prstGeom prst="rect">
            <a:avLst/>
          </a:prstGeom>
          <a:solidFill>
            <a:srgbClr val="D0FF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01" name="Google Shape;801;p66"/>
          <p:cNvSpPr txBox="1">
            <a:spLocks noGrp="1"/>
          </p:cNvSpPr>
          <p:nvPr>
            <p:ph type="body" idx="2"/>
          </p:nvPr>
        </p:nvSpPr>
        <p:spPr>
          <a:xfrm>
            <a:off x="838200" y="750575"/>
            <a:ext cx="9852300" cy="819000"/>
          </a:xfrm>
          <a:prstGeom prst="rect">
            <a:avLst/>
          </a:prstGeom>
          <a:noFill/>
          <a:ln>
            <a:noFill/>
          </a:ln>
        </p:spPr>
        <p:txBody>
          <a:bodyPr spcFirstLastPara="1" wrap="square" lIns="91425" tIns="45700" rIns="91425" bIns="45700" anchor="ctr" anchorCtr="0">
            <a:normAutofit/>
          </a:bodyPr>
          <a:lstStyle/>
          <a:p>
            <a:pPr marL="228588" lvl="0" indent="-228588" algn="l" rtl="0">
              <a:lnSpc>
                <a:spcPct val="90000"/>
              </a:lnSpc>
              <a:spcBef>
                <a:spcPts val="0"/>
              </a:spcBef>
              <a:spcAft>
                <a:spcPts val="0"/>
              </a:spcAft>
              <a:buClr>
                <a:srgbClr val="000D86"/>
              </a:buClr>
              <a:buSzPts val="3710"/>
              <a:buNone/>
            </a:pPr>
            <a:r>
              <a:rPr lang="de-DE" sz="3534"/>
              <a:t>Herausforderungen der Haushaltspolitik</a:t>
            </a:r>
            <a:endParaRPr sz="3534"/>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67"/>
          <p:cNvSpPr/>
          <p:nvPr/>
        </p:nvSpPr>
        <p:spPr>
          <a:xfrm>
            <a:off x="0" y="750550"/>
            <a:ext cx="10283700" cy="819000"/>
          </a:xfrm>
          <a:prstGeom prst="rect">
            <a:avLst/>
          </a:prstGeom>
          <a:solidFill>
            <a:srgbClr val="D0FF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07" name="Google Shape;807;p67"/>
          <p:cNvSpPr txBox="1">
            <a:spLocks noGrp="1"/>
          </p:cNvSpPr>
          <p:nvPr>
            <p:ph type="body" idx="3"/>
          </p:nvPr>
        </p:nvSpPr>
        <p:spPr>
          <a:xfrm>
            <a:off x="2061029" y="1921153"/>
            <a:ext cx="9326109" cy="48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D86"/>
              </a:buClr>
              <a:buSzPts val="3000"/>
              <a:buNone/>
            </a:pPr>
            <a:r>
              <a:rPr lang="de-DE" b="1"/>
              <a:t>Investitionsoffensive </a:t>
            </a:r>
            <a:r>
              <a:rPr lang="de-DE"/>
              <a:t>durch das Sondervermögen Infrastruktur und Klimaschutz</a:t>
            </a:r>
            <a:endParaRPr/>
          </a:p>
        </p:txBody>
      </p:sp>
      <p:sp>
        <p:nvSpPr>
          <p:cNvPr id="808" name="Google Shape;808;p67"/>
          <p:cNvSpPr txBox="1"/>
          <p:nvPr/>
        </p:nvSpPr>
        <p:spPr>
          <a:xfrm>
            <a:off x="798286" y="3975102"/>
            <a:ext cx="10595428" cy="482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D86"/>
              </a:buClr>
              <a:buSzPts val="3000"/>
              <a:buFont typeface="Arial"/>
              <a:buNone/>
            </a:pPr>
            <a:r>
              <a:rPr lang="de-DE" sz="3000" b="0" i="0" u="none" strike="noStrike" cap="none">
                <a:solidFill>
                  <a:srgbClr val="000D86"/>
                </a:solidFill>
                <a:latin typeface="Arial"/>
                <a:ea typeface="Arial"/>
                <a:cs typeface="Arial"/>
                <a:sym typeface="Arial"/>
              </a:rPr>
              <a:t>In anderen Bereichen herrscht immer noch </a:t>
            </a:r>
            <a:r>
              <a:rPr lang="de-DE" sz="3000" b="1" i="0" u="none" strike="noStrike" cap="none">
                <a:solidFill>
                  <a:srgbClr val="000D86"/>
                </a:solidFill>
                <a:latin typeface="Arial"/>
                <a:ea typeface="Arial"/>
                <a:cs typeface="Arial"/>
                <a:sym typeface="Arial"/>
              </a:rPr>
              <a:t>Kürzungsdruck! </a:t>
            </a:r>
            <a:endParaRPr sz="3000" b="0" i="0" u="none" strike="noStrike" cap="none">
              <a:solidFill>
                <a:srgbClr val="000D86"/>
              </a:solidFill>
              <a:latin typeface="Arial"/>
              <a:ea typeface="Arial"/>
              <a:cs typeface="Arial"/>
              <a:sym typeface="Arial"/>
            </a:endParaRPr>
          </a:p>
        </p:txBody>
      </p:sp>
      <p:sp>
        <p:nvSpPr>
          <p:cNvPr id="809" name="Google Shape;809;p67"/>
          <p:cNvSpPr/>
          <p:nvPr/>
        </p:nvSpPr>
        <p:spPr>
          <a:xfrm>
            <a:off x="798286" y="1896748"/>
            <a:ext cx="886968" cy="877824"/>
          </a:xfrm>
          <a:prstGeom prst="uturnArrow">
            <a:avLst>
              <a:gd name="adj1" fmla="val 25000"/>
              <a:gd name="adj2" fmla="val 25000"/>
              <a:gd name="adj3" fmla="val 25000"/>
              <a:gd name="adj4" fmla="val 43750"/>
              <a:gd name="adj5" fmla="val 75000"/>
            </a:avLst>
          </a:prstGeom>
          <a:solidFill>
            <a:srgbClr val="D0FFFA"/>
          </a:solidFill>
          <a:ln w="19050" cap="flat" cmpd="sng">
            <a:solidFill>
              <a:srgbClr val="000D8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10" name="Google Shape;810;p67"/>
          <p:cNvSpPr/>
          <p:nvPr/>
        </p:nvSpPr>
        <p:spPr>
          <a:xfrm>
            <a:off x="5167086" y="3062514"/>
            <a:ext cx="624114" cy="725715"/>
          </a:xfrm>
          <a:prstGeom prst="lightningBolt">
            <a:avLst/>
          </a:prstGeom>
          <a:solidFill>
            <a:srgbClr val="D0FFFA"/>
          </a:solidFill>
          <a:ln w="19050" cap="flat" cmpd="sng">
            <a:solidFill>
              <a:srgbClr val="000D8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11" name="Google Shape;811;p67"/>
          <p:cNvSpPr txBox="1"/>
          <p:nvPr/>
        </p:nvSpPr>
        <p:spPr>
          <a:xfrm>
            <a:off x="838200" y="4987942"/>
            <a:ext cx="10091057" cy="134057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D86"/>
              </a:buClr>
              <a:buSzPts val="3000"/>
              <a:buFont typeface="Arial"/>
              <a:buNone/>
            </a:pPr>
            <a:r>
              <a:rPr lang="de-DE" sz="3000" b="1" i="0" u="none" strike="noStrike" cap="none" dirty="0">
                <a:solidFill>
                  <a:srgbClr val="000D86"/>
                </a:solidFill>
                <a:latin typeface="Arial"/>
                <a:ea typeface="Arial"/>
                <a:cs typeface="Arial"/>
                <a:sym typeface="Arial"/>
              </a:rPr>
              <a:t>→ Es braucht langfristige Lösungen, um die Handlungsfähigkeit des Staates auch in Zukunft zu sichern.</a:t>
            </a:r>
            <a:endParaRPr sz="1400" b="0" i="0" u="none" strike="noStrike" cap="none" dirty="0">
              <a:solidFill>
                <a:srgbClr val="000000"/>
              </a:solidFill>
              <a:latin typeface="Arial"/>
              <a:ea typeface="Arial"/>
              <a:cs typeface="Arial"/>
              <a:sym typeface="Arial"/>
            </a:endParaRPr>
          </a:p>
        </p:txBody>
      </p:sp>
      <p:sp>
        <p:nvSpPr>
          <p:cNvPr id="812" name="Google Shape;812;p67"/>
          <p:cNvSpPr txBox="1">
            <a:spLocks noGrp="1"/>
          </p:cNvSpPr>
          <p:nvPr>
            <p:ph type="body" idx="2"/>
          </p:nvPr>
        </p:nvSpPr>
        <p:spPr>
          <a:xfrm>
            <a:off x="838200" y="750575"/>
            <a:ext cx="9852300" cy="819000"/>
          </a:xfrm>
          <a:prstGeom prst="rect">
            <a:avLst/>
          </a:prstGeom>
          <a:noFill/>
          <a:ln>
            <a:noFill/>
          </a:ln>
        </p:spPr>
        <p:txBody>
          <a:bodyPr spcFirstLastPara="1" wrap="square" lIns="91425" tIns="45700" rIns="91425" bIns="45700" anchor="ctr" anchorCtr="0">
            <a:normAutofit/>
          </a:bodyPr>
          <a:lstStyle/>
          <a:p>
            <a:pPr marL="228588" lvl="0" indent="-228588" algn="l" rtl="0">
              <a:lnSpc>
                <a:spcPct val="90000"/>
              </a:lnSpc>
              <a:spcBef>
                <a:spcPts val="0"/>
              </a:spcBef>
              <a:spcAft>
                <a:spcPts val="0"/>
              </a:spcAft>
              <a:buClr>
                <a:srgbClr val="000D86"/>
              </a:buClr>
              <a:buSzPts val="3710"/>
              <a:buNone/>
            </a:pPr>
            <a:r>
              <a:rPr lang="de-DE" sz="3534"/>
              <a:t>Herausforderungen der Haushaltspolitik</a:t>
            </a:r>
            <a:endParaRPr sz="3534"/>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68"/>
          <p:cNvSpPr/>
          <p:nvPr/>
        </p:nvSpPr>
        <p:spPr>
          <a:xfrm>
            <a:off x="0" y="-6246"/>
            <a:ext cx="12183128" cy="6861258"/>
          </a:xfrm>
          <a:prstGeom prst="rect">
            <a:avLst/>
          </a:prstGeom>
          <a:solidFill>
            <a:srgbClr val="000E8E"/>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Arial"/>
              <a:ea typeface="Arial"/>
              <a:cs typeface="Arial"/>
              <a:sym typeface="Arial"/>
            </a:endParaRPr>
          </a:p>
        </p:txBody>
      </p:sp>
      <p:sp>
        <p:nvSpPr>
          <p:cNvPr id="819" name="Google Shape;819;p68"/>
          <p:cNvSpPr/>
          <p:nvPr/>
        </p:nvSpPr>
        <p:spPr>
          <a:xfrm>
            <a:off x="4557" y="-9265"/>
            <a:ext cx="12209988" cy="6875992"/>
          </a:xfrm>
          <a:custGeom>
            <a:avLst/>
            <a:gdLst/>
            <a:ahLst/>
            <a:cxnLst/>
            <a:rect l="l" t="t" r="r" b="b"/>
            <a:pathLst>
              <a:path w="20572877" h="20572877" extrusionOk="0">
                <a:moveTo>
                  <a:pt x="0" y="0"/>
                </a:moveTo>
                <a:lnTo>
                  <a:pt x="20572877" y="0"/>
                </a:lnTo>
                <a:lnTo>
                  <a:pt x="20572877" y="20572876"/>
                </a:lnTo>
                <a:lnTo>
                  <a:pt x="0" y="20572876"/>
                </a:lnTo>
                <a:lnTo>
                  <a:pt x="0" y="0"/>
                </a:lnTo>
                <a:close/>
              </a:path>
            </a:pathLst>
          </a:custGeom>
          <a:blipFill rotWithShape="1">
            <a:blip r:embed="rId3">
              <a:alphaModFix amt="50000"/>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820" name="Google Shape;820;p68"/>
          <p:cNvSpPr txBox="1"/>
          <p:nvPr/>
        </p:nvSpPr>
        <p:spPr>
          <a:xfrm>
            <a:off x="1065827" y="2993377"/>
            <a:ext cx="10087447" cy="911147"/>
          </a:xfrm>
          <a:prstGeom prst="rect">
            <a:avLst/>
          </a:prstGeom>
          <a:solidFill>
            <a:srgbClr val="D0FFF9"/>
          </a:solidFill>
          <a:ln w="9525" cap="flat" cmpd="sng">
            <a:solidFill>
              <a:srgbClr val="D0FFF9"/>
            </a:solidFill>
            <a:prstDash val="solid"/>
            <a:round/>
            <a:headEnd type="none" w="sm" len="sm"/>
            <a:tailEnd type="none" w="sm" len="sm"/>
          </a:ln>
        </p:spPr>
        <p:txBody>
          <a:bodyPr spcFirstLastPara="1" wrap="square" lIns="0" tIns="0" rIns="0" bIns="0" anchor="ctr" anchorCtr="0">
            <a:spAutoFit/>
          </a:bodyPr>
          <a:lstStyle/>
          <a:p>
            <a:pPr marL="0" marR="0" lvl="0" indent="0" algn="ctr" rtl="0">
              <a:lnSpc>
                <a:spcPct val="120145"/>
              </a:lnSpc>
              <a:spcBef>
                <a:spcPts val="0"/>
              </a:spcBef>
              <a:spcAft>
                <a:spcPts val="0"/>
              </a:spcAft>
              <a:buClr>
                <a:srgbClr val="000000"/>
              </a:buClr>
              <a:buSzPts val="4900"/>
              <a:buFont typeface="Arial"/>
              <a:buNone/>
            </a:pPr>
            <a:r>
              <a:rPr lang="de-DE" sz="4900" b="1" i="0" u="none" strike="noStrike" cap="none">
                <a:solidFill>
                  <a:srgbClr val="000E8E"/>
                </a:solidFill>
                <a:latin typeface="Arial"/>
                <a:ea typeface="Arial"/>
                <a:cs typeface="Arial"/>
                <a:sym typeface="Arial"/>
              </a:rPr>
              <a:t>9. Nachhaltige Staatsfinanzen</a:t>
            </a:r>
            <a:endParaRPr sz="4900" b="1" i="0" u="none" strike="noStrike" cap="none">
              <a:solidFill>
                <a:srgbClr val="000E8E"/>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69"/>
          <p:cNvSpPr txBox="1">
            <a:spLocks noGrp="1"/>
          </p:cNvSpPr>
          <p:nvPr>
            <p:ph type="body" idx="1"/>
          </p:nvPr>
        </p:nvSpPr>
        <p:spPr>
          <a:xfrm>
            <a:off x="838200" y="168275"/>
            <a:ext cx="7527324" cy="482600"/>
          </a:xfrm>
          <a:prstGeom prst="rect">
            <a:avLst/>
          </a:prstGeom>
          <a:noFill/>
          <a:ln>
            <a:noFill/>
          </a:ln>
        </p:spPr>
        <p:txBody>
          <a:bodyPr spcFirstLastPara="1" wrap="square" lIns="91425" tIns="45700" rIns="91425" bIns="45700" anchor="t" anchorCtr="0">
            <a:normAutofit/>
          </a:bodyPr>
          <a:lstStyle/>
          <a:p>
            <a:pPr marL="228589" lvl="0" indent="-228589" algn="l" rtl="0">
              <a:lnSpc>
                <a:spcPct val="90000"/>
              </a:lnSpc>
              <a:spcBef>
                <a:spcPts val="0"/>
              </a:spcBef>
              <a:spcAft>
                <a:spcPts val="0"/>
              </a:spcAft>
              <a:buClr>
                <a:srgbClr val="FF6555"/>
              </a:buClr>
              <a:buSzPts val="2000"/>
              <a:buNone/>
            </a:pPr>
            <a:r>
              <a:rPr lang="de-DE"/>
              <a:t>Methode: Input + Plenum</a:t>
            </a:r>
            <a:endParaRPr/>
          </a:p>
          <a:p>
            <a:pPr marL="228589" lvl="0" indent="-228589" algn="l" rtl="0">
              <a:lnSpc>
                <a:spcPct val="90000"/>
              </a:lnSpc>
              <a:spcBef>
                <a:spcPts val="1000"/>
              </a:spcBef>
              <a:spcAft>
                <a:spcPts val="0"/>
              </a:spcAft>
              <a:buClr>
                <a:srgbClr val="FF6555"/>
              </a:buClr>
              <a:buSzPts val="2000"/>
              <a:buNone/>
            </a:pPr>
            <a:endParaRPr/>
          </a:p>
        </p:txBody>
      </p:sp>
      <p:sp>
        <p:nvSpPr>
          <p:cNvPr id="826" name="Google Shape;826;p69"/>
          <p:cNvSpPr txBox="1">
            <a:spLocks noGrp="1"/>
          </p:cNvSpPr>
          <p:nvPr>
            <p:ph type="body" idx="2"/>
          </p:nvPr>
        </p:nvSpPr>
        <p:spPr>
          <a:xfrm>
            <a:off x="838202" y="789783"/>
            <a:ext cx="7045409" cy="779619"/>
          </a:xfrm>
          <a:prstGeom prst="rect">
            <a:avLst/>
          </a:prstGeom>
          <a:noFill/>
          <a:ln>
            <a:noFill/>
          </a:ln>
        </p:spPr>
        <p:txBody>
          <a:bodyPr spcFirstLastPara="1" wrap="square" lIns="91425" tIns="45700" rIns="91425" bIns="45700" anchor="ctr" anchorCtr="0">
            <a:normAutofit/>
          </a:bodyPr>
          <a:lstStyle/>
          <a:p>
            <a:pPr marL="228589" lvl="0" indent="-228589" algn="l" rtl="0">
              <a:lnSpc>
                <a:spcPct val="80000"/>
              </a:lnSpc>
              <a:spcBef>
                <a:spcPts val="0"/>
              </a:spcBef>
              <a:spcAft>
                <a:spcPts val="0"/>
              </a:spcAft>
              <a:buClr>
                <a:srgbClr val="000D86"/>
              </a:buClr>
              <a:buSzPts val="5300"/>
              <a:buNone/>
            </a:pPr>
            <a:r>
              <a:rPr lang="de-DE" sz="4400" dirty="0"/>
              <a:t>Murmelrunde</a:t>
            </a:r>
            <a:endParaRPr sz="4800" dirty="0"/>
          </a:p>
        </p:txBody>
      </p:sp>
      <p:sp>
        <p:nvSpPr>
          <p:cNvPr id="827" name="Google Shape;827;p69"/>
          <p:cNvSpPr txBox="1">
            <a:spLocks noGrp="1"/>
          </p:cNvSpPr>
          <p:nvPr>
            <p:ph type="body" idx="3"/>
          </p:nvPr>
        </p:nvSpPr>
        <p:spPr>
          <a:xfrm>
            <a:off x="838200" y="3039190"/>
            <a:ext cx="10515600" cy="779619"/>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000D86"/>
              </a:buClr>
              <a:buSzPts val="3000"/>
              <a:buNone/>
            </a:pPr>
            <a:r>
              <a:rPr lang="de-DE" b="1"/>
              <a:t>Was macht Finanz- und Haushaltspolitik nachhaltig?</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7"/>
          <p:cNvSpPr txBox="1">
            <a:spLocks noGrp="1"/>
          </p:cNvSpPr>
          <p:nvPr>
            <p:ph type="body" idx="1"/>
          </p:nvPr>
        </p:nvSpPr>
        <p:spPr>
          <a:xfrm>
            <a:off x="838200" y="168275"/>
            <a:ext cx="5983288" cy="482600"/>
          </a:xfrm>
          <a:prstGeom prst="rect">
            <a:avLst/>
          </a:prstGeom>
          <a:noFill/>
          <a:ln>
            <a:noFill/>
          </a:ln>
        </p:spPr>
        <p:txBody>
          <a:bodyPr spcFirstLastPara="1" wrap="square" lIns="91425" tIns="45700" rIns="91425" bIns="45700" anchor="t" anchorCtr="0">
            <a:normAutofit/>
          </a:bodyPr>
          <a:lstStyle/>
          <a:p>
            <a:pPr marL="228589" lvl="0" indent="-228589" algn="l" rtl="0">
              <a:lnSpc>
                <a:spcPct val="90000"/>
              </a:lnSpc>
              <a:spcBef>
                <a:spcPts val="0"/>
              </a:spcBef>
              <a:spcAft>
                <a:spcPts val="0"/>
              </a:spcAft>
              <a:buClr>
                <a:srgbClr val="FF6555"/>
              </a:buClr>
              <a:buSzPts val="2000"/>
              <a:buNone/>
            </a:pPr>
            <a:r>
              <a:rPr lang="de-DE"/>
              <a:t>Methodenoption 2 von 2: Aufstellungsspiel</a:t>
            </a:r>
            <a:endParaRPr/>
          </a:p>
        </p:txBody>
      </p:sp>
      <p:sp>
        <p:nvSpPr>
          <p:cNvPr id="272" name="Google Shape;272;p7"/>
          <p:cNvSpPr txBox="1">
            <a:spLocks noGrp="1"/>
          </p:cNvSpPr>
          <p:nvPr>
            <p:ph type="body" idx="2"/>
          </p:nvPr>
        </p:nvSpPr>
        <p:spPr>
          <a:xfrm>
            <a:off x="838202" y="789783"/>
            <a:ext cx="5822951" cy="779619"/>
          </a:xfrm>
          <a:prstGeom prst="rect">
            <a:avLst/>
          </a:prstGeom>
          <a:noFill/>
          <a:ln>
            <a:noFill/>
          </a:ln>
        </p:spPr>
        <p:txBody>
          <a:bodyPr spcFirstLastPara="1" wrap="square" lIns="91425" tIns="45700" rIns="91425" bIns="45700" anchor="ctr" anchorCtr="0">
            <a:normAutofit/>
          </a:bodyPr>
          <a:lstStyle/>
          <a:p>
            <a:pPr marL="228589" lvl="0" indent="-228589" algn="l" rtl="0">
              <a:lnSpc>
                <a:spcPct val="80000"/>
              </a:lnSpc>
              <a:spcBef>
                <a:spcPts val="0"/>
              </a:spcBef>
              <a:spcAft>
                <a:spcPts val="0"/>
              </a:spcAft>
              <a:buClr>
                <a:srgbClr val="000D86"/>
              </a:buClr>
              <a:buSzPts val="5300"/>
              <a:buNone/>
            </a:pPr>
            <a:r>
              <a:rPr lang="de-DE" sz="4800"/>
              <a:t>Aufstellungsspiel</a:t>
            </a:r>
            <a:endParaRPr sz="4800"/>
          </a:p>
        </p:txBody>
      </p:sp>
      <p:sp>
        <p:nvSpPr>
          <p:cNvPr id="273" name="Google Shape;273;p7"/>
          <p:cNvSpPr txBox="1">
            <a:spLocks noGrp="1"/>
          </p:cNvSpPr>
          <p:nvPr>
            <p:ph type="body" idx="3"/>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D86"/>
              </a:buClr>
              <a:buSzPts val="3000"/>
              <a:buNone/>
            </a:pPr>
            <a:r>
              <a:rPr lang="de-DE"/>
              <a:t>Jede Ecke im Raum steht für eine Antwortoption. </a:t>
            </a:r>
            <a:endParaRPr/>
          </a:p>
          <a:p>
            <a:pPr marL="0" lvl="0" indent="0" algn="l" rtl="0">
              <a:lnSpc>
                <a:spcPct val="90000"/>
              </a:lnSpc>
              <a:spcBef>
                <a:spcPts val="1000"/>
              </a:spcBef>
              <a:spcAft>
                <a:spcPts val="0"/>
              </a:spcAft>
              <a:buClr>
                <a:srgbClr val="000D86"/>
              </a:buClr>
              <a:buSzPts val="3000"/>
              <a:buNone/>
            </a:pPr>
            <a:r>
              <a:rPr lang="de-DE"/>
              <a:t>Verteilt euch entsprechend eurer Antworten im Raum.</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70"/>
          <p:cNvSpPr/>
          <p:nvPr/>
        </p:nvSpPr>
        <p:spPr>
          <a:xfrm>
            <a:off x="0" y="750550"/>
            <a:ext cx="10287000" cy="819000"/>
          </a:xfrm>
          <a:prstGeom prst="rect">
            <a:avLst/>
          </a:prstGeom>
          <a:solidFill>
            <a:srgbClr val="D0FF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33" name="Google Shape;833;p70"/>
          <p:cNvSpPr txBox="1">
            <a:spLocks noGrp="1"/>
          </p:cNvSpPr>
          <p:nvPr>
            <p:ph type="body" idx="2"/>
          </p:nvPr>
        </p:nvSpPr>
        <p:spPr>
          <a:xfrm>
            <a:off x="838200" y="789775"/>
            <a:ext cx="10515600" cy="779700"/>
          </a:xfrm>
          <a:prstGeom prst="rect">
            <a:avLst/>
          </a:prstGeom>
          <a:noFill/>
          <a:ln>
            <a:noFill/>
          </a:ln>
        </p:spPr>
        <p:txBody>
          <a:bodyPr spcFirstLastPara="1" wrap="square" lIns="91425" tIns="45700" rIns="91425" bIns="45700" anchor="ctr" anchorCtr="0">
            <a:noAutofit/>
          </a:bodyPr>
          <a:lstStyle/>
          <a:p>
            <a:pPr marL="228589" lvl="0" indent="-228589" algn="l" rtl="0">
              <a:lnSpc>
                <a:spcPct val="70000"/>
              </a:lnSpc>
              <a:spcBef>
                <a:spcPts val="0"/>
              </a:spcBef>
              <a:spcAft>
                <a:spcPts val="0"/>
              </a:spcAft>
              <a:buClr>
                <a:srgbClr val="000D86"/>
              </a:buClr>
              <a:buSzPts val="3313"/>
              <a:buNone/>
            </a:pPr>
            <a:r>
              <a:rPr lang="de-DE" sz="3512"/>
              <a:t>Wie wird Nachhaltigkeit bisher definiert?</a:t>
            </a:r>
            <a:endParaRPr sz="3512"/>
          </a:p>
        </p:txBody>
      </p:sp>
      <p:sp>
        <p:nvSpPr>
          <p:cNvPr id="834" name="Google Shape;834;p70"/>
          <p:cNvSpPr txBox="1">
            <a:spLocks noGrp="1"/>
          </p:cNvSpPr>
          <p:nvPr>
            <p:ph type="body" idx="3"/>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589" lvl="0" indent="-228589" algn="l" rtl="0">
              <a:lnSpc>
                <a:spcPct val="90000"/>
              </a:lnSpc>
              <a:spcBef>
                <a:spcPts val="0"/>
              </a:spcBef>
              <a:spcAft>
                <a:spcPts val="0"/>
              </a:spcAft>
              <a:buClr>
                <a:srgbClr val="000D86"/>
              </a:buClr>
              <a:buSzPts val="3000"/>
              <a:buChar char="•"/>
            </a:pPr>
            <a:r>
              <a:rPr lang="de-DE"/>
              <a:t>Die Nachhaltigkeit von Staatsfinanzen wird bislang über die </a:t>
            </a:r>
            <a:r>
              <a:rPr lang="de-DE" b="1"/>
              <a:t>Schuldentragfähigkeit</a:t>
            </a:r>
            <a:r>
              <a:rPr lang="de-DE"/>
              <a:t> definiert </a:t>
            </a:r>
            <a:r>
              <a:rPr lang="de-DE" sz="3200">
                <a:solidFill>
                  <a:srgbClr val="000E8E"/>
                </a:solidFill>
              </a:rPr>
              <a:t>– gemessen an der </a:t>
            </a:r>
            <a:r>
              <a:rPr lang="de-DE" sz="3200" b="1">
                <a:solidFill>
                  <a:srgbClr val="000E8E"/>
                </a:solidFill>
              </a:rPr>
              <a:t>Schuldenquote</a:t>
            </a:r>
            <a:r>
              <a:rPr lang="de-DE" sz="3200">
                <a:solidFill>
                  <a:srgbClr val="000E8E"/>
                </a:solidFill>
              </a:rPr>
              <a:t>.</a:t>
            </a:r>
            <a:endParaRPr/>
          </a:p>
          <a:p>
            <a:pPr marL="228589" lvl="0" indent="-228589" algn="l" rtl="0">
              <a:lnSpc>
                <a:spcPct val="90000"/>
              </a:lnSpc>
              <a:spcBef>
                <a:spcPts val="1000"/>
              </a:spcBef>
              <a:spcAft>
                <a:spcPts val="0"/>
              </a:spcAft>
              <a:buClr>
                <a:srgbClr val="000E8E"/>
              </a:buClr>
              <a:buSzPts val="3200"/>
              <a:buChar char="•"/>
            </a:pPr>
            <a:r>
              <a:rPr lang="de-DE" sz="3200" b="1">
                <a:solidFill>
                  <a:srgbClr val="000E8E"/>
                </a:solidFill>
              </a:rPr>
              <a:t>Schuldentragfähigkeit: </a:t>
            </a:r>
            <a:r>
              <a:rPr lang="de-DE" sz="3200">
                <a:solidFill>
                  <a:srgbClr val="000E8E"/>
                </a:solidFill>
              </a:rPr>
              <a:t>Ein Staat kann seinen bestehenden finanziellen Verpflichtungen zuverlässig nachkommen. </a:t>
            </a:r>
            <a:endParaRPr/>
          </a:p>
          <a:p>
            <a:pPr marL="228589" lvl="0" indent="-228589" algn="l" rtl="0">
              <a:lnSpc>
                <a:spcPct val="90000"/>
              </a:lnSpc>
              <a:spcBef>
                <a:spcPts val="1000"/>
              </a:spcBef>
              <a:spcAft>
                <a:spcPts val="0"/>
              </a:spcAft>
              <a:buClr>
                <a:srgbClr val="000E8E"/>
              </a:buClr>
              <a:buSzPts val="3200"/>
              <a:buChar char="•"/>
            </a:pPr>
            <a:r>
              <a:rPr lang="de-DE" sz="3200">
                <a:solidFill>
                  <a:srgbClr val="000E8E"/>
                </a:solidFill>
              </a:rPr>
              <a:t>Die Schuldenquote bildet die Schuldentragfähigkeit aber nur unvollständig ab.</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g393483208df_0_48"/>
          <p:cNvSpPr txBox="1"/>
          <p:nvPr/>
        </p:nvSpPr>
        <p:spPr>
          <a:xfrm>
            <a:off x="-248907" y="2138406"/>
            <a:ext cx="4980600" cy="410400"/>
          </a:xfrm>
          <a:prstGeom prst="rect">
            <a:avLst/>
          </a:prstGeom>
          <a:noFill/>
          <a:ln>
            <a:noFill/>
          </a:ln>
        </p:spPr>
        <p:txBody>
          <a:bodyPr spcFirstLastPara="1" wrap="square" lIns="0" tIns="0" rIns="0" bIns="0" anchor="t" anchorCtr="0">
            <a:spAutoFit/>
          </a:bodyPr>
          <a:lstStyle/>
          <a:p>
            <a:pPr marL="0" marR="0" lvl="0" indent="0" algn="ctr" rtl="0">
              <a:lnSpc>
                <a:spcPct val="149981"/>
              </a:lnSpc>
              <a:spcBef>
                <a:spcPts val="0"/>
              </a:spcBef>
              <a:spcAft>
                <a:spcPts val="0"/>
              </a:spcAft>
              <a:buClr>
                <a:srgbClr val="000000"/>
              </a:buClr>
              <a:buSzPts val="2667"/>
              <a:buFont typeface="Arial"/>
              <a:buNone/>
            </a:pPr>
            <a:r>
              <a:rPr lang="de-DE" sz="2667" b="0" i="0" u="none" strike="noStrike" cap="none">
                <a:solidFill>
                  <a:srgbClr val="000E8E"/>
                </a:solidFill>
                <a:latin typeface="Arial"/>
                <a:ea typeface="Arial"/>
                <a:cs typeface="Arial"/>
                <a:sym typeface="Arial"/>
              </a:rPr>
              <a:t>Schuldenquote = </a:t>
            </a:r>
            <a:endParaRPr sz="1400" b="0" i="0" u="none" strike="noStrike" cap="none">
              <a:solidFill>
                <a:srgbClr val="000000"/>
              </a:solidFill>
              <a:latin typeface="Arial"/>
              <a:ea typeface="Arial"/>
              <a:cs typeface="Arial"/>
              <a:sym typeface="Arial"/>
            </a:endParaRPr>
          </a:p>
        </p:txBody>
      </p:sp>
      <p:sp>
        <p:nvSpPr>
          <p:cNvPr id="840" name="Google Shape;840;g393483208df_0_48"/>
          <p:cNvSpPr txBox="1"/>
          <p:nvPr/>
        </p:nvSpPr>
        <p:spPr>
          <a:xfrm>
            <a:off x="3812234" y="1925204"/>
            <a:ext cx="3127200" cy="410400"/>
          </a:xfrm>
          <a:prstGeom prst="rect">
            <a:avLst/>
          </a:prstGeom>
          <a:noFill/>
          <a:ln>
            <a:noFill/>
          </a:ln>
        </p:spPr>
        <p:txBody>
          <a:bodyPr spcFirstLastPara="1" wrap="square" lIns="0" tIns="0" rIns="0" bIns="0" anchor="t" anchorCtr="0">
            <a:spAutoFit/>
          </a:bodyPr>
          <a:lstStyle/>
          <a:p>
            <a:pPr marL="0" marR="0" lvl="0" indent="0" algn="ctr" rtl="0">
              <a:lnSpc>
                <a:spcPct val="110986"/>
              </a:lnSpc>
              <a:spcBef>
                <a:spcPts val="0"/>
              </a:spcBef>
              <a:spcAft>
                <a:spcPts val="0"/>
              </a:spcAft>
              <a:buClr>
                <a:srgbClr val="000000"/>
              </a:buClr>
              <a:buSzPts val="2667"/>
              <a:buFont typeface="Arial"/>
              <a:buNone/>
            </a:pPr>
            <a:r>
              <a:rPr lang="de-DE" sz="2667" b="0" i="0" u="none" strike="noStrike" cap="none">
                <a:solidFill>
                  <a:srgbClr val="000E8E"/>
                </a:solidFill>
                <a:latin typeface="Arial"/>
                <a:ea typeface="Arial"/>
                <a:cs typeface="Arial"/>
                <a:sym typeface="Arial"/>
              </a:rPr>
              <a:t>Staatsschulden</a:t>
            </a:r>
            <a:endParaRPr sz="1400" b="0" i="0" u="none" strike="noStrike" cap="none">
              <a:solidFill>
                <a:srgbClr val="000000"/>
              </a:solidFill>
              <a:latin typeface="Arial"/>
              <a:ea typeface="Arial"/>
              <a:cs typeface="Arial"/>
              <a:sym typeface="Arial"/>
            </a:endParaRPr>
          </a:p>
        </p:txBody>
      </p:sp>
      <p:cxnSp>
        <p:nvCxnSpPr>
          <p:cNvPr id="841" name="Google Shape;841;g393483208df_0_48"/>
          <p:cNvCxnSpPr/>
          <p:nvPr/>
        </p:nvCxnSpPr>
        <p:spPr>
          <a:xfrm rot="10800000" flipH="1">
            <a:off x="3924309" y="2418387"/>
            <a:ext cx="3395700" cy="6900"/>
          </a:xfrm>
          <a:prstGeom prst="straightConnector1">
            <a:avLst/>
          </a:prstGeom>
          <a:noFill/>
          <a:ln w="38100" cap="flat" cmpd="sng">
            <a:solidFill>
              <a:srgbClr val="000E8E"/>
            </a:solidFill>
            <a:prstDash val="solid"/>
            <a:round/>
            <a:headEnd type="none" w="sm" len="sm"/>
            <a:tailEnd type="none" w="sm" len="sm"/>
          </a:ln>
        </p:spPr>
      </p:cxnSp>
      <p:sp>
        <p:nvSpPr>
          <p:cNvPr id="842" name="Google Shape;842;g393483208df_0_48"/>
          <p:cNvSpPr txBox="1"/>
          <p:nvPr/>
        </p:nvSpPr>
        <p:spPr>
          <a:xfrm>
            <a:off x="3812235" y="2508061"/>
            <a:ext cx="3998400" cy="410400"/>
          </a:xfrm>
          <a:prstGeom prst="rect">
            <a:avLst/>
          </a:prstGeom>
          <a:noFill/>
          <a:ln>
            <a:noFill/>
          </a:ln>
        </p:spPr>
        <p:txBody>
          <a:bodyPr spcFirstLastPara="1" wrap="square" lIns="0" tIns="0" rIns="0" bIns="0" anchor="t" anchorCtr="0">
            <a:spAutoFit/>
          </a:bodyPr>
          <a:lstStyle/>
          <a:p>
            <a:pPr marL="0" marR="0" lvl="0" indent="0" algn="ctr" rtl="0">
              <a:lnSpc>
                <a:spcPct val="107986"/>
              </a:lnSpc>
              <a:spcBef>
                <a:spcPts val="0"/>
              </a:spcBef>
              <a:spcAft>
                <a:spcPts val="0"/>
              </a:spcAft>
              <a:buClr>
                <a:srgbClr val="000000"/>
              </a:buClr>
              <a:buSzPts val="2667"/>
              <a:buFont typeface="Arial"/>
              <a:buNone/>
            </a:pPr>
            <a:r>
              <a:rPr lang="de-DE" sz="2667" b="0" i="0" u="none" strike="noStrike" cap="none">
                <a:solidFill>
                  <a:srgbClr val="000E8E"/>
                </a:solidFill>
                <a:latin typeface="Arial"/>
                <a:ea typeface="Arial"/>
                <a:cs typeface="Arial"/>
                <a:sym typeface="Arial"/>
              </a:rPr>
              <a:t>Bruttoinlandsprodukt (BIP)</a:t>
            </a:r>
            <a:endParaRPr sz="1400" b="0" i="0" u="none" strike="noStrike" cap="none">
              <a:solidFill>
                <a:srgbClr val="000000"/>
              </a:solidFill>
              <a:latin typeface="Arial"/>
              <a:ea typeface="Arial"/>
              <a:cs typeface="Arial"/>
              <a:sym typeface="Arial"/>
            </a:endParaRPr>
          </a:p>
        </p:txBody>
      </p:sp>
      <p:sp>
        <p:nvSpPr>
          <p:cNvPr id="843" name="Google Shape;843;g393483208df_0_48"/>
          <p:cNvSpPr txBox="1"/>
          <p:nvPr/>
        </p:nvSpPr>
        <p:spPr>
          <a:xfrm>
            <a:off x="458848" y="3121219"/>
            <a:ext cx="11205068" cy="3322279"/>
          </a:xfrm>
          <a:prstGeom prst="rect">
            <a:avLst/>
          </a:prstGeom>
          <a:noFill/>
          <a:ln>
            <a:noFill/>
          </a:ln>
        </p:spPr>
        <p:txBody>
          <a:bodyPr spcFirstLastPara="1" wrap="square" lIns="91425" tIns="45700" rIns="91425" bIns="45700" anchor="t" anchorCtr="0">
            <a:spAutoFit/>
          </a:bodyPr>
          <a:lstStyle/>
          <a:p>
            <a:pPr marL="287882" marR="0" lvl="1" indent="0" algn="l" rtl="0">
              <a:lnSpc>
                <a:spcPct val="140007"/>
              </a:lnSpc>
              <a:spcBef>
                <a:spcPts val="0"/>
              </a:spcBef>
              <a:spcAft>
                <a:spcPts val="0"/>
              </a:spcAft>
              <a:buClr>
                <a:srgbClr val="000000"/>
              </a:buClr>
              <a:buSzPts val="2667"/>
              <a:buFont typeface="Arial"/>
              <a:buNone/>
            </a:pPr>
            <a:r>
              <a:rPr lang="de-DE" sz="2667" b="0" i="0" u="none" strike="noStrike" cap="none" dirty="0">
                <a:solidFill>
                  <a:srgbClr val="000E8E"/>
                </a:solidFill>
                <a:latin typeface="Arial"/>
                <a:ea typeface="Arial"/>
                <a:cs typeface="Arial"/>
                <a:sym typeface="Arial"/>
              </a:rPr>
              <a:t>Für EU-Länder gilt der </a:t>
            </a:r>
            <a:r>
              <a:rPr lang="de-DE" sz="2667" b="1" i="0" u="none" strike="noStrike" cap="none" dirty="0">
                <a:solidFill>
                  <a:srgbClr val="000E8E"/>
                </a:solidFill>
                <a:latin typeface="Arial"/>
                <a:ea typeface="Arial"/>
                <a:cs typeface="Arial"/>
                <a:sym typeface="Arial"/>
              </a:rPr>
              <a:t>Zielwert von 60 Prozent.</a:t>
            </a:r>
            <a:endParaRPr sz="1400" b="0" i="0" u="none" strike="noStrike" cap="none" dirty="0">
              <a:solidFill>
                <a:srgbClr val="000000"/>
              </a:solidFill>
              <a:latin typeface="Arial"/>
              <a:ea typeface="Arial"/>
              <a:cs typeface="Arial"/>
              <a:sym typeface="Arial"/>
            </a:endParaRPr>
          </a:p>
          <a:p>
            <a:pPr marL="0" marR="0" lvl="0" indent="0" algn="l" rtl="0">
              <a:lnSpc>
                <a:spcPct val="87476"/>
              </a:lnSpc>
              <a:spcBef>
                <a:spcPts val="0"/>
              </a:spcBef>
              <a:spcAft>
                <a:spcPts val="0"/>
              </a:spcAft>
              <a:buClr>
                <a:srgbClr val="000000"/>
              </a:buClr>
              <a:buSzPts val="2667"/>
              <a:buFont typeface="Arial"/>
              <a:buNone/>
            </a:pPr>
            <a:endParaRPr sz="2667" b="0" i="0" u="none" strike="noStrike" cap="none" dirty="0">
              <a:solidFill>
                <a:srgbClr val="000E8E"/>
              </a:solidFill>
              <a:latin typeface="Arial"/>
              <a:ea typeface="Arial"/>
              <a:cs typeface="Arial"/>
              <a:sym typeface="Arial"/>
            </a:endParaRPr>
          </a:p>
          <a:p>
            <a:pPr marL="0" marR="0" lvl="0" indent="0" algn="l" rtl="0">
              <a:lnSpc>
                <a:spcPct val="140007"/>
              </a:lnSpc>
              <a:spcBef>
                <a:spcPts val="0"/>
              </a:spcBef>
              <a:spcAft>
                <a:spcPts val="0"/>
              </a:spcAft>
              <a:buClr>
                <a:srgbClr val="000000"/>
              </a:buClr>
              <a:buSzPts val="2667"/>
              <a:buFont typeface="Arial"/>
              <a:buNone/>
            </a:pPr>
            <a:r>
              <a:rPr lang="de-DE" sz="2667" b="1" i="0" u="none" strike="noStrike" cap="none" dirty="0">
                <a:solidFill>
                  <a:srgbClr val="000E8E"/>
                </a:solidFill>
                <a:latin typeface="Arial"/>
                <a:ea typeface="Arial"/>
                <a:cs typeface="Arial"/>
                <a:sym typeface="Arial"/>
              </a:rPr>
              <a:t>→ </a:t>
            </a:r>
            <a:r>
              <a:rPr lang="de-DE" sz="2667" i="0" u="none" strike="noStrike" cap="none" dirty="0">
                <a:solidFill>
                  <a:srgbClr val="000E8E"/>
                </a:solidFill>
                <a:latin typeface="Arial"/>
                <a:ea typeface="Arial"/>
                <a:cs typeface="Arial"/>
                <a:sym typeface="Arial"/>
              </a:rPr>
              <a:t>Dieser Zielwert ist jedoch </a:t>
            </a:r>
            <a:r>
              <a:rPr lang="de-DE" sz="2667" b="1" i="0" u="none" strike="noStrike" cap="none" dirty="0">
                <a:solidFill>
                  <a:srgbClr val="000E8E"/>
                </a:solidFill>
                <a:latin typeface="Arial"/>
                <a:ea typeface="Arial"/>
                <a:cs typeface="Arial"/>
                <a:sym typeface="Arial"/>
              </a:rPr>
              <a:t>nicht ökonomisch </a:t>
            </a:r>
            <a:r>
              <a:rPr lang="de-DE" sz="2667" i="0" u="none" strike="noStrike" cap="none" dirty="0">
                <a:solidFill>
                  <a:srgbClr val="000E8E"/>
                </a:solidFill>
                <a:latin typeface="Arial"/>
                <a:ea typeface="Arial"/>
                <a:cs typeface="Arial"/>
                <a:sym typeface="Arial"/>
              </a:rPr>
              <a:t>hergeleitet.</a:t>
            </a:r>
            <a:endParaRPr sz="1400" i="0" u="none" strike="noStrike" cap="none" dirty="0">
              <a:solidFill>
                <a:srgbClr val="000000"/>
              </a:solidFill>
              <a:latin typeface="Arial"/>
              <a:ea typeface="Arial"/>
              <a:cs typeface="Arial"/>
              <a:sym typeface="Arial"/>
            </a:endParaRPr>
          </a:p>
          <a:p>
            <a:pPr marL="0" marR="0" lvl="0" indent="0" algn="l" rtl="0">
              <a:lnSpc>
                <a:spcPct val="140007"/>
              </a:lnSpc>
              <a:spcBef>
                <a:spcPts val="0"/>
              </a:spcBef>
              <a:spcAft>
                <a:spcPts val="0"/>
              </a:spcAft>
              <a:buClr>
                <a:srgbClr val="000000"/>
              </a:buClr>
              <a:buSzPts val="2667"/>
              <a:buFont typeface="Arial"/>
              <a:buNone/>
            </a:pPr>
            <a:r>
              <a:rPr lang="de-DE" sz="2667" b="1" i="0" u="none" strike="noStrike" cap="none" dirty="0">
                <a:solidFill>
                  <a:srgbClr val="000E8E"/>
                </a:solidFill>
                <a:latin typeface="Arial"/>
                <a:ea typeface="Arial"/>
                <a:cs typeface="Arial"/>
                <a:sym typeface="Arial"/>
              </a:rPr>
              <a:t>→ </a:t>
            </a:r>
            <a:r>
              <a:rPr lang="de-DE" sz="2667" i="0" u="none" strike="noStrike" cap="none" dirty="0">
                <a:solidFill>
                  <a:srgbClr val="000E8E"/>
                </a:solidFill>
                <a:latin typeface="Arial"/>
                <a:ea typeface="Arial"/>
                <a:cs typeface="Arial"/>
                <a:sym typeface="Arial"/>
              </a:rPr>
              <a:t>Es gibt </a:t>
            </a:r>
            <a:r>
              <a:rPr lang="de-DE" sz="2667" b="1" i="0" u="none" strike="noStrike" cap="none" dirty="0">
                <a:solidFill>
                  <a:srgbClr val="000E8E"/>
                </a:solidFill>
                <a:latin typeface="Arial"/>
                <a:ea typeface="Arial"/>
                <a:cs typeface="Arial"/>
                <a:sym typeface="Arial"/>
              </a:rPr>
              <a:t>keinen ökonomisch „richtigen“ Zielwert. </a:t>
            </a:r>
            <a:endParaRPr sz="1400" b="0" i="0" u="none" strike="noStrike" cap="none" dirty="0">
              <a:solidFill>
                <a:srgbClr val="000000"/>
              </a:solidFill>
              <a:latin typeface="Arial"/>
              <a:ea typeface="Arial"/>
              <a:cs typeface="Arial"/>
              <a:sym typeface="Arial"/>
            </a:endParaRPr>
          </a:p>
          <a:p>
            <a:pPr marL="0" marR="0" lvl="0" indent="0" algn="l" rtl="0">
              <a:lnSpc>
                <a:spcPct val="140007"/>
              </a:lnSpc>
              <a:spcBef>
                <a:spcPts val="0"/>
              </a:spcBef>
              <a:spcAft>
                <a:spcPts val="0"/>
              </a:spcAft>
              <a:buClr>
                <a:srgbClr val="000000"/>
              </a:buClr>
              <a:buSzPts val="2667"/>
              <a:buFont typeface="Arial"/>
              <a:buNone/>
            </a:pPr>
            <a:r>
              <a:rPr lang="de-DE" sz="2667" b="1" i="0" u="none" strike="noStrike" cap="none" dirty="0">
                <a:solidFill>
                  <a:srgbClr val="000E8E"/>
                </a:solidFill>
                <a:latin typeface="Arial"/>
                <a:ea typeface="Arial"/>
                <a:cs typeface="Arial"/>
                <a:sym typeface="Arial"/>
              </a:rPr>
              <a:t>→ Länderspezifische Indikatoren </a:t>
            </a:r>
            <a:r>
              <a:rPr lang="de-DE" sz="2667" i="0" u="none" strike="noStrike" cap="none" dirty="0">
                <a:solidFill>
                  <a:srgbClr val="000E8E"/>
                </a:solidFill>
                <a:latin typeface="Arial"/>
                <a:ea typeface="Arial"/>
                <a:cs typeface="Arial"/>
                <a:sym typeface="Arial"/>
              </a:rPr>
              <a:t>bleiben unberücksichtigt.</a:t>
            </a:r>
            <a:endParaRPr sz="1400" i="0" u="none" strike="noStrike" cap="none" dirty="0">
              <a:solidFill>
                <a:srgbClr val="000000"/>
              </a:solidFill>
              <a:latin typeface="Arial"/>
              <a:ea typeface="Arial"/>
              <a:cs typeface="Arial"/>
              <a:sym typeface="Arial"/>
            </a:endParaRPr>
          </a:p>
          <a:p>
            <a:pPr marL="0" marR="0" lvl="0" indent="0" algn="l" rtl="0">
              <a:lnSpc>
                <a:spcPct val="140007"/>
              </a:lnSpc>
              <a:spcBef>
                <a:spcPts val="0"/>
              </a:spcBef>
              <a:spcAft>
                <a:spcPts val="0"/>
              </a:spcAft>
              <a:buClr>
                <a:srgbClr val="000000"/>
              </a:buClr>
              <a:buSzPts val="2667"/>
              <a:buFont typeface="Arial"/>
              <a:buNone/>
            </a:pPr>
            <a:r>
              <a:rPr lang="de-DE" sz="2667" b="1" i="0" u="none" strike="noStrike" cap="none" dirty="0">
                <a:solidFill>
                  <a:srgbClr val="000E8E"/>
                </a:solidFill>
                <a:latin typeface="Arial"/>
                <a:ea typeface="Arial"/>
                <a:cs typeface="Arial"/>
                <a:sym typeface="Arial"/>
              </a:rPr>
              <a:t>→ </a:t>
            </a:r>
            <a:r>
              <a:rPr lang="de-DE" sz="2667" i="0" u="none" strike="noStrike" cap="none" dirty="0">
                <a:solidFill>
                  <a:srgbClr val="000E8E"/>
                </a:solidFill>
                <a:latin typeface="Arial"/>
                <a:ea typeface="Arial"/>
                <a:cs typeface="Arial"/>
                <a:sym typeface="Arial"/>
              </a:rPr>
              <a:t>Der Wert sagt nichts darüber aus, </a:t>
            </a:r>
            <a:r>
              <a:rPr lang="de-DE" sz="2667" b="1" i="1" u="none" strike="noStrike" cap="none" dirty="0">
                <a:solidFill>
                  <a:srgbClr val="000E8E"/>
                </a:solidFill>
                <a:latin typeface="Arial"/>
                <a:ea typeface="Arial"/>
                <a:cs typeface="Arial"/>
                <a:sym typeface="Arial"/>
              </a:rPr>
              <a:t>wofür</a:t>
            </a:r>
            <a:r>
              <a:rPr lang="de-DE" sz="2667" b="1" i="0" u="none" strike="noStrike" cap="none" dirty="0">
                <a:solidFill>
                  <a:srgbClr val="000E8E"/>
                </a:solidFill>
                <a:latin typeface="Arial"/>
                <a:ea typeface="Arial"/>
                <a:cs typeface="Arial"/>
                <a:sym typeface="Arial"/>
              </a:rPr>
              <a:t> Schulden </a:t>
            </a:r>
            <a:r>
              <a:rPr lang="de-DE" sz="2667" i="0" u="none" strike="noStrike" cap="none" dirty="0">
                <a:solidFill>
                  <a:srgbClr val="000E8E"/>
                </a:solidFill>
                <a:latin typeface="Arial"/>
                <a:ea typeface="Arial"/>
                <a:cs typeface="Arial"/>
                <a:sym typeface="Arial"/>
              </a:rPr>
              <a:t>gemacht</a:t>
            </a:r>
            <a:r>
              <a:rPr lang="de-DE" sz="2667" dirty="0">
                <a:solidFill>
                  <a:srgbClr val="000E8E"/>
                </a:solidFill>
              </a:rPr>
              <a:t> </a:t>
            </a:r>
            <a:r>
              <a:rPr lang="de-DE" sz="2667" i="0" u="none" strike="noStrike" cap="none" dirty="0">
                <a:solidFill>
                  <a:srgbClr val="000E8E"/>
                </a:solidFill>
                <a:latin typeface="Arial"/>
                <a:ea typeface="Arial"/>
                <a:cs typeface="Arial"/>
                <a:sym typeface="Arial"/>
              </a:rPr>
              <a:t>werden.</a:t>
            </a:r>
            <a:endParaRPr sz="2667" i="0" u="none" strike="noStrike" cap="none" dirty="0">
              <a:solidFill>
                <a:srgbClr val="000E8E"/>
              </a:solidFill>
              <a:latin typeface="Arial"/>
              <a:ea typeface="Arial"/>
              <a:cs typeface="Arial"/>
              <a:sym typeface="Arial"/>
            </a:endParaRPr>
          </a:p>
        </p:txBody>
      </p:sp>
      <p:sp>
        <p:nvSpPr>
          <p:cNvPr id="844" name="Google Shape;844;g393483208df_0_48"/>
          <p:cNvSpPr txBox="1">
            <a:spLocks noGrp="1"/>
          </p:cNvSpPr>
          <p:nvPr>
            <p:ph type="sldNum" idx="12"/>
          </p:nvPr>
        </p:nvSpPr>
        <p:spPr>
          <a:xfrm>
            <a:off x="8610600" y="6356354"/>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de-DE"/>
              <a:t>71</a:t>
            </a:fld>
            <a:endParaRPr/>
          </a:p>
        </p:txBody>
      </p:sp>
      <p:sp>
        <p:nvSpPr>
          <p:cNvPr id="845" name="Google Shape;845;g393483208df_0_48"/>
          <p:cNvSpPr/>
          <p:nvPr/>
        </p:nvSpPr>
        <p:spPr>
          <a:xfrm>
            <a:off x="0" y="750550"/>
            <a:ext cx="10287000" cy="819000"/>
          </a:xfrm>
          <a:prstGeom prst="rect">
            <a:avLst/>
          </a:prstGeom>
          <a:solidFill>
            <a:srgbClr val="D0FF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46" name="Google Shape;846;g393483208df_0_48"/>
          <p:cNvSpPr txBox="1">
            <a:spLocks noGrp="1"/>
          </p:cNvSpPr>
          <p:nvPr>
            <p:ph type="body" idx="4294967295"/>
          </p:nvPr>
        </p:nvSpPr>
        <p:spPr>
          <a:xfrm>
            <a:off x="838200" y="789775"/>
            <a:ext cx="10515600" cy="779700"/>
          </a:xfrm>
          <a:prstGeom prst="rect">
            <a:avLst/>
          </a:prstGeom>
          <a:noFill/>
          <a:ln>
            <a:noFill/>
          </a:ln>
        </p:spPr>
        <p:txBody>
          <a:bodyPr spcFirstLastPara="1" wrap="square" lIns="91425" tIns="45700" rIns="91425" bIns="45700" anchor="ctr" anchorCtr="0">
            <a:noAutofit/>
          </a:bodyPr>
          <a:lstStyle/>
          <a:p>
            <a:pPr marL="228588" lvl="0" indent="-228588" algn="l" rtl="0">
              <a:lnSpc>
                <a:spcPct val="70000"/>
              </a:lnSpc>
              <a:spcBef>
                <a:spcPts val="0"/>
              </a:spcBef>
              <a:spcAft>
                <a:spcPts val="0"/>
              </a:spcAft>
              <a:buClr>
                <a:srgbClr val="000D86"/>
              </a:buClr>
              <a:buSzPts val="3313"/>
              <a:buNone/>
            </a:pPr>
            <a:r>
              <a:rPr lang="de-DE" sz="3512" b="1">
                <a:solidFill>
                  <a:srgbClr val="000D86"/>
                </a:solidFill>
              </a:rPr>
              <a:t>Die Schuldenquote und ihre Grenzen</a:t>
            </a:r>
            <a:endParaRPr sz="3512" b="1">
              <a:solidFill>
                <a:srgbClr val="000D86"/>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g393483208df_0_59"/>
          <p:cNvSpPr/>
          <p:nvPr/>
        </p:nvSpPr>
        <p:spPr>
          <a:xfrm>
            <a:off x="838201" y="1867300"/>
            <a:ext cx="3138015" cy="4449047"/>
          </a:xfrm>
          <a:custGeom>
            <a:avLst/>
            <a:gdLst/>
            <a:ahLst/>
            <a:cxnLst/>
            <a:rect l="l" t="t" r="r" b="b"/>
            <a:pathLst>
              <a:path w="5273974" h="7415078" extrusionOk="0">
                <a:moveTo>
                  <a:pt x="0" y="0"/>
                </a:moveTo>
                <a:lnTo>
                  <a:pt x="5273974" y="0"/>
                </a:lnTo>
                <a:lnTo>
                  <a:pt x="5273974" y="7415078"/>
                </a:lnTo>
                <a:lnTo>
                  <a:pt x="0" y="741507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grpSp>
        <p:nvGrpSpPr>
          <p:cNvPr id="852" name="Google Shape;852;g393483208df_0_59"/>
          <p:cNvGrpSpPr/>
          <p:nvPr/>
        </p:nvGrpSpPr>
        <p:grpSpPr>
          <a:xfrm rot="10800000">
            <a:off x="2696822" y="5037232"/>
            <a:ext cx="744212" cy="390876"/>
            <a:chOff x="0" y="0"/>
            <a:chExt cx="1547541" cy="812800"/>
          </a:xfrm>
        </p:grpSpPr>
        <p:sp>
          <p:nvSpPr>
            <p:cNvPr id="853" name="Google Shape;853;g393483208df_0_59"/>
            <p:cNvSpPr/>
            <p:nvPr/>
          </p:nvSpPr>
          <p:spPr>
            <a:xfrm>
              <a:off x="0" y="0"/>
              <a:ext cx="1547541" cy="812800"/>
            </a:xfrm>
            <a:custGeom>
              <a:avLst/>
              <a:gdLst/>
              <a:ahLst/>
              <a:cxnLst/>
              <a:rect l="l" t="t" r="r" b="b"/>
              <a:pathLst>
                <a:path w="1547541" h="812800" extrusionOk="0">
                  <a:moveTo>
                    <a:pt x="1547541" y="406400"/>
                  </a:moveTo>
                  <a:lnTo>
                    <a:pt x="1141141" y="0"/>
                  </a:lnTo>
                  <a:lnTo>
                    <a:pt x="1141141" y="203200"/>
                  </a:lnTo>
                  <a:lnTo>
                    <a:pt x="0" y="203200"/>
                  </a:lnTo>
                  <a:lnTo>
                    <a:pt x="0" y="609600"/>
                  </a:lnTo>
                  <a:lnTo>
                    <a:pt x="1141141" y="609600"/>
                  </a:lnTo>
                  <a:lnTo>
                    <a:pt x="1141141" y="812800"/>
                  </a:lnTo>
                  <a:lnTo>
                    <a:pt x="1547541" y="406400"/>
                  </a:lnTo>
                  <a:close/>
                </a:path>
              </a:pathLst>
            </a:custGeom>
            <a:solidFill>
              <a:srgbClr val="FF655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854" name="Google Shape;854;g393483208df_0_59"/>
            <p:cNvSpPr txBox="1"/>
            <p:nvPr/>
          </p:nvSpPr>
          <p:spPr>
            <a:xfrm>
              <a:off x="0" y="203200"/>
              <a:ext cx="1446000" cy="406500"/>
            </a:xfrm>
            <a:prstGeom prst="rect">
              <a:avLst/>
            </a:prstGeom>
            <a:noFill/>
            <a:ln>
              <a:noFill/>
            </a:ln>
          </p:spPr>
          <p:txBody>
            <a:bodyPr spcFirstLastPara="1" wrap="square" lIns="33850" tIns="33850" rIns="33850" bIns="33850" anchor="ctr" anchorCtr="0">
              <a:noAutofit/>
            </a:bodyPr>
            <a:lstStyle/>
            <a:p>
              <a:pPr marL="0" marR="0" lvl="0" indent="0" algn="ctr" rtl="0">
                <a:lnSpc>
                  <a:spcPct val="154083"/>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grpSp>
      <p:grpSp>
        <p:nvGrpSpPr>
          <p:cNvPr id="855" name="Google Shape;855;g393483208df_0_59"/>
          <p:cNvGrpSpPr/>
          <p:nvPr/>
        </p:nvGrpSpPr>
        <p:grpSpPr>
          <a:xfrm>
            <a:off x="4614182" y="1867303"/>
            <a:ext cx="6247594" cy="3723294"/>
            <a:chOff x="0" y="0"/>
            <a:chExt cx="2468234" cy="1470902"/>
          </a:xfrm>
        </p:grpSpPr>
        <p:sp>
          <p:nvSpPr>
            <p:cNvPr id="856" name="Google Shape;856;g393483208df_0_59"/>
            <p:cNvSpPr/>
            <p:nvPr/>
          </p:nvSpPr>
          <p:spPr>
            <a:xfrm>
              <a:off x="0" y="0"/>
              <a:ext cx="2468234" cy="1470902"/>
            </a:xfrm>
            <a:custGeom>
              <a:avLst/>
              <a:gdLst/>
              <a:ahLst/>
              <a:cxnLst/>
              <a:rect l="l" t="t" r="r" b="b"/>
              <a:pathLst>
                <a:path w="2468234" h="1470902" extrusionOk="0">
                  <a:moveTo>
                    <a:pt x="0" y="0"/>
                  </a:moveTo>
                  <a:lnTo>
                    <a:pt x="2468234" y="0"/>
                  </a:lnTo>
                  <a:lnTo>
                    <a:pt x="2468234" y="1470902"/>
                  </a:lnTo>
                  <a:lnTo>
                    <a:pt x="0" y="147090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857" name="Google Shape;857;g393483208df_0_59"/>
            <p:cNvSpPr txBox="1"/>
            <p:nvPr/>
          </p:nvSpPr>
          <p:spPr>
            <a:xfrm>
              <a:off x="0" y="0"/>
              <a:ext cx="2468100" cy="1470900"/>
            </a:xfrm>
            <a:prstGeom prst="rect">
              <a:avLst/>
            </a:prstGeom>
            <a:noFill/>
            <a:ln>
              <a:noFill/>
            </a:ln>
          </p:spPr>
          <p:txBody>
            <a:bodyPr spcFirstLastPara="1" wrap="square" lIns="33850" tIns="33850" rIns="33850" bIns="33850" anchor="ctr" anchorCtr="0">
              <a:noAutofit/>
            </a:bodyPr>
            <a:lstStyle/>
            <a:p>
              <a:pPr marL="0" marR="0" lvl="0" indent="0" algn="ctr" rtl="0">
                <a:lnSpc>
                  <a:spcPct val="154083"/>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grpSp>
      <p:sp>
        <p:nvSpPr>
          <p:cNvPr id="858" name="Google Shape;858;g393483208df_0_59"/>
          <p:cNvSpPr txBox="1"/>
          <p:nvPr/>
        </p:nvSpPr>
        <p:spPr>
          <a:xfrm>
            <a:off x="4614177" y="1931306"/>
            <a:ext cx="6835200" cy="4063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933"/>
              <a:buFont typeface="Arial"/>
              <a:buNone/>
            </a:pPr>
            <a:r>
              <a:rPr lang="de-DE" sz="2933" b="0" i="0" u="none" strike="noStrike" cap="none" dirty="0">
                <a:solidFill>
                  <a:srgbClr val="000E8E"/>
                </a:solidFill>
                <a:latin typeface="Arial"/>
                <a:ea typeface="Arial"/>
                <a:cs typeface="Arial"/>
                <a:sym typeface="Arial"/>
              </a:rPr>
              <a:t>Deutschland hat eine Schuldenquote von ca.</a:t>
            </a:r>
            <a:r>
              <a:rPr lang="de-DE" sz="2933" b="1" i="0" u="none" strike="noStrike" cap="none" dirty="0">
                <a:solidFill>
                  <a:srgbClr val="000E8E"/>
                </a:solidFill>
                <a:latin typeface="Arial"/>
                <a:ea typeface="Arial"/>
                <a:cs typeface="Arial"/>
                <a:sym typeface="Arial"/>
              </a:rPr>
              <a:t> 63 Prozent</a:t>
            </a:r>
            <a:r>
              <a:rPr lang="de-DE" sz="2933" b="0" i="0" u="none" strike="noStrike" cap="none" dirty="0">
                <a:solidFill>
                  <a:srgbClr val="000E8E"/>
                </a:solidFill>
                <a:latin typeface="Arial"/>
                <a:ea typeface="Arial"/>
                <a:cs typeface="Arial"/>
                <a:sym typeface="Arial"/>
              </a:rPr>
              <a:t> und liegt damit </a:t>
            </a:r>
            <a:r>
              <a:rPr lang="de-DE" sz="2933" b="1" i="0" u="none" strike="noStrike" cap="none" dirty="0">
                <a:solidFill>
                  <a:srgbClr val="000E8E"/>
                </a:solidFill>
                <a:latin typeface="Arial"/>
                <a:ea typeface="Arial"/>
                <a:cs typeface="Arial"/>
                <a:sym typeface="Arial"/>
              </a:rPr>
              <a:t>deutlich unter dem EU-Durchschnitt</a:t>
            </a:r>
            <a:r>
              <a:rPr lang="de-DE" sz="2933" b="0" i="0" u="none" strike="noStrike" cap="none" dirty="0">
                <a:solidFill>
                  <a:srgbClr val="000E8E"/>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933"/>
              <a:buFont typeface="Arial"/>
              <a:buNone/>
            </a:pPr>
            <a:endParaRPr sz="2933" b="0" i="0" u="none" strike="noStrike" cap="none" dirty="0">
              <a:solidFill>
                <a:srgbClr val="000E8E"/>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933"/>
              <a:buFont typeface="Arial"/>
              <a:buNone/>
            </a:pPr>
            <a:r>
              <a:rPr lang="de-DE" sz="2933" b="0" i="0" u="none" strike="noStrike" cap="none" dirty="0">
                <a:solidFill>
                  <a:srgbClr val="000E8E"/>
                </a:solidFill>
                <a:latin typeface="Arial"/>
                <a:ea typeface="Arial"/>
                <a:cs typeface="Arial"/>
                <a:sym typeface="Arial"/>
              </a:rPr>
              <a:t>Viele </a:t>
            </a:r>
            <a:r>
              <a:rPr lang="de-DE" sz="2933" b="0" i="0" u="none" strike="noStrike" cap="none" dirty="0" err="1">
                <a:solidFill>
                  <a:srgbClr val="000E8E"/>
                </a:solidFill>
                <a:latin typeface="Arial"/>
                <a:ea typeface="Arial"/>
                <a:cs typeface="Arial"/>
                <a:sym typeface="Arial"/>
              </a:rPr>
              <a:t>Expert:innen</a:t>
            </a:r>
            <a:r>
              <a:rPr lang="de-DE" sz="2933" b="0" i="0" u="none" strike="noStrike" cap="none" dirty="0">
                <a:solidFill>
                  <a:srgbClr val="000E8E"/>
                </a:solidFill>
                <a:latin typeface="Arial"/>
                <a:ea typeface="Arial"/>
                <a:cs typeface="Arial"/>
                <a:sym typeface="Arial"/>
              </a:rPr>
              <a:t> weisen darauf hin, dass </a:t>
            </a:r>
            <a:r>
              <a:rPr lang="de-DE" sz="2933" b="1" i="0" u="none" strike="noStrike" cap="none" dirty="0">
                <a:solidFill>
                  <a:srgbClr val="000E8E"/>
                </a:solidFill>
                <a:latin typeface="Arial"/>
                <a:ea typeface="Arial"/>
                <a:cs typeface="Arial"/>
                <a:sym typeface="Arial"/>
              </a:rPr>
              <a:t>unzureichende Investitionen </a:t>
            </a:r>
            <a:r>
              <a:rPr lang="de-DE" sz="2933" b="0" i="0" u="none" strike="noStrike" cap="none" dirty="0">
                <a:solidFill>
                  <a:srgbClr val="000E8E"/>
                </a:solidFill>
                <a:latin typeface="Arial"/>
                <a:ea typeface="Arial"/>
                <a:cs typeface="Arial"/>
                <a:sym typeface="Arial"/>
              </a:rPr>
              <a:t>und </a:t>
            </a:r>
            <a:r>
              <a:rPr lang="de-DE" sz="2933" i="0" u="none" strike="noStrike" cap="none" dirty="0">
                <a:solidFill>
                  <a:srgbClr val="000E8E"/>
                </a:solidFill>
                <a:latin typeface="Arial"/>
                <a:ea typeface="Arial"/>
                <a:cs typeface="Arial"/>
                <a:sym typeface="Arial"/>
              </a:rPr>
              <a:t>eine</a:t>
            </a:r>
            <a:r>
              <a:rPr lang="de-DE" sz="2933" b="1" i="0" u="none" strike="noStrike" cap="none" dirty="0">
                <a:solidFill>
                  <a:srgbClr val="000E8E"/>
                </a:solidFill>
                <a:latin typeface="Arial"/>
                <a:ea typeface="Arial"/>
                <a:cs typeface="Arial"/>
                <a:sym typeface="Arial"/>
              </a:rPr>
              <a:t> anhaltende Wachstumsschwäche </a:t>
            </a:r>
            <a:r>
              <a:rPr lang="de-DE" sz="2933" i="0" u="none" strike="noStrike" cap="none" dirty="0">
                <a:solidFill>
                  <a:srgbClr val="000E8E"/>
                </a:solidFill>
                <a:latin typeface="Arial"/>
                <a:ea typeface="Arial"/>
                <a:cs typeface="Arial"/>
                <a:sym typeface="Arial"/>
              </a:rPr>
              <a:t>ein deutlich größeres Problem für die Zukunft sind als der Schuldenstand.</a:t>
            </a:r>
            <a:endParaRPr sz="1400" i="0" u="none" strike="noStrike" cap="none" dirty="0">
              <a:solidFill>
                <a:srgbClr val="000000"/>
              </a:solidFill>
              <a:latin typeface="Arial"/>
              <a:ea typeface="Arial"/>
              <a:cs typeface="Arial"/>
              <a:sym typeface="Arial"/>
            </a:endParaRPr>
          </a:p>
        </p:txBody>
      </p:sp>
      <p:sp>
        <p:nvSpPr>
          <p:cNvPr id="859" name="Google Shape;859;g393483208df_0_59"/>
          <p:cNvSpPr txBox="1"/>
          <p:nvPr/>
        </p:nvSpPr>
        <p:spPr>
          <a:xfrm>
            <a:off x="919522" y="6429823"/>
            <a:ext cx="3060300" cy="258532"/>
          </a:xfrm>
          <a:prstGeom prst="rect">
            <a:avLst/>
          </a:prstGeom>
          <a:noFill/>
          <a:ln>
            <a:noFill/>
          </a:ln>
        </p:spPr>
        <p:txBody>
          <a:bodyPr spcFirstLastPara="1" wrap="square" lIns="0" tIns="0" rIns="0" bIns="0" anchor="t" anchorCtr="0">
            <a:spAutoFit/>
          </a:bodyPr>
          <a:lstStyle/>
          <a:p>
            <a:pPr marL="0" marR="0" lvl="0" indent="0" algn="ctr" rtl="0">
              <a:lnSpc>
                <a:spcPct val="119987"/>
              </a:lnSpc>
              <a:spcBef>
                <a:spcPts val="0"/>
              </a:spcBef>
              <a:spcAft>
                <a:spcPts val="0"/>
              </a:spcAft>
              <a:buClr>
                <a:srgbClr val="000000"/>
              </a:buClr>
              <a:buSzPts val="1541"/>
              <a:buFont typeface="Arial"/>
              <a:buNone/>
            </a:pPr>
            <a:r>
              <a:rPr lang="de-DE" b="0" i="0" u="sng" strike="noStrike" cap="none">
                <a:solidFill>
                  <a:schemeClr val="bg1">
                    <a:lumMod val="75000"/>
                  </a:schemeClr>
                </a:solidFill>
                <a:latin typeface="Inter"/>
                <a:ea typeface="Inter"/>
                <a:cs typeface="Inter"/>
                <a:sym typeface="Inter"/>
                <a:hlinkClick r:id="rId4">
                  <a:extLst>
                    <a:ext uri="{A12FA001-AC4F-418D-AE19-62706E023703}">
                      <ahyp:hlinkClr xmlns:ahyp="http://schemas.microsoft.com/office/drawing/2018/hyperlinkcolor" val="tx"/>
                    </a:ext>
                  </a:extLst>
                </a:hlinkClick>
              </a:rPr>
              <a:t>Schuldenquoten im EU-Vergleich</a:t>
            </a:r>
            <a:endParaRPr sz="1200" b="0" i="0" u="none" strike="noStrike" cap="none">
              <a:solidFill>
                <a:schemeClr val="bg1">
                  <a:lumMod val="75000"/>
                </a:schemeClr>
              </a:solidFill>
              <a:latin typeface="Arial"/>
              <a:ea typeface="Arial"/>
              <a:cs typeface="Arial"/>
              <a:sym typeface="Arial"/>
            </a:endParaRPr>
          </a:p>
        </p:txBody>
      </p:sp>
      <p:sp>
        <p:nvSpPr>
          <p:cNvPr id="860" name="Google Shape;860;g393483208df_0_59"/>
          <p:cNvSpPr txBox="1">
            <a:spLocks noGrp="1"/>
          </p:cNvSpPr>
          <p:nvPr>
            <p:ph type="sldNum" idx="12"/>
          </p:nvPr>
        </p:nvSpPr>
        <p:spPr>
          <a:xfrm>
            <a:off x="8610600" y="6356354"/>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de-DE"/>
              <a:t>72</a:t>
            </a:fld>
            <a:endParaRPr/>
          </a:p>
        </p:txBody>
      </p:sp>
      <p:sp>
        <p:nvSpPr>
          <p:cNvPr id="861" name="Google Shape;861;g393483208df_0_59"/>
          <p:cNvSpPr/>
          <p:nvPr/>
        </p:nvSpPr>
        <p:spPr>
          <a:xfrm>
            <a:off x="0" y="750550"/>
            <a:ext cx="7821600" cy="819000"/>
          </a:xfrm>
          <a:prstGeom prst="rect">
            <a:avLst/>
          </a:prstGeom>
          <a:solidFill>
            <a:srgbClr val="D0FF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62" name="Google Shape;862;g393483208df_0_59"/>
          <p:cNvSpPr txBox="1">
            <a:spLocks noGrp="1"/>
          </p:cNvSpPr>
          <p:nvPr>
            <p:ph type="body" idx="4294967295"/>
          </p:nvPr>
        </p:nvSpPr>
        <p:spPr>
          <a:xfrm>
            <a:off x="838200" y="789775"/>
            <a:ext cx="6658500" cy="779700"/>
          </a:xfrm>
          <a:prstGeom prst="rect">
            <a:avLst/>
          </a:prstGeom>
          <a:noFill/>
          <a:ln>
            <a:noFill/>
          </a:ln>
        </p:spPr>
        <p:txBody>
          <a:bodyPr spcFirstLastPara="1" wrap="square" lIns="91425" tIns="45700" rIns="91425" bIns="45700" anchor="ctr" anchorCtr="0">
            <a:noAutofit/>
          </a:bodyPr>
          <a:lstStyle/>
          <a:p>
            <a:pPr marL="228588" lvl="0" indent="-228588" algn="l" rtl="0">
              <a:lnSpc>
                <a:spcPct val="70000"/>
              </a:lnSpc>
              <a:spcBef>
                <a:spcPts val="0"/>
              </a:spcBef>
              <a:spcAft>
                <a:spcPts val="0"/>
              </a:spcAft>
              <a:buClr>
                <a:srgbClr val="000D86"/>
              </a:buClr>
              <a:buSzPts val="3313"/>
              <a:buNone/>
            </a:pPr>
            <a:r>
              <a:rPr lang="de-DE" sz="3512" b="1">
                <a:solidFill>
                  <a:srgbClr val="000D86"/>
                </a:solidFill>
              </a:rPr>
              <a:t>Die deutsche Schuldenquote</a:t>
            </a:r>
            <a:endParaRPr sz="3512" b="1">
              <a:solidFill>
                <a:srgbClr val="000D86"/>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g393483208df_0_75"/>
          <p:cNvSpPr txBox="1"/>
          <p:nvPr/>
        </p:nvSpPr>
        <p:spPr>
          <a:xfrm>
            <a:off x="838198" y="1834438"/>
            <a:ext cx="9644400" cy="3611700"/>
          </a:xfrm>
          <a:prstGeom prst="rect">
            <a:avLst/>
          </a:prstGeom>
          <a:noFill/>
          <a:ln>
            <a:noFill/>
          </a:ln>
        </p:spPr>
        <p:txBody>
          <a:bodyPr spcFirstLastPara="1" wrap="square" lIns="0" tIns="0" rIns="0" bIns="0" anchor="t" anchorCtr="0">
            <a:spAutoFit/>
          </a:bodyPr>
          <a:lstStyle/>
          <a:p>
            <a:pPr marL="457200" marR="0" lvl="0" indent="-457200" algn="l" rtl="0">
              <a:lnSpc>
                <a:spcPct val="100000"/>
              </a:lnSpc>
              <a:spcBef>
                <a:spcPts val="0"/>
              </a:spcBef>
              <a:spcAft>
                <a:spcPts val="0"/>
              </a:spcAft>
              <a:buClr>
                <a:srgbClr val="000D8E"/>
              </a:buClr>
              <a:buSzPts val="2933"/>
              <a:buFont typeface="Arial"/>
              <a:buChar char="•"/>
            </a:pPr>
            <a:r>
              <a:rPr lang="de-DE" sz="2933" b="0" i="0" u="none" strike="noStrike" cap="none" dirty="0">
                <a:solidFill>
                  <a:srgbClr val="000D8E"/>
                </a:solidFill>
                <a:latin typeface="Arial"/>
                <a:ea typeface="Arial"/>
                <a:cs typeface="Arial"/>
                <a:sym typeface="Arial"/>
              </a:rPr>
              <a:t>Schuldentragfähigkeit ist nur ein Teilaspekt nachhaltiger Staatsfinanzen. Erst wenn auch zukünftige Generationen mit einbezogen werden, entsteht ein umfassenderes Verständnis von Nachhaltigkeit</a:t>
            </a:r>
            <a:r>
              <a:rPr lang="de-DE" dirty="0"/>
              <a:t> </a:t>
            </a:r>
            <a:r>
              <a:rPr lang="de-DE" sz="2933" b="0" i="0" u="none" strike="noStrike" cap="none" dirty="0">
                <a:solidFill>
                  <a:srgbClr val="000D8E"/>
                </a:solidFill>
                <a:latin typeface="Arial"/>
                <a:ea typeface="Arial"/>
                <a:cs typeface="Arial"/>
                <a:sym typeface="Arial"/>
              </a:rPr>
              <a:t>(Stichwort: Generationengerechtigkeit).</a:t>
            </a:r>
            <a:endParaRPr sz="1400" b="0" i="0" u="none" strike="noStrike" cap="none" dirty="0">
              <a:solidFill>
                <a:srgbClr val="000000"/>
              </a:solidFill>
              <a:latin typeface="Arial"/>
              <a:ea typeface="Arial"/>
              <a:cs typeface="Arial"/>
              <a:sym typeface="Arial"/>
            </a:endParaRPr>
          </a:p>
          <a:p>
            <a:pPr marL="457200" marR="0" lvl="0" indent="-270954" algn="l" rtl="0">
              <a:lnSpc>
                <a:spcPct val="100000"/>
              </a:lnSpc>
              <a:spcBef>
                <a:spcPts val="0"/>
              </a:spcBef>
              <a:spcAft>
                <a:spcPts val="0"/>
              </a:spcAft>
              <a:buClr>
                <a:schemeClr val="dk1"/>
              </a:buClr>
              <a:buSzPts val="2933"/>
              <a:buFont typeface="Arial"/>
              <a:buNone/>
            </a:pPr>
            <a:endParaRPr sz="2933" b="1" i="0" u="none" strike="noStrike" cap="none" dirty="0">
              <a:solidFill>
                <a:srgbClr val="000D8E"/>
              </a:solidFill>
              <a:latin typeface="Arial"/>
              <a:ea typeface="Arial"/>
              <a:cs typeface="Arial"/>
              <a:sym typeface="Arial"/>
            </a:endParaRPr>
          </a:p>
          <a:p>
            <a:pPr marL="457200" marR="0" lvl="0" indent="-457200" algn="l" rtl="0">
              <a:lnSpc>
                <a:spcPct val="100000"/>
              </a:lnSpc>
              <a:spcBef>
                <a:spcPts val="0"/>
              </a:spcBef>
              <a:spcAft>
                <a:spcPts val="0"/>
              </a:spcAft>
              <a:buClr>
                <a:srgbClr val="000D8E"/>
              </a:buClr>
              <a:buSzPts val="2933"/>
              <a:buFont typeface="Arial"/>
              <a:buChar char="•"/>
            </a:pPr>
            <a:r>
              <a:rPr lang="de-DE" sz="2933" b="1" i="0" u="none" strike="noStrike" cap="none" dirty="0">
                <a:solidFill>
                  <a:srgbClr val="000D8E"/>
                </a:solidFill>
                <a:latin typeface="Arial"/>
                <a:ea typeface="Arial"/>
                <a:cs typeface="Arial"/>
                <a:sym typeface="Arial"/>
              </a:rPr>
              <a:t>Wie könnten nachhaltige Staatsfinanzen alternativ definiert werden?</a:t>
            </a:r>
            <a:endParaRPr sz="1400" b="0" i="0" u="none" strike="noStrike" cap="none" dirty="0">
              <a:solidFill>
                <a:srgbClr val="000000"/>
              </a:solidFill>
              <a:latin typeface="Arial"/>
              <a:ea typeface="Arial"/>
              <a:cs typeface="Arial"/>
              <a:sym typeface="Arial"/>
            </a:endParaRPr>
          </a:p>
        </p:txBody>
      </p:sp>
      <p:sp>
        <p:nvSpPr>
          <p:cNvPr id="868" name="Google Shape;868;g393483208df_0_75"/>
          <p:cNvSpPr txBox="1">
            <a:spLocks noGrp="1"/>
          </p:cNvSpPr>
          <p:nvPr>
            <p:ph type="sldNum" idx="12"/>
          </p:nvPr>
        </p:nvSpPr>
        <p:spPr>
          <a:xfrm>
            <a:off x="8610600" y="6356354"/>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de-DE"/>
              <a:t>73</a:t>
            </a:fld>
            <a:endParaRPr/>
          </a:p>
        </p:txBody>
      </p:sp>
      <p:sp>
        <p:nvSpPr>
          <p:cNvPr id="869" name="Google Shape;869;g393483208df_0_75"/>
          <p:cNvSpPr/>
          <p:nvPr/>
        </p:nvSpPr>
        <p:spPr>
          <a:xfrm>
            <a:off x="0" y="750550"/>
            <a:ext cx="7821600" cy="819000"/>
          </a:xfrm>
          <a:prstGeom prst="rect">
            <a:avLst/>
          </a:prstGeom>
          <a:solidFill>
            <a:srgbClr val="D0FF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0" name="Google Shape;870;g393483208df_0_75"/>
          <p:cNvSpPr txBox="1">
            <a:spLocks noGrp="1"/>
          </p:cNvSpPr>
          <p:nvPr>
            <p:ph type="body" idx="4294967295"/>
          </p:nvPr>
        </p:nvSpPr>
        <p:spPr>
          <a:xfrm>
            <a:off x="838200" y="789775"/>
            <a:ext cx="6658500" cy="779700"/>
          </a:xfrm>
          <a:prstGeom prst="rect">
            <a:avLst/>
          </a:prstGeom>
          <a:noFill/>
          <a:ln>
            <a:noFill/>
          </a:ln>
        </p:spPr>
        <p:txBody>
          <a:bodyPr spcFirstLastPara="1" wrap="square" lIns="91425" tIns="45700" rIns="91425" bIns="45700" anchor="ctr" anchorCtr="0">
            <a:noAutofit/>
          </a:bodyPr>
          <a:lstStyle/>
          <a:p>
            <a:pPr marL="228588" lvl="0" indent="-228588" algn="l" rtl="0">
              <a:lnSpc>
                <a:spcPct val="70000"/>
              </a:lnSpc>
              <a:spcBef>
                <a:spcPts val="0"/>
              </a:spcBef>
              <a:spcAft>
                <a:spcPts val="0"/>
              </a:spcAft>
              <a:buClr>
                <a:srgbClr val="000D86"/>
              </a:buClr>
              <a:buSzPts val="3313"/>
              <a:buNone/>
            </a:pPr>
            <a:r>
              <a:rPr lang="de-DE" sz="3512" b="1">
                <a:solidFill>
                  <a:srgbClr val="000D86"/>
                </a:solidFill>
              </a:rPr>
              <a:t>Die deutsche Schuldenquote</a:t>
            </a:r>
            <a:endParaRPr sz="3512" b="1">
              <a:solidFill>
                <a:srgbClr val="000D86"/>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g393483208df_0_82"/>
          <p:cNvSpPr txBox="1">
            <a:spLocks noGrp="1"/>
          </p:cNvSpPr>
          <p:nvPr>
            <p:ph type="body" idx="3"/>
          </p:nvPr>
        </p:nvSpPr>
        <p:spPr>
          <a:xfrm>
            <a:off x="838200" y="1825625"/>
            <a:ext cx="10515600" cy="3007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D86"/>
              </a:buClr>
              <a:buSzPts val="3000"/>
              <a:buNone/>
            </a:pPr>
            <a:r>
              <a:rPr lang="de-DE"/>
              <a:t>Schuldentragfähigkeit ist nur ein Teilaspekt nachhaltiger Staatsfinanzen</a:t>
            </a:r>
            <a:endParaRPr/>
          </a:p>
          <a:p>
            <a:pPr marL="0" lvl="0" indent="0" algn="l" rtl="0">
              <a:lnSpc>
                <a:spcPct val="90000"/>
              </a:lnSpc>
              <a:spcBef>
                <a:spcPts val="1000"/>
              </a:spcBef>
              <a:spcAft>
                <a:spcPts val="0"/>
              </a:spcAft>
              <a:buClr>
                <a:srgbClr val="000D86"/>
              </a:buClr>
              <a:buSzPts val="3000"/>
              <a:buNone/>
            </a:pPr>
            <a:endParaRPr/>
          </a:p>
          <a:p>
            <a:pPr marL="0" lvl="0" indent="0" algn="l" rtl="0">
              <a:lnSpc>
                <a:spcPct val="90000"/>
              </a:lnSpc>
              <a:spcBef>
                <a:spcPts val="1000"/>
              </a:spcBef>
              <a:spcAft>
                <a:spcPts val="0"/>
              </a:spcAft>
              <a:buClr>
                <a:srgbClr val="000D86"/>
              </a:buClr>
              <a:buSzPts val="3000"/>
              <a:buNone/>
            </a:pPr>
            <a:r>
              <a:rPr lang="de-DE" b="1" i="1"/>
              <a:t>→ Erfüllt der Staat die Bedürfnisse der heutigen Generation, ohne die finanziellen Spielräume zukünftiger Generationen einzuschränken?</a:t>
            </a:r>
            <a:endParaRPr b="1" i="1"/>
          </a:p>
        </p:txBody>
      </p:sp>
      <p:sp>
        <p:nvSpPr>
          <p:cNvPr id="876" name="Google Shape;876;g393483208df_0_82"/>
          <p:cNvSpPr txBox="1">
            <a:spLocks noGrp="1"/>
          </p:cNvSpPr>
          <p:nvPr>
            <p:ph type="body" idx="2"/>
          </p:nvPr>
        </p:nvSpPr>
        <p:spPr>
          <a:xfrm>
            <a:off x="838200" y="778051"/>
            <a:ext cx="7043100" cy="779700"/>
          </a:xfrm>
          <a:prstGeom prst="rect">
            <a:avLst/>
          </a:prstGeom>
          <a:noFill/>
          <a:ln>
            <a:noFill/>
          </a:ln>
        </p:spPr>
        <p:txBody>
          <a:bodyPr spcFirstLastPara="1" wrap="square" lIns="91425" tIns="45700" rIns="91425" bIns="45700" anchor="ctr" anchorCtr="0">
            <a:normAutofit fontScale="85000" lnSpcReduction="10000"/>
          </a:bodyPr>
          <a:lstStyle/>
          <a:p>
            <a:pPr marL="228588" lvl="0" indent="-228588" algn="l" rtl="0">
              <a:lnSpc>
                <a:spcPct val="90000"/>
              </a:lnSpc>
              <a:spcBef>
                <a:spcPts val="0"/>
              </a:spcBef>
              <a:spcAft>
                <a:spcPts val="0"/>
              </a:spcAft>
              <a:buClr>
                <a:srgbClr val="000D86"/>
              </a:buClr>
              <a:buSzPct val="100000"/>
              <a:buNone/>
            </a:pPr>
            <a:r>
              <a:rPr lang="de-DE"/>
              <a:t>Generationengerechtigkeit</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g393483208df_0_87"/>
          <p:cNvSpPr txBox="1">
            <a:spLocks noGrp="1"/>
          </p:cNvSpPr>
          <p:nvPr>
            <p:ph type="body" idx="3"/>
          </p:nvPr>
        </p:nvSpPr>
        <p:spPr>
          <a:xfrm>
            <a:off x="838200" y="1825625"/>
            <a:ext cx="5127300" cy="4864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D86"/>
              </a:buClr>
              <a:buSzPts val="3000"/>
              <a:buNone/>
            </a:pPr>
            <a:r>
              <a:rPr lang="de-DE"/>
              <a:t>Ausgeglichener Haushalt als Voraussetzung für Nachhaltigkeit</a:t>
            </a:r>
            <a:endParaRPr/>
          </a:p>
          <a:p>
            <a:pPr marL="0" lvl="0" indent="0" algn="l" rtl="0">
              <a:lnSpc>
                <a:spcPct val="90000"/>
              </a:lnSpc>
              <a:spcBef>
                <a:spcPts val="1000"/>
              </a:spcBef>
              <a:spcAft>
                <a:spcPts val="0"/>
              </a:spcAft>
              <a:buClr>
                <a:srgbClr val="000D86"/>
              </a:buClr>
              <a:buSzPts val="3000"/>
              <a:buNone/>
            </a:pPr>
            <a:endParaRPr/>
          </a:p>
          <a:p>
            <a:pPr marL="0" lvl="0" indent="0" algn="l" rtl="0">
              <a:lnSpc>
                <a:spcPct val="90000"/>
              </a:lnSpc>
              <a:spcBef>
                <a:spcPts val="1000"/>
              </a:spcBef>
              <a:spcAft>
                <a:spcPts val="0"/>
              </a:spcAft>
              <a:buClr>
                <a:srgbClr val="000D86"/>
              </a:buClr>
              <a:buSzPts val="3000"/>
              <a:buNone/>
            </a:pPr>
            <a:endParaRPr/>
          </a:p>
          <a:p>
            <a:pPr marL="0" lvl="0" indent="0" algn="l" rtl="0">
              <a:lnSpc>
                <a:spcPct val="90000"/>
              </a:lnSpc>
              <a:spcBef>
                <a:spcPts val="1000"/>
              </a:spcBef>
              <a:spcAft>
                <a:spcPts val="0"/>
              </a:spcAft>
              <a:buClr>
                <a:srgbClr val="000D86"/>
              </a:buClr>
              <a:buSzPts val="3000"/>
              <a:buNone/>
            </a:pPr>
            <a:r>
              <a:rPr lang="de-DE"/>
              <a:t>Keine neuen Schulden  → keine Zinslast für die Zukunft</a:t>
            </a:r>
            <a:endParaRPr/>
          </a:p>
        </p:txBody>
      </p:sp>
      <p:sp>
        <p:nvSpPr>
          <p:cNvPr id="882" name="Google Shape;882;g393483208df_0_87"/>
          <p:cNvSpPr txBox="1"/>
          <p:nvPr/>
        </p:nvSpPr>
        <p:spPr>
          <a:xfrm>
            <a:off x="5965371" y="1825625"/>
            <a:ext cx="751200" cy="5328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D86"/>
              </a:buClr>
              <a:buSzPts val="3000"/>
              <a:buFont typeface="Arial"/>
              <a:buNone/>
            </a:pPr>
            <a:r>
              <a:rPr lang="de-DE" sz="3000" b="1" i="0" u="none" strike="noStrike" cap="none">
                <a:solidFill>
                  <a:srgbClr val="000D86"/>
                </a:solidFill>
                <a:latin typeface="Arial"/>
                <a:ea typeface="Arial"/>
                <a:cs typeface="Arial"/>
                <a:sym typeface="Arial"/>
              </a:rPr>
              <a:t>vs. </a:t>
            </a:r>
            <a:endParaRPr sz="1400" b="0" i="0" u="none" strike="noStrike" cap="none">
              <a:solidFill>
                <a:srgbClr val="000000"/>
              </a:solidFill>
              <a:latin typeface="Arial"/>
              <a:ea typeface="Arial"/>
              <a:cs typeface="Arial"/>
              <a:sym typeface="Arial"/>
            </a:endParaRPr>
          </a:p>
        </p:txBody>
      </p:sp>
      <p:sp>
        <p:nvSpPr>
          <p:cNvPr id="883" name="Google Shape;883;g393483208df_0_87"/>
          <p:cNvSpPr txBox="1"/>
          <p:nvPr/>
        </p:nvSpPr>
        <p:spPr>
          <a:xfrm>
            <a:off x="6821488" y="1822450"/>
            <a:ext cx="5127300" cy="48642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D86"/>
              </a:buClr>
              <a:buSzPts val="3000"/>
              <a:buFont typeface="Arial"/>
              <a:buNone/>
            </a:pPr>
            <a:r>
              <a:rPr lang="de-DE" sz="3000" b="0" i="0" u="none" strike="noStrike" cap="none">
                <a:solidFill>
                  <a:srgbClr val="000D86"/>
                </a:solidFill>
                <a:latin typeface="Arial"/>
                <a:ea typeface="Arial"/>
                <a:cs typeface="Arial"/>
                <a:sym typeface="Arial"/>
              </a:rPr>
              <a:t>Schulden können sinnvoll sein, wenn zukünftige Generationen profitieren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rgbClr val="000D86"/>
              </a:buClr>
              <a:buSzPts val="3000"/>
              <a:buFont typeface="Arial"/>
              <a:buNone/>
            </a:pPr>
            <a:endParaRPr sz="3000" b="0" i="0" u="none" strike="noStrike" cap="none">
              <a:solidFill>
                <a:srgbClr val="000D86"/>
              </a:solidFill>
              <a:latin typeface="Arial"/>
              <a:ea typeface="Arial"/>
              <a:cs typeface="Arial"/>
              <a:sym typeface="Arial"/>
            </a:endParaRPr>
          </a:p>
          <a:p>
            <a:pPr marL="0" marR="0" lvl="0" indent="0" algn="l" rtl="0">
              <a:lnSpc>
                <a:spcPct val="90000"/>
              </a:lnSpc>
              <a:spcBef>
                <a:spcPts val="1000"/>
              </a:spcBef>
              <a:spcAft>
                <a:spcPts val="0"/>
              </a:spcAft>
              <a:buClr>
                <a:srgbClr val="000D86"/>
              </a:buClr>
              <a:buSzPts val="3000"/>
              <a:buFont typeface="Arial"/>
              <a:buNone/>
            </a:pPr>
            <a:endParaRPr sz="3000" b="0" i="0" u="none" strike="noStrike" cap="none">
              <a:solidFill>
                <a:srgbClr val="000D86"/>
              </a:solidFill>
              <a:latin typeface="Arial"/>
              <a:ea typeface="Arial"/>
              <a:cs typeface="Arial"/>
              <a:sym typeface="Arial"/>
            </a:endParaRPr>
          </a:p>
          <a:p>
            <a:pPr marL="0" marR="0" lvl="0" indent="0" algn="l" rtl="0">
              <a:lnSpc>
                <a:spcPct val="90000"/>
              </a:lnSpc>
              <a:spcBef>
                <a:spcPts val="1000"/>
              </a:spcBef>
              <a:spcAft>
                <a:spcPts val="0"/>
              </a:spcAft>
              <a:buClr>
                <a:srgbClr val="000D86"/>
              </a:buClr>
              <a:buSzPts val="3000"/>
              <a:buFont typeface="Arial"/>
              <a:buNone/>
            </a:pPr>
            <a:r>
              <a:rPr lang="de-DE" sz="3000" b="0" i="0" u="none" strike="noStrike" cap="none">
                <a:solidFill>
                  <a:srgbClr val="000D86"/>
                </a:solidFill>
                <a:latin typeface="Arial"/>
                <a:ea typeface="Arial"/>
                <a:cs typeface="Arial"/>
                <a:sym typeface="Arial"/>
              </a:rPr>
              <a:t>Investitionen für die Zukunft, um Freiheiten kommender Generationen zu sichern</a:t>
            </a:r>
            <a:endParaRPr sz="1400" b="0" i="0" u="none" strike="noStrike" cap="none">
              <a:solidFill>
                <a:srgbClr val="000000"/>
              </a:solidFill>
              <a:latin typeface="Arial"/>
              <a:ea typeface="Arial"/>
              <a:cs typeface="Arial"/>
              <a:sym typeface="Arial"/>
            </a:endParaRPr>
          </a:p>
        </p:txBody>
      </p:sp>
      <p:sp>
        <p:nvSpPr>
          <p:cNvPr id="884" name="Google Shape;884;g393483208df_0_87"/>
          <p:cNvSpPr/>
          <p:nvPr/>
        </p:nvSpPr>
        <p:spPr>
          <a:xfrm>
            <a:off x="2801257" y="3429000"/>
            <a:ext cx="754800" cy="828600"/>
          </a:xfrm>
          <a:prstGeom prst="downArrow">
            <a:avLst>
              <a:gd name="adj1" fmla="val 50000"/>
              <a:gd name="adj2" fmla="val 50000"/>
            </a:avLst>
          </a:prstGeom>
          <a:solidFill>
            <a:srgbClr val="D0FFFA"/>
          </a:solidFill>
          <a:ln w="19050" cap="flat" cmpd="sng">
            <a:solidFill>
              <a:srgbClr val="000D8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85" name="Google Shape;885;g393483208df_0_87"/>
          <p:cNvSpPr/>
          <p:nvPr/>
        </p:nvSpPr>
        <p:spPr>
          <a:xfrm>
            <a:off x="8759372" y="3428999"/>
            <a:ext cx="754800" cy="828600"/>
          </a:xfrm>
          <a:prstGeom prst="downArrow">
            <a:avLst>
              <a:gd name="adj1" fmla="val 50000"/>
              <a:gd name="adj2" fmla="val 50000"/>
            </a:avLst>
          </a:prstGeom>
          <a:solidFill>
            <a:srgbClr val="D0FFFA"/>
          </a:solidFill>
          <a:ln w="19050" cap="flat" cmpd="sng">
            <a:solidFill>
              <a:srgbClr val="000D8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86" name="Google Shape;886;g393483208df_0_87"/>
          <p:cNvSpPr txBox="1">
            <a:spLocks noGrp="1"/>
          </p:cNvSpPr>
          <p:nvPr>
            <p:ph type="body" idx="2"/>
          </p:nvPr>
        </p:nvSpPr>
        <p:spPr>
          <a:xfrm>
            <a:off x="838200" y="778051"/>
            <a:ext cx="7043100" cy="779700"/>
          </a:xfrm>
          <a:prstGeom prst="rect">
            <a:avLst/>
          </a:prstGeom>
          <a:noFill/>
          <a:ln>
            <a:noFill/>
          </a:ln>
        </p:spPr>
        <p:txBody>
          <a:bodyPr spcFirstLastPara="1" wrap="square" lIns="91425" tIns="45700" rIns="91425" bIns="45700" anchor="ctr" anchorCtr="0">
            <a:normAutofit fontScale="85000" lnSpcReduction="10000"/>
          </a:bodyPr>
          <a:lstStyle/>
          <a:p>
            <a:pPr marL="228588" lvl="0" indent="-228588" algn="l" rtl="0">
              <a:lnSpc>
                <a:spcPct val="90000"/>
              </a:lnSpc>
              <a:spcBef>
                <a:spcPts val="0"/>
              </a:spcBef>
              <a:spcAft>
                <a:spcPts val="0"/>
              </a:spcAft>
              <a:buClr>
                <a:srgbClr val="000D86"/>
              </a:buClr>
              <a:buSzPct val="100000"/>
              <a:buNone/>
            </a:pPr>
            <a:r>
              <a:rPr lang="de-DE"/>
              <a:t>Generationengerechtigkeit</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g393483208df_0_96"/>
          <p:cNvSpPr txBox="1"/>
          <p:nvPr/>
        </p:nvSpPr>
        <p:spPr>
          <a:xfrm>
            <a:off x="838200" y="1867762"/>
            <a:ext cx="10515600" cy="13473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D86"/>
              </a:buClr>
              <a:buSzPts val="3000"/>
              <a:buFont typeface="Arial"/>
              <a:buNone/>
            </a:pPr>
            <a:r>
              <a:rPr lang="de-DE" sz="3000" b="0" i="0" u="none" strike="noStrike" cap="none">
                <a:solidFill>
                  <a:srgbClr val="000D86"/>
                </a:solidFill>
                <a:latin typeface="Arial"/>
                <a:ea typeface="Arial"/>
                <a:cs typeface="Arial"/>
                <a:sym typeface="Arial"/>
              </a:rPr>
              <a:t>Nachhaltigkeit umfasst auch die Frage, welche haushaltspolitischen Entscheidungen von </a:t>
            </a:r>
            <a:r>
              <a:rPr lang="de-DE" sz="3000" b="1" i="0" u="none" strike="noStrike" cap="none">
                <a:solidFill>
                  <a:srgbClr val="000D86"/>
                </a:solidFill>
                <a:latin typeface="Arial"/>
                <a:ea typeface="Arial"/>
                <a:cs typeface="Arial"/>
                <a:sym typeface="Arial"/>
              </a:rPr>
              <a:t>heute</a:t>
            </a:r>
            <a:r>
              <a:rPr lang="de-DE" sz="3000" b="0" i="0" u="none" strike="noStrike" cap="none">
                <a:solidFill>
                  <a:srgbClr val="000D86"/>
                </a:solidFill>
                <a:latin typeface="Arial"/>
                <a:ea typeface="Arial"/>
                <a:cs typeface="Arial"/>
                <a:sym typeface="Arial"/>
              </a:rPr>
              <a:t> die Rechte und Chancen der Generationen von </a:t>
            </a:r>
            <a:r>
              <a:rPr lang="de-DE" sz="3000" b="1" i="0" u="none" strike="noStrike" cap="none">
                <a:solidFill>
                  <a:srgbClr val="000D86"/>
                </a:solidFill>
                <a:latin typeface="Arial"/>
                <a:ea typeface="Arial"/>
                <a:cs typeface="Arial"/>
                <a:sym typeface="Arial"/>
              </a:rPr>
              <a:t>morgen</a:t>
            </a:r>
            <a:r>
              <a:rPr lang="de-DE" sz="3000" b="0" i="0" u="none" strike="noStrike" cap="none">
                <a:solidFill>
                  <a:srgbClr val="000D86"/>
                </a:solidFill>
                <a:latin typeface="Arial"/>
                <a:ea typeface="Arial"/>
                <a:cs typeface="Arial"/>
                <a:sym typeface="Arial"/>
              </a:rPr>
              <a:t> sichern!</a:t>
            </a:r>
            <a:endParaRPr sz="3000" b="0" i="1" u="none" strike="noStrike" cap="none">
              <a:solidFill>
                <a:srgbClr val="000D86"/>
              </a:solidFill>
              <a:latin typeface="Arial"/>
              <a:ea typeface="Arial"/>
              <a:cs typeface="Arial"/>
              <a:sym typeface="Arial"/>
            </a:endParaRPr>
          </a:p>
        </p:txBody>
      </p:sp>
      <p:sp>
        <p:nvSpPr>
          <p:cNvPr id="892" name="Google Shape;892;g393483208df_0_96"/>
          <p:cNvSpPr txBox="1">
            <a:spLocks noGrp="1"/>
          </p:cNvSpPr>
          <p:nvPr>
            <p:ph type="body" idx="2"/>
          </p:nvPr>
        </p:nvSpPr>
        <p:spPr>
          <a:xfrm>
            <a:off x="838200" y="778051"/>
            <a:ext cx="7043100" cy="779700"/>
          </a:xfrm>
          <a:prstGeom prst="rect">
            <a:avLst/>
          </a:prstGeom>
          <a:noFill/>
          <a:ln>
            <a:noFill/>
          </a:ln>
        </p:spPr>
        <p:txBody>
          <a:bodyPr spcFirstLastPara="1" wrap="square" lIns="91425" tIns="45700" rIns="91425" bIns="45700" anchor="ctr" anchorCtr="0">
            <a:normAutofit fontScale="85000" lnSpcReduction="10000"/>
          </a:bodyPr>
          <a:lstStyle/>
          <a:p>
            <a:pPr marL="228588" lvl="0" indent="-228588" algn="l" rtl="0">
              <a:lnSpc>
                <a:spcPct val="90000"/>
              </a:lnSpc>
              <a:spcBef>
                <a:spcPts val="0"/>
              </a:spcBef>
              <a:spcAft>
                <a:spcPts val="0"/>
              </a:spcAft>
              <a:buClr>
                <a:srgbClr val="000D86"/>
              </a:buClr>
              <a:buSzPct val="100000"/>
              <a:buNone/>
            </a:pPr>
            <a:r>
              <a:rPr lang="de-DE"/>
              <a:t>Generationengerechtigkeit</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g393483208df_0_101"/>
          <p:cNvSpPr/>
          <p:nvPr/>
        </p:nvSpPr>
        <p:spPr>
          <a:xfrm>
            <a:off x="0" y="750550"/>
            <a:ext cx="9794100" cy="819000"/>
          </a:xfrm>
          <a:prstGeom prst="rect">
            <a:avLst/>
          </a:prstGeom>
          <a:solidFill>
            <a:srgbClr val="D0FF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98" name="Google Shape;898;g393483208df_0_101"/>
          <p:cNvSpPr txBox="1">
            <a:spLocks noGrp="1"/>
          </p:cNvSpPr>
          <p:nvPr>
            <p:ph type="body" idx="2"/>
          </p:nvPr>
        </p:nvSpPr>
        <p:spPr>
          <a:xfrm>
            <a:off x="838202" y="789783"/>
            <a:ext cx="9336300" cy="779700"/>
          </a:xfrm>
          <a:prstGeom prst="rect">
            <a:avLst/>
          </a:prstGeom>
          <a:noFill/>
          <a:ln>
            <a:noFill/>
          </a:ln>
        </p:spPr>
        <p:txBody>
          <a:bodyPr spcFirstLastPara="1" wrap="square" lIns="91425" tIns="45700" rIns="91425" bIns="45700" anchor="ctr" anchorCtr="0">
            <a:noAutofit/>
          </a:bodyPr>
          <a:lstStyle/>
          <a:p>
            <a:pPr marL="228588" lvl="0" indent="-228588" algn="l" rtl="0">
              <a:lnSpc>
                <a:spcPct val="90000"/>
              </a:lnSpc>
              <a:spcBef>
                <a:spcPts val="0"/>
              </a:spcBef>
              <a:spcAft>
                <a:spcPts val="0"/>
              </a:spcAft>
              <a:buClr>
                <a:srgbClr val="000D86"/>
              </a:buClr>
              <a:buSzPts val="4100"/>
              <a:buNone/>
            </a:pPr>
            <a:r>
              <a:rPr lang="de-DE" sz="4100"/>
              <a:t>Handlungsfähigkeit in der Zukunft</a:t>
            </a:r>
            <a:endParaRPr/>
          </a:p>
        </p:txBody>
      </p:sp>
      <p:sp>
        <p:nvSpPr>
          <p:cNvPr id="899" name="Google Shape;899;g393483208df_0_101"/>
          <p:cNvSpPr txBox="1">
            <a:spLocks noGrp="1"/>
          </p:cNvSpPr>
          <p:nvPr>
            <p:ph type="body" idx="3"/>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D86"/>
              </a:buClr>
              <a:buSzPts val="3000"/>
              <a:buNone/>
            </a:pPr>
            <a:r>
              <a:rPr lang="de-DE" dirty="0"/>
              <a:t>…heißt zu garantieren, dass </a:t>
            </a:r>
            <a:endParaRPr dirty="0"/>
          </a:p>
          <a:p>
            <a:pPr marL="685765" lvl="1" indent="-228588" algn="l" rtl="0">
              <a:lnSpc>
                <a:spcPct val="90000"/>
              </a:lnSpc>
              <a:spcBef>
                <a:spcPts val="500"/>
              </a:spcBef>
              <a:spcAft>
                <a:spcPts val="0"/>
              </a:spcAft>
              <a:buClr>
                <a:srgbClr val="000D86"/>
              </a:buClr>
              <a:buSzPts val="3000"/>
              <a:buChar char="•"/>
            </a:pPr>
            <a:r>
              <a:rPr lang="de-DE" dirty="0"/>
              <a:t>der Staat langfristig handlungsfähig ist</a:t>
            </a:r>
            <a:endParaRPr dirty="0"/>
          </a:p>
          <a:p>
            <a:pPr marL="685765" lvl="1" indent="-228588" algn="l" rtl="0">
              <a:lnSpc>
                <a:spcPct val="90000"/>
              </a:lnSpc>
              <a:spcBef>
                <a:spcPts val="500"/>
              </a:spcBef>
              <a:spcAft>
                <a:spcPts val="0"/>
              </a:spcAft>
              <a:buClr>
                <a:srgbClr val="000D86"/>
              </a:buClr>
              <a:buSzPts val="3000"/>
              <a:buChar char="•"/>
            </a:pPr>
            <a:r>
              <a:rPr lang="de-DE" dirty="0"/>
              <a:t>kommende Generationen handeln können</a:t>
            </a:r>
            <a:endParaRPr dirty="0"/>
          </a:p>
          <a:p>
            <a:pPr marL="0" lvl="0" indent="0" algn="l" rtl="0">
              <a:lnSpc>
                <a:spcPct val="90000"/>
              </a:lnSpc>
              <a:spcBef>
                <a:spcPts val="1000"/>
              </a:spcBef>
              <a:spcAft>
                <a:spcPts val="0"/>
              </a:spcAft>
              <a:buClr>
                <a:srgbClr val="000D86"/>
              </a:buClr>
              <a:buSzPts val="3000"/>
              <a:buNone/>
            </a:pPr>
            <a:endParaRPr dirty="0"/>
          </a:p>
          <a:p>
            <a:pPr marL="0" lvl="0" indent="0" algn="l" rtl="0">
              <a:lnSpc>
                <a:spcPct val="90000"/>
              </a:lnSpc>
              <a:spcBef>
                <a:spcPts val="1000"/>
              </a:spcBef>
              <a:spcAft>
                <a:spcPts val="0"/>
              </a:spcAft>
              <a:buClr>
                <a:srgbClr val="000D86"/>
              </a:buClr>
              <a:buSzPts val="3000"/>
              <a:buNone/>
            </a:pPr>
            <a:r>
              <a:rPr lang="de-DE" b="1" dirty="0"/>
              <a:t>→ Nachhaltige Staatsfinanzen sichern den Handlungsspielraum für Investitionen, </a:t>
            </a:r>
            <a:r>
              <a:rPr lang="de-DE" dirty="0"/>
              <a:t>statt ausschließlich auf kurzfristige Defizite zu schauen.</a:t>
            </a:r>
            <a:endParaRPr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g393483208df_0_107"/>
          <p:cNvSpPr/>
          <p:nvPr/>
        </p:nvSpPr>
        <p:spPr>
          <a:xfrm>
            <a:off x="0" y="-6246"/>
            <a:ext cx="12183000" cy="6861300"/>
          </a:xfrm>
          <a:prstGeom prst="rect">
            <a:avLst/>
          </a:prstGeom>
          <a:solidFill>
            <a:srgbClr val="000E8E"/>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Arial"/>
              <a:ea typeface="Arial"/>
              <a:cs typeface="Arial"/>
              <a:sym typeface="Arial"/>
            </a:endParaRPr>
          </a:p>
        </p:txBody>
      </p:sp>
      <p:sp>
        <p:nvSpPr>
          <p:cNvPr id="905" name="Google Shape;905;g393483208df_0_107"/>
          <p:cNvSpPr/>
          <p:nvPr/>
        </p:nvSpPr>
        <p:spPr>
          <a:xfrm>
            <a:off x="8872" y="0"/>
            <a:ext cx="12189430" cy="6891914"/>
          </a:xfrm>
          <a:custGeom>
            <a:avLst/>
            <a:gdLst/>
            <a:ahLst/>
            <a:cxnLst/>
            <a:rect l="l" t="t" r="r" b="b"/>
            <a:pathLst>
              <a:path w="20572877" h="20572877" extrusionOk="0">
                <a:moveTo>
                  <a:pt x="0" y="0"/>
                </a:moveTo>
                <a:lnTo>
                  <a:pt x="20572877" y="0"/>
                </a:lnTo>
                <a:lnTo>
                  <a:pt x="20572877" y="20572876"/>
                </a:lnTo>
                <a:lnTo>
                  <a:pt x="0" y="20572876"/>
                </a:lnTo>
                <a:lnTo>
                  <a:pt x="0" y="0"/>
                </a:lnTo>
                <a:close/>
              </a:path>
            </a:pathLst>
          </a:custGeom>
          <a:blipFill rotWithShape="1">
            <a:blip r:embed="rId3">
              <a:alphaModFix amt="50000"/>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906" name="Google Shape;906;g393483208df_0_107"/>
          <p:cNvSpPr txBox="1"/>
          <p:nvPr/>
        </p:nvSpPr>
        <p:spPr>
          <a:xfrm>
            <a:off x="2095170" y="2990521"/>
            <a:ext cx="8037300" cy="911147"/>
          </a:xfrm>
          <a:prstGeom prst="rect">
            <a:avLst/>
          </a:prstGeom>
          <a:solidFill>
            <a:srgbClr val="D0FFF9"/>
          </a:solidFill>
          <a:ln w="9525" cap="flat" cmpd="sng">
            <a:solidFill>
              <a:srgbClr val="D0FFF9"/>
            </a:solidFill>
            <a:prstDash val="solid"/>
            <a:round/>
            <a:headEnd type="none" w="sm" len="sm"/>
            <a:tailEnd type="none" w="sm" len="sm"/>
          </a:ln>
        </p:spPr>
        <p:txBody>
          <a:bodyPr spcFirstLastPara="1" wrap="square" lIns="0" tIns="0" rIns="0" bIns="0" anchor="ctr" anchorCtr="0">
            <a:spAutoFit/>
          </a:bodyPr>
          <a:lstStyle/>
          <a:p>
            <a:pPr marL="0" marR="0" lvl="0" indent="0" algn="ctr" rtl="0">
              <a:lnSpc>
                <a:spcPct val="120145"/>
              </a:lnSpc>
              <a:spcBef>
                <a:spcPts val="0"/>
              </a:spcBef>
              <a:spcAft>
                <a:spcPts val="0"/>
              </a:spcAft>
              <a:buClr>
                <a:srgbClr val="000000"/>
              </a:buClr>
              <a:buSzPts val="4900"/>
              <a:buFont typeface="Arial"/>
              <a:buNone/>
            </a:pPr>
            <a:r>
              <a:rPr lang="de-DE" sz="4900" b="1" i="0" u="none" strike="noStrike" cap="none">
                <a:solidFill>
                  <a:srgbClr val="000E8E"/>
                </a:solidFill>
                <a:latin typeface="Arial"/>
                <a:ea typeface="Arial"/>
                <a:cs typeface="Arial"/>
                <a:sym typeface="Arial"/>
              </a:rPr>
              <a:t>10. Abschluss</a:t>
            </a:r>
            <a:endParaRPr sz="4900" b="1" i="0" u="none" strike="noStrike" cap="none">
              <a:solidFill>
                <a:srgbClr val="000E8E"/>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g393483208df_0_114"/>
          <p:cNvSpPr txBox="1">
            <a:spLocks noGrp="1"/>
          </p:cNvSpPr>
          <p:nvPr>
            <p:ph type="body" idx="1"/>
          </p:nvPr>
        </p:nvSpPr>
        <p:spPr>
          <a:xfrm>
            <a:off x="838199" y="168275"/>
            <a:ext cx="7841400" cy="482700"/>
          </a:xfrm>
          <a:prstGeom prst="rect">
            <a:avLst/>
          </a:prstGeom>
          <a:noFill/>
          <a:ln>
            <a:noFill/>
          </a:ln>
        </p:spPr>
        <p:txBody>
          <a:bodyPr spcFirstLastPara="1" wrap="square" lIns="91425" tIns="45700" rIns="91425" bIns="45700" anchor="t" anchorCtr="0">
            <a:normAutofit/>
          </a:bodyPr>
          <a:lstStyle/>
          <a:p>
            <a:pPr marL="228588" lvl="0" indent="-228588" algn="l" rtl="0">
              <a:lnSpc>
                <a:spcPct val="90000"/>
              </a:lnSpc>
              <a:spcBef>
                <a:spcPts val="0"/>
              </a:spcBef>
              <a:spcAft>
                <a:spcPts val="0"/>
              </a:spcAft>
              <a:buClr>
                <a:srgbClr val="FF6555"/>
              </a:buClr>
              <a:buSzPts val="2000"/>
              <a:buNone/>
            </a:pPr>
            <a:r>
              <a:rPr lang="de-DE"/>
              <a:t>Methodenoption 1 von 2: Murmelrunde + Abschlussdiskussion</a:t>
            </a:r>
            <a:endParaRPr/>
          </a:p>
        </p:txBody>
      </p:sp>
      <p:sp>
        <p:nvSpPr>
          <p:cNvPr id="912" name="Google Shape;912;g393483208df_0_114"/>
          <p:cNvSpPr txBox="1">
            <a:spLocks noGrp="1"/>
          </p:cNvSpPr>
          <p:nvPr>
            <p:ph type="body" idx="2"/>
          </p:nvPr>
        </p:nvSpPr>
        <p:spPr>
          <a:xfrm>
            <a:off x="838202" y="789783"/>
            <a:ext cx="5823000" cy="779700"/>
          </a:xfrm>
          <a:prstGeom prst="rect">
            <a:avLst/>
          </a:prstGeom>
          <a:noFill/>
          <a:ln>
            <a:noFill/>
          </a:ln>
        </p:spPr>
        <p:txBody>
          <a:bodyPr spcFirstLastPara="1" wrap="square" lIns="91425" tIns="45700" rIns="91425" bIns="45700" anchor="ctr" anchorCtr="0">
            <a:normAutofit/>
          </a:bodyPr>
          <a:lstStyle/>
          <a:p>
            <a:pPr marL="228588" lvl="0" indent="-228588" algn="l" rtl="0">
              <a:lnSpc>
                <a:spcPct val="80000"/>
              </a:lnSpc>
              <a:spcBef>
                <a:spcPts val="0"/>
              </a:spcBef>
              <a:spcAft>
                <a:spcPts val="0"/>
              </a:spcAft>
              <a:buClr>
                <a:srgbClr val="000D86"/>
              </a:buClr>
              <a:buSzPts val="5300"/>
              <a:buNone/>
            </a:pPr>
            <a:r>
              <a:rPr lang="de-DE" sz="4400" dirty="0"/>
              <a:t>Murmelrunde</a:t>
            </a:r>
            <a:endParaRPr sz="4800" dirty="0"/>
          </a:p>
        </p:txBody>
      </p:sp>
      <p:sp>
        <p:nvSpPr>
          <p:cNvPr id="913" name="Google Shape;913;g393483208df_0_114"/>
          <p:cNvSpPr txBox="1">
            <a:spLocks noGrp="1"/>
          </p:cNvSpPr>
          <p:nvPr>
            <p:ph type="body" idx="3"/>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D86"/>
              </a:buClr>
              <a:buSzPts val="3000"/>
              <a:buNone/>
            </a:pPr>
            <a:r>
              <a:rPr lang="de-DE"/>
              <a:t>Sprecht 3 bis 4 Minuten lang mit euren Sitznachbar:innen: </a:t>
            </a:r>
            <a:endParaRPr/>
          </a:p>
          <a:p>
            <a:pPr marL="0" lvl="0" indent="0" algn="l" rtl="0">
              <a:lnSpc>
                <a:spcPct val="90000"/>
              </a:lnSpc>
              <a:spcBef>
                <a:spcPts val="1000"/>
              </a:spcBef>
              <a:spcAft>
                <a:spcPts val="0"/>
              </a:spcAft>
              <a:buClr>
                <a:srgbClr val="000D86"/>
              </a:buClr>
              <a:buSzPts val="3000"/>
              <a:buNone/>
            </a:pPr>
            <a:r>
              <a:rPr lang="de-DE" b="1"/>
              <a:t>Was habt ihr aus dem Workshop mitgenommen?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8"/>
          <p:cNvSpPr txBox="1">
            <a:spLocks noGrp="1"/>
          </p:cNvSpPr>
          <p:nvPr>
            <p:ph type="body" idx="1"/>
          </p:nvPr>
        </p:nvSpPr>
        <p:spPr>
          <a:xfrm>
            <a:off x="838200" y="168275"/>
            <a:ext cx="5983288" cy="482600"/>
          </a:xfrm>
          <a:prstGeom prst="rect">
            <a:avLst/>
          </a:prstGeom>
          <a:noFill/>
          <a:ln>
            <a:noFill/>
          </a:ln>
        </p:spPr>
        <p:txBody>
          <a:bodyPr spcFirstLastPara="1" wrap="square" lIns="91425" tIns="45700" rIns="91425" bIns="45700" anchor="t" anchorCtr="0">
            <a:normAutofit/>
          </a:bodyPr>
          <a:lstStyle/>
          <a:p>
            <a:pPr marL="228589" lvl="0" indent="-228589" algn="l" rtl="0">
              <a:lnSpc>
                <a:spcPct val="90000"/>
              </a:lnSpc>
              <a:spcBef>
                <a:spcPts val="0"/>
              </a:spcBef>
              <a:spcAft>
                <a:spcPts val="0"/>
              </a:spcAft>
              <a:buClr>
                <a:srgbClr val="FF6555"/>
              </a:buClr>
              <a:buSzPts val="2000"/>
              <a:buNone/>
            </a:pPr>
            <a:r>
              <a:rPr lang="de-DE"/>
              <a:t>Methodenoption 2 von 2: Aufstellungsspiel</a:t>
            </a:r>
            <a:endParaRPr/>
          </a:p>
        </p:txBody>
      </p:sp>
      <p:sp>
        <p:nvSpPr>
          <p:cNvPr id="280" name="Google Shape;280;p8"/>
          <p:cNvSpPr txBox="1">
            <a:spLocks noGrp="1"/>
          </p:cNvSpPr>
          <p:nvPr>
            <p:ph type="body" idx="2"/>
          </p:nvPr>
        </p:nvSpPr>
        <p:spPr>
          <a:xfrm>
            <a:off x="838202" y="789783"/>
            <a:ext cx="5822951" cy="779619"/>
          </a:xfrm>
          <a:prstGeom prst="rect">
            <a:avLst/>
          </a:prstGeom>
          <a:noFill/>
          <a:ln>
            <a:noFill/>
          </a:ln>
        </p:spPr>
        <p:txBody>
          <a:bodyPr spcFirstLastPara="1" wrap="square" lIns="91425" tIns="45700" rIns="91425" bIns="45700" anchor="ctr" anchorCtr="0">
            <a:normAutofit/>
          </a:bodyPr>
          <a:lstStyle/>
          <a:p>
            <a:pPr marL="228589" lvl="0" indent="-228589" algn="l" rtl="0">
              <a:lnSpc>
                <a:spcPct val="80000"/>
              </a:lnSpc>
              <a:spcBef>
                <a:spcPts val="0"/>
              </a:spcBef>
              <a:spcAft>
                <a:spcPts val="0"/>
              </a:spcAft>
              <a:buClr>
                <a:srgbClr val="000D86"/>
              </a:buClr>
              <a:buSzPts val="5300"/>
              <a:buNone/>
            </a:pPr>
            <a:r>
              <a:rPr lang="de-DE" sz="4800"/>
              <a:t>Aufstellungsspiel</a:t>
            </a:r>
            <a:endParaRPr sz="4800"/>
          </a:p>
        </p:txBody>
      </p:sp>
      <p:sp>
        <p:nvSpPr>
          <p:cNvPr id="281" name="Google Shape;281;p8"/>
          <p:cNvSpPr txBox="1">
            <a:spLocks noGrp="1"/>
          </p:cNvSpPr>
          <p:nvPr>
            <p:ph type="body" idx="3"/>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D86"/>
              </a:buClr>
              <a:buSzPts val="3000"/>
              <a:buNone/>
            </a:pPr>
            <a:r>
              <a:rPr lang="de-DE"/>
              <a:t>Stellt euch (ohne zu reden) alphabetisch anhand eurer Vornamen auf. </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g393483208df_0_359"/>
          <p:cNvSpPr txBox="1">
            <a:spLocks noGrp="1"/>
          </p:cNvSpPr>
          <p:nvPr>
            <p:ph type="body" idx="1"/>
          </p:nvPr>
        </p:nvSpPr>
        <p:spPr>
          <a:xfrm>
            <a:off x="838199" y="168275"/>
            <a:ext cx="7565700" cy="482700"/>
          </a:xfrm>
          <a:prstGeom prst="rect">
            <a:avLst/>
          </a:prstGeom>
          <a:noFill/>
          <a:ln>
            <a:noFill/>
          </a:ln>
        </p:spPr>
        <p:txBody>
          <a:bodyPr spcFirstLastPara="1" wrap="square" lIns="91425" tIns="45700" rIns="91425" bIns="45700" anchor="t" anchorCtr="0">
            <a:normAutofit/>
          </a:bodyPr>
          <a:lstStyle/>
          <a:p>
            <a:pPr marL="228588" lvl="0" indent="-228588" algn="l" rtl="0">
              <a:lnSpc>
                <a:spcPct val="90000"/>
              </a:lnSpc>
              <a:spcBef>
                <a:spcPts val="0"/>
              </a:spcBef>
              <a:spcAft>
                <a:spcPts val="0"/>
              </a:spcAft>
              <a:buClr>
                <a:srgbClr val="FF6555"/>
              </a:buClr>
              <a:buSzPts val="2000"/>
              <a:buNone/>
            </a:pPr>
            <a:r>
              <a:rPr lang="de-DE"/>
              <a:t>Methodenoption 1 von 2: Murmelrunde + Abschlussdiskussion</a:t>
            </a:r>
            <a:endParaRPr/>
          </a:p>
        </p:txBody>
      </p:sp>
      <p:sp>
        <p:nvSpPr>
          <p:cNvPr id="920" name="Google Shape;920;g393483208df_0_359"/>
          <p:cNvSpPr txBox="1">
            <a:spLocks noGrp="1"/>
          </p:cNvSpPr>
          <p:nvPr>
            <p:ph type="body" idx="2"/>
          </p:nvPr>
        </p:nvSpPr>
        <p:spPr>
          <a:xfrm>
            <a:off x="838202" y="789783"/>
            <a:ext cx="7057500" cy="779700"/>
          </a:xfrm>
          <a:prstGeom prst="rect">
            <a:avLst/>
          </a:prstGeom>
          <a:noFill/>
          <a:ln>
            <a:noFill/>
          </a:ln>
        </p:spPr>
        <p:txBody>
          <a:bodyPr spcFirstLastPara="1" wrap="square" lIns="91425" tIns="45700" rIns="91425" bIns="45700" anchor="ctr" anchorCtr="0">
            <a:noAutofit/>
          </a:bodyPr>
          <a:lstStyle/>
          <a:p>
            <a:pPr marL="228588" lvl="0" indent="-228588" algn="l" rtl="0">
              <a:lnSpc>
                <a:spcPct val="90000"/>
              </a:lnSpc>
              <a:spcBef>
                <a:spcPts val="0"/>
              </a:spcBef>
              <a:spcAft>
                <a:spcPts val="0"/>
              </a:spcAft>
              <a:buClr>
                <a:srgbClr val="000D86"/>
              </a:buClr>
              <a:buSzPts val="5300"/>
              <a:buNone/>
            </a:pPr>
            <a:r>
              <a:rPr lang="de-DE" sz="4400" dirty="0"/>
              <a:t>Unsere Take-Aways</a:t>
            </a:r>
            <a:endParaRPr sz="4400" dirty="0"/>
          </a:p>
        </p:txBody>
      </p:sp>
      <p:sp>
        <p:nvSpPr>
          <p:cNvPr id="921" name="Google Shape;921;g393483208df_0_359"/>
          <p:cNvSpPr txBox="1">
            <a:spLocks noGrp="1"/>
          </p:cNvSpPr>
          <p:nvPr>
            <p:ph type="body" idx="3"/>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6555"/>
              </a:buClr>
              <a:buSzPts val="3000"/>
              <a:buNone/>
            </a:pPr>
            <a:r>
              <a:rPr lang="de-DE">
                <a:solidFill>
                  <a:srgbClr val="FF6555"/>
                </a:solidFill>
              </a:rPr>
              <a:t>Je nachdem, welche Module und thematischen Schwerpunkte im Workshop verwendet wurden, muss diese Zusammenfassung von dir hier visuell selbst angepasst werden. Dabei können die auf den Folien und im Handbuch fettgedruckten und herausgestellten Hauptaussagen eine Orientierung bieten.</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g393483208df_0_366"/>
          <p:cNvSpPr txBox="1">
            <a:spLocks noGrp="1"/>
          </p:cNvSpPr>
          <p:nvPr>
            <p:ph type="body" idx="1"/>
          </p:nvPr>
        </p:nvSpPr>
        <p:spPr>
          <a:xfrm>
            <a:off x="838200" y="168275"/>
            <a:ext cx="5983200" cy="482700"/>
          </a:xfrm>
          <a:prstGeom prst="rect">
            <a:avLst/>
          </a:prstGeom>
          <a:noFill/>
          <a:ln>
            <a:noFill/>
          </a:ln>
        </p:spPr>
        <p:txBody>
          <a:bodyPr spcFirstLastPara="1" wrap="square" lIns="91425" tIns="45700" rIns="91425" bIns="45700" anchor="t" anchorCtr="0">
            <a:normAutofit/>
          </a:bodyPr>
          <a:lstStyle/>
          <a:p>
            <a:pPr marL="228588" lvl="0" indent="-228588" algn="l" rtl="0">
              <a:lnSpc>
                <a:spcPct val="90000"/>
              </a:lnSpc>
              <a:spcBef>
                <a:spcPts val="0"/>
              </a:spcBef>
              <a:spcAft>
                <a:spcPts val="0"/>
              </a:spcAft>
              <a:buClr>
                <a:srgbClr val="FF6555"/>
              </a:buClr>
              <a:buSzPts val="2000"/>
              <a:buNone/>
            </a:pPr>
            <a:r>
              <a:rPr lang="de-DE"/>
              <a:t>Methodenoption 2 von 2: Feedback</a:t>
            </a:r>
            <a:endParaRPr/>
          </a:p>
        </p:txBody>
      </p:sp>
      <p:sp>
        <p:nvSpPr>
          <p:cNvPr id="927" name="Google Shape;927;g393483208df_0_366"/>
          <p:cNvSpPr txBox="1">
            <a:spLocks noGrp="1"/>
          </p:cNvSpPr>
          <p:nvPr>
            <p:ph type="body" idx="2"/>
          </p:nvPr>
        </p:nvSpPr>
        <p:spPr>
          <a:xfrm>
            <a:off x="838202" y="789783"/>
            <a:ext cx="5823000" cy="779700"/>
          </a:xfrm>
          <a:prstGeom prst="rect">
            <a:avLst/>
          </a:prstGeom>
          <a:noFill/>
          <a:ln>
            <a:noFill/>
          </a:ln>
        </p:spPr>
        <p:txBody>
          <a:bodyPr spcFirstLastPara="1" wrap="square" lIns="91425" tIns="45700" rIns="91425" bIns="45700" anchor="ctr" anchorCtr="0">
            <a:normAutofit/>
          </a:bodyPr>
          <a:lstStyle/>
          <a:p>
            <a:pPr marL="228588" lvl="0" indent="-228588" algn="l" rtl="0">
              <a:lnSpc>
                <a:spcPct val="80000"/>
              </a:lnSpc>
              <a:spcBef>
                <a:spcPts val="0"/>
              </a:spcBef>
              <a:spcAft>
                <a:spcPts val="0"/>
              </a:spcAft>
              <a:buClr>
                <a:srgbClr val="000D86"/>
              </a:buClr>
              <a:buSzPts val="5300"/>
              <a:buNone/>
            </a:pPr>
            <a:r>
              <a:rPr lang="de-DE" sz="4400" dirty="0"/>
              <a:t>Feedback</a:t>
            </a:r>
            <a:endParaRPr sz="4800" dirty="0"/>
          </a:p>
        </p:txBody>
      </p:sp>
      <p:sp>
        <p:nvSpPr>
          <p:cNvPr id="928" name="Google Shape;928;g393483208df_0_366"/>
          <p:cNvSpPr txBox="1">
            <a:spLocks noGrp="1"/>
          </p:cNvSpPr>
          <p:nvPr>
            <p:ph type="body" idx="3"/>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588" lvl="0" indent="-228588" algn="l" rtl="0">
              <a:lnSpc>
                <a:spcPct val="90000"/>
              </a:lnSpc>
              <a:spcBef>
                <a:spcPts val="0"/>
              </a:spcBef>
              <a:spcAft>
                <a:spcPts val="0"/>
              </a:spcAft>
              <a:buClr>
                <a:srgbClr val="000D86"/>
              </a:buClr>
              <a:buSzPts val="3000"/>
              <a:buChar char="•"/>
            </a:pPr>
            <a:r>
              <a:rPr lang="de-DE" b="1"/>
              <a:t>Was hat dir gut gefallen? </a:t>
            </a:r>
            <a:endParaRPr/>
          </a:p>
          <a:p>
            <a:pPr marL="228588" lvl="0" indent="-228588" algn="l" rtl="0">
              <a:lnSpc>
                <a:spcPct val="90000"/>
              </a:lnSpc>
              <a:spcBef>
                <a:spcPts val="1000"/>
              </a:spcBef>
              <a:spcAft>
                <a:spcPts val="0"/>
              </a:spcAft>
              <a:buClr>
                <a:srgbClr val="000D86"/>
              </a:buClr>
              <a:buSzPts val="3000"/>
              <a:buChar char="•"/>
            </a:pPr>
            <a:r>
              <a:rPr lang="de-DE" b="1"/>
              <a:t>Was würdest du dir für den nächsten Workshop wünschen? </a:t>
            </a:r>
            <a:endParaRPr/>
          </a:p>
          <a:p>
            <a:pPr marL="228588" lvl="0" indent="-228588" algn="l" rtl="0">
              <a:lnSpc>
                <a:spcPct val="90000"/>
              </a:lnSpc>
              <a:spcBef>
                <a:spcPts val="1000"/>
              </a:spcBef>
              <a:spcAft>
                <a:spcPts val="0"/>
              </a:spcAft>
              <a:buClr>
                <a:srgbClr val="000D86"/>
              </a:buClr>
              <a:buSzPts val="3000"/>
              <a:buChar char="•"/>
            </a:pPr>
            <a:r>
              <a:rPr lang="de-DE" b="1"/>
              <a:t>Was möchtest du sonst noch loswerden?</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00D86"/>
        </a:solidFill>
        <a:effectLst/>
      </p:bgPr>
    </p:bg>
    <p:spTree>
      <p:nvGrpSpPr>
        <p:cNvPr id="1" name="Shape 932"/>
        <p:cNvGrpSpPr/>
        <p:nvPr/>
      </p:nvGrpSpPr>
      <p:grpSpPr>
        <a:xfrm>
          <a:off x="0" y="0"/>
          <a:ext cx="0" cy="0"/>
          <a:chOff x="0" y="0"/>
          <a:chExt cx="0" cy="0"/>
        </a:xfrm>
      </p:grpSpPr>
      <p:sp>
        <p:nvSpPr>
          <p:cNvPr id="933" name="Google Shape;933;g393483208df_0_372"/>
          <p:cNvSpPr txBox="1"/>
          <p:nvPr/>
        </p:nvSpPr>
        <p:spPr>
          <a:xfrm>
            <a:off x="548640" y="4477172"/>
            <a:ext cx="7293900" cy="722400"/>
          </a:xfrm>
          <a:prstGeom prst="rect">
            <a:avLst/>
          </a:prstGeom>
          <a:noFill/>
          <a:ln>
            <a:noFill/>
          </a:ln>
        </p:spPr>
        <p:txBody>
          <a:bodyPr spcFirstLastPara="1" wrap="square" lIns="0" tIns="0" rIns="0" bIns="0" anchor="t" anchorCtr="0">
            <a:spAutoFit/>
          </a:bodyPr>
          <a:lstStyle/>
          <a:p>
            <a:pPr marL="0" marR="0" lvl="0" indent="0" algn="l" rtl="0">
              <a:lnSpc>
                <a:spcPct val="213333"/>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a:p>
            <a:pPr marL="0" marR="0" lvl="0" indent="0" algn="l" rtl="0">
              <a:lnSpc>
                <a:spcPct val="120018"/>
              </a:lnSpc>
              <a:spcBef>
                <a:spcPts val="0"/>
              </a:spcBef>
              <a:spcAft>
                <a:spcPts val="0"/>
              </a:spcAft>
              <a:buClr>
                <a:srgbClr val="000000"/>
              </a:buClr>
              <a:buSzPts val="2133"/>
              <a:buFont typeface="Arial"/>
              <a:buNone/>
            </a:pPr>
            <a:r>
              <a:rPr lang="de-DE" sz="2133" b="1" i="0" u="none" strike="noStrike" cap="none">
                <a:solidFill>
                  <a:srgbClr val="D0FFF9"/>
                </a:solidFill>
                <a:latin typeface="Arial"/>
                <a:ea typeface="Arial"/>
                <a:cs typeface="Arial"/>
                <a:sym typeface="Arial"/>
              </a:rPr>
              <a:t>Junge Menschen für eine zukunftsfähige Finanzpolitik</a:t>
            </a:r>
            <a:endParaRPr sz="1400" b="0" i="0" u="none" strike="noStrike" cap="none">
              <a:solidFill>
                <a:srgbClr val="000000"/>
              </a:solidFill>
              <a:latin typeface="Arial"/>
              <a:ea typeface="Arial"/>
              <a:cs typeface="Arial"/>
              <a:sym typeface="Arial"/>
            </a:endParaRPr>
          </a:p>
        </p:txBody>
      </p:sp>
      <p:sp>
        <p:nvSpPr>
          <p:cNvPr id="934" name="Google Shape;934;g393483208df_0_372"/>
          <p:cNvSpPr txBox="1"/>
          <p:nvPr/>
        </p:nvSpPr>
        <p:spPr>
          <a:xfrm>
            <a:off x="3339643" y="3393186"/>
            <a:ext cx="2323500" cy="1083900"/>
          </a:xfrm>
          <a:prstGeom prst="rect">
            <a:avLst/>
          </a:prstGeom>
          <a:noFill/>
          <a:ln>
            <a:noFill/>
          </a:ln>
        </p:spPr>
        <p:txBody>
          <a:bodyPr spcFirstLastPara="1" wrap="square" lIns="33850" tIns="33850" rIns="33850" bIns="33850" anchor="ctr" anchorCtr="0">
            <a:noAutofit/>
          </a:bodyPr>
          <a:lstStyle/>
          <a:p>
            <a:pPr marL="0" marR="0" lvl="0" indent="0" algn="ctr" rtl="0">
              <a:lnSpc>
                <a:spcPct val="154083"/>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935" name="Google Shape;935;g393483208df_0_372"/>
          <p:cNvSpPr txBox="1"/>
          <p:nvPr/>
        </p:nvSpPr>
        <p:spPr>
          <a:xfrm>
            <a:off x="548640" y="3773069"/>
            <a:ext cx="8900100" cy="1056900"/>
          </a:xfrm>
          <a:prstGeom prst="rect">
            <a:avLst/>
          </a:prstGeom>
          <a:noFill/>
          <a:ln>
            <a:noFill/>
          </a:ln>
        </p:spPr>
        <p:txBody>
          <a:bodyPr spcFirstLastPara="1" wrap="square" lIns="0" tIns="0" rIns="0" bIns="0" anchor="t" anchorCtr="0">
            <a:spAutoFit/>
          </a:bodyPr>
          <a:lstStyle/>
          <a:p>
            <a:pPr marL="0" marR="0" lvl="0" indent="0" algn="l" rtl="0">
              <a:lnSpc>
                <a:spcPct val="120011"/>
              </a:lnSpc>
              <a:spcBef>
                <a:spcPts val="0"/>
              </a:spcBef>
              <a:spcAft>
                <a:spcPts val="0"/>
              </a:spcAft>
              <a:buClr>
                <a:srgbClr val="000000"/>
              </a:buClr>
              <a:buSzPts val="6866"/>
              <a:buFont typeface="Arial"/>
              <a:buNone/>
            </a:pPr>
            <a:r>
              <a:rPr lang="de-DE" sz="6866" b="1" i="0" u="none" strike="noStrike" cap="none">
                <a:solidFill>
                  <a:schemeClr val="lt1"/>
                </a:solidFill>
                <a:latin typeface="Arial"/>
                <a:ea typeface="Arial"/>
                <a:cs typeface="Arial"/>
                <a:sym typeface="Arial"/>
              </a:rPr>
              <a:t>Vielen Dank!</a:t>
            </a:r>
            <a:endParaRPr sz="1400" b="0" i="0" u="none" strike="noStrike" cap="none">
              <a:solidFill>
                <a:srgbClr val="000000"/>
              </a:solidFill>
              <a:latin typeface="Arial"/>
              <a:ea typeface="Arial"/>
              <a:cs typeface="Arial"/>
              <a:sym typeface="Arial"/>
            </a:endParaRPr>
          </a:p>
        </p:txBody>
      </p:sp>
      <p:pic>
        <p:nvPicPr>
          <p:cNvPr id="936" name="Google Shape;936;g393483208df_0_372" descr="Ein Bild, das Text, Schrift, Screenshot, Grafiken enthält.&#10;&#10;KI-generierte Inhalte können fehlerhaft sein."/>
          <p:cNvPicPr preferRelativeResize="0"/>
          <p:nvPr/>
        </p:nvPicPr>
        <p:blipFill rotWithShape="1">
          <a:blip r:embed="rId3">
            <a:alphaModFix/>
          </a:blip>
          <a:srcRect/>
          <a:stretch/>
        </p:blipFill>
        <p:spPr>
          <a:xfrm>
            <a:off x="-9706" y="5869634"/>
            <a:ext cx="4205256" cy="1019084"/>
          </a:xfrm>
          <a:prstGeom prst="rect">
            <a:avLst/>
          </a:prstGeom>
          <a:noFill/>
          <a:ln>
            <a:noFill/>
          </a:ln>
        </p:spPr>
      </p:pic>
      <p:sp>
        <p:nvSpPr>
          <p:cNvPr id="938" name="Google Shape;938;g393483208df_0_372"/>
          <p:cNvSpPr txBox="1"/>
          <p:nvPr/>
        </p:nvSpPr>
        <p:spPr>
          <a:xfrm>
            <a:off x="7804907" y="764373"/>
            <a:ext cx="3689100" cy="646200"/>
          </a:xfrm>
          <a:prstGeom prst="rect">
            <a:avLst/>
          </a:prstGeom>
          <a:noFill/>
          <a:ln>
            <a:noFill/>
          </a:ln>
        </p:spPr>
        <p:txBody>
          <a:bodyPr spcFirstLastPara="1" wrap="square" lIns="0" tIns="0" rIns="0" bIns="0" anchor="t" anchorCtr="0">
            <a:spAutoFit/>
          </a:bodyPr>
          <a:lstStyle/>
          <a:p>
            <a:pPr marL="0" marR="0" lvl="0" indent="0" algn="l" rtl="0">
              <a:lnSpc>
                <a:spcPct val="119985"/>
              </a:lnSpc>
              <a:spcBef>
                <a:spcPts val="0"/>
              </a:spcBef>
              <a:spcAft>
                <a:spcPts val="0"/>
              </a:spcAft>
              <a:buClr>
                <a:srgbClr val="000000"/>
              </a:buClr>
              <a:buSzPts val="4198"/>
              <a:buFont typeface="Arial"/>
              <a:buNone/>
            </a:pPr>
            <a:r>
              <a:rPr lang="de-DE" sz="4198" b="1" i="0" u="none" strike="noStrike" cap="none">
                <a:solidFill>
                  <a:schemeClr val="lt1"/>
                </a:solidFill>
                <a:latin typeface="Arial"/>
                <a:ea typeface="Arial"/>
                <a:cs typeface="Arial"/>
                <a:sym typeface="Arial"/>
              </a:rPr>
              <a:t>Folgt uns:</a:t>
            </a:r>
            <a:endParaRPr sz="1400" b="0" i="0" u="none" strike="noStrike" cap="none">
              <a:solidFill>
                <a:srgbClr val="000000"/>
              </a:solidFill>
              <a:latin typeface="Arial"/>
              <a:ea typeface="Arial"/>
              <a:cs typeface="Arial"/>
              <a:sym typeface="Arial"/>
            </a:endParaRPr>
          </a:p>
        </p:txBody>
      </p:sp>
      <p:sp>
        <p:nvSpPr>
          <p:cNvPr id="939" name="Google Shape;939;g393483208df_0_372"/>
          <p:cNvSpPr txBox="1"/>
          <p:nvPr/>
        </p:nvSpPr>
        <p:spPr>
          <a:xfrm>
            <a:off x="8786115" y="1976690"/>
            <a:ext cx="2127300" cy="328200"/>
          </a:xfrm>
          <a:prstGeom prst="rect">
            <a:avLst/>
          </a:prstGeom>
          <a:noFill/>
          <a:ln>
            <a:noFill/>
          </a:ln>
        </p:spPr>
        <p:txBody>
          <a:bodyPr spcFirstLastPara="1" wrap="square" lIns="0" tIns="0" rIns="0" bIns="0" anchor="t" anchorCtr="0">
            <a:spAutoFit/>
          </a:bodyPr>
          <a:lstStyle/>
          <a:p>
            <a:pPr marL="0" marR="0" lvl="0" indent="0" algn="l" rtl="0">
              <a:lnSpc>
                <a:spcPct val="120018"/>
              </a:lnSpc>
              <a:spcBef>
                <a:spcPts val="0"/>
              </a:spcBef>
              <a:spcAft>
                <a:spcPts val="0"/>
              </a:spcAft>
              <a:buClr>
                <a:srgbClr val="000000"/>
              </a:buClr>
              <a:buSzPts val="2133"/>
              <a:buFont typeface="Arial"/>
              <a:buNone/>
            </a:pPr>
            <a:r>
              <a:rPr lang="de-DE" sz="2133" b="1" i="0" u="none" strike="noStrike" cap="none">
                <a:solidFill>
                  <a:schemeClr val="lt1"/>
                </a:solidFill>
                <a:latin typeface="Inter"/>
                <a:ea typeface="Inter"/>
                <a:cs typeface="Inter"/>
                <a:sym typeface="Inter"/>
              </a:rPr>
              <a:t>@fiscalfuture</a:t>
            </a:r>
            <a:endParaRPr sz="2133" b="1" i="0" u="none" strike="noStrike" cap="none">
              <a:solidFill>
                <a:schemeClr val="lt1"/>
              </a:solidFill>
              <a:latin typeface="Inter"/>
              <a:ea typeface="Inter"/>
              <a:cs typeface="Inter"/>
              <a:sym typeface="Inter"/>
            </a:endParaRPr>
          </a:p>
        </p:txBody>
      </p:sp>
      <p:sp>
        <p:nvSpPr>
          <p:cNvPr id="940" name="Google Shape;940;g393483208df_0_372"/>
          <p:cNvSpPr txBox="1"/>
          <p:nvPr/>
        </p:nvSpPr>
        <p:spPr>
          <a:xfrm>
            <a:off x="8786115" y="3239147"/>
            <a:ext cx="2139900" cy="328200"/>
          </a:xfrm>
          <a:prstGeom prst="rect">
            <a:avLst/>
          </a:prstGeom>
          <a:noFill/>
          <a:ln>
            <a:noFill/>
          </a:ln>
        </p:spPr>
        <p:txBody>
          <a:bodyPr spcFirstLastPara="1" wrap="square" lIns="0" tIns="0" rIns="0" bIns="0" anchor="t" anchorCtr="0">
            <a:spAutoFit/>
          </a:bodyPr>
          <a:lstStyle/>
          <a:p>
            <a:pPr marL="0" marR="0" lvl="0" indent="0" algn="l" rtl="0">
              <a:lnSpc>
                <a:spcPct val="120018"/>
              </a:lnSpc>
              <a:spcBef>
                <a:spcPts val="0"/>
              </a:spcBef>
              <a:spcAft>
                <a:spcPts val="0"/>
              </a:spcAft>
              <a:buClr>
                <a:srgbClr val="000000"/>
              </a:buClr>
              <a:buSzPts val="2133"/>
              <a:buFont typeface="Arial"/>
              <a:buNone/>
            </a:pPr>
            <a:r>
              <a:rPr lang="de-DE" sz="2133" b="1" i="0" u="none" strike="noStrike" cap="none">
                <a:solidFill>
                  <a:schemeClr val="lt1"/>
                </a:solidFill>
                <a:latin typeface="Inter"/>
                <a:ea typeface="Inter"/>
                <a:cs typeface="Inter"/>
                <a:sym typeface="Inter"/>
              </a:rPr>
              <a:t>FiscalFuture</a:t>
            </a:r>
            <a:endParaRPr sz="2133" b="1" i="0" u="none" strike="noStrike" cap="none">
              <a:solidFill>
                <a:schemeClr val="lt1"/>
              </a:solidFill>
              <a:latin typeface="Inter"/>
              <a:ea typeface="Inter"/>
              <a:cs typeface="Inter"/>
              <a:sym typeface="Inter"/>
            </a:endParaRPr>
          </a:p>
        </p:txBody>
      </p:sp>
      <p:sp>
        <p:nvSpPr>
          <p:cNvPr id="941" name="Google Shape;941;g393483208df_0_372"/>
          <p:cNvSpPr txBox="1"/>
          <p:nvPr/>
        </p:nvSpPr>
        <p:spPr>
          <a:xfrm>
            <a:off x="8786115" y="4418094"/>
            <a:ext cx="3230100" cy="328200"/>
          </a:xfrm>
          <a:prstGeom prst="rect">
            <a:avLst/>
          </a:prstGeom>
          <a:noFill/>
          <a:ln>
            <a:noFill/>
          </a:ln>
        </p:spPr>
        <p:txBody>
          <a:bodyPr spcFirstLastPara="1" wrap="square" lIns="0" tIns="0" rIns="0" bIns="0" anchor="t" anchorCtr="0">
            <a:spAutoFit/>
          </a:bodyPr>
          <a:lstStyle/>
          <a:p>
            <a:pPr marL="0" marR="0" lvl="0" indent="0" algn="l" rtl="0">
              <a:lnSpc>
                <a:spcPct val="120018"/>
              </a:lnSpc>
              <a:spcBef>
                <a:spcPts val="0"/>
              </a:spcBef>
              <a:spcAft>
                <a:spcPts val="0"/>
              </a:spcAft>
              <a:buClr>
                <a:srgbClr val="000000"/>
              </a:buClr>
              <a:buSzPts val="2133"/>
              <a:buFont typeface="Arial"/>
              <a:buNone/>
            </a:pPr>
            <a:r>
              <a:rPr lang="de-DE" sz="2133" b="1" i="0" u="none" strike="noStrike" cap="none">
                <a:solidFill>
                  <a:schemeClr val="lt1"/>
                </a:solidFill>
                <a:latin typeface="Inter"/>
                <a:ea typeface="Inter"/>
                <a:cs typeface="Inter"/>
                <a:sym typeface="Inter"/>
              </a:rPr>
              <a:t>fiscalfuture.de</a:t>
            </a:r>
            <a:endParaRPr sz="1400" b="0" i="0" u="none" strike="noStrike" cap="none">
              <a:solidFill>
                <a:srgbClr val="000000"/>
              </a:solidFill>
              <a:latin typeface="Arial"/>
              <a:ea typeface="Arial"/>
              <a:cs typeface="Arial"/>
              <a:sym typeface="Arial"/>
            </a:endParaRPr>
          </a:p>
        </p:txBody>
      </p:sp>
      <p:sp>
        <p:nvSpPr>
          <p:cNvPr id="942" name="Google Shape;942;g393483208df_0_372"/>
          <p:cNvSpPr txBox="1"/>
          <p:nvPr/>
        </p:nvSpPr>
        <p:spPr>
          <a:xfrm>
            <a:off x="8786115" y="5530981"/>
            <a:ext cx="3303900" cy="393890"/>
          </a:xfrm>
          <a:prstGeom prst="rect">
            <a:avLst/>
          </a:prstGeom>
          <a:noFill/>
          <a:ln>
            <a:noFill/>
          </a:ln>
        </p:spPr>
        <p:txBody>
          <a:bodyPr spcFirstLastPara="1" wrap="square" lIns="0" tIns="0" rIns="0" bIns="0" anchor="t" anchorCtr="0">
            <a:spAutoFit/>
          </a:bodyPr>
          <a:lstStyle/>
          <a:p>
            <a:pPr marL="0" marR="0" lvl="0" indent="0" algn="l" rtl="0">
              <a:lnSpc>
                <a:spcPct val="120018"/>
              </a:lnSpc>
              <a:spcBef>
                <a:spcPts val="0"/>
              </a:spcBef>
              <a:spcAft>
                <a:spcPts val="0"/>
              </a:spcAft>
              <a:buClr>
                <a:srgbClr val="000000"/>
              </a:buClr>
              <a:buSzPts val="2133"/>
              <a:buFont typeface="Arial"/>
              <a:buNone/>
            </a:pPr>
            <a:r>
              <a:rPr lang="de-DE" sz="2133" b="1" i="0" u="sng" strike="noStrike" cap="none">
                <a:solidFill>
                  <a:schemeClr val="bg1"/>
                </a:solidFill>
                <a:latin typeface="Inter"/>
                <a:ea typeface="Inter"/>
                <a:cs typeface="Inter"/>
                <a:sym typeface="Inter"/>
                <a:hlinkClick r:id="rId4">
                  <a:extLst>
                    <a:ext uri="{A12FA001-AC4F-418D-AE19-62706E023703}">
                      <ahyp:hlinkClr xmlns:ahyp="http://schemas.microsoft.com/office/drawing/2018/hyperlinkcolor" val="tx"/>
                    </a:ext>
                  </a:extLst>
                </a:hlinkClick>
              </a:rPr>
              <a:t>info@fiscalfuture.de</a:t>
            </a:r>
            <a:endParaRPr sz="2133" b="1" i="0" u="none" strike="noStrike" cap="none">
              <a:solidFill>
                <a:schemeClr val="bg1"/>
              </a:solidFill>
              <a:latin typeface="Inter"/>
              <a:ea typeface="Inter"/>
              <a:cs typeface="Inter"/>
              <a:sym typeface="Inter"/>
            </a:endParaRPr>
          </a:p>
        </p:txBody>
      </p:sp>
      <p:sp>
        <p:nvSpPr>
          <p:cNvPr id="943" name="Google Shape;943;g393483208df_0_372"/>
          <p:cNvSpPr/>
          <p:nvPr/>
        </p:nvSpPr>
        <p:spPr>
          <a:xfrm>
            <a:off x="7777778" y="5664538"/>
            <a:ext cx="691508" cy="392911"/>
          </a:xfrm>
          <a:custGeom>
            <a:avLst/>
            <a:gdLst/>
            <a:ahLst/>
            <a:cxnLst/>
            <a:rect l="l" t="t" r="r" b="b"/>
            <a:pathLst>
              <a:path w="4128403" h="2709733" extrusionOk="0">
                <a:moveTo>
                  <a:pt x="0" y="0"/>
                </a:moveTo>
                <a:lnTo>
                  <a:pt x="4128402" y="0"/>
                </a:lnTo>
                <a:lnTo>
                  <a:pt x="4128402" y="2709734"/>
                </a:lnTo>
                <a:lnTo>
                  <a:pt x="0" y="270973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944" name="Google Shape;944;g393483208df_0_372"/>
          <p:cNvSpPr/>
          <p:nvPr/>
        </p:nvSpPr>
        <p:spPr>
          <a:xfrm>
            <a:off x="7777777" y="4451002"/>
            <a:ext cx="681705" cy="659088"/>
          </a:xfrm>
          <a:custGeom>
            <a:avLst/>
            <a:gdLst/>
            <a:ahLst/>
            <a:cxnLst/>
            <a:rect l="l" t="t" r="r" b="b"/>
            <a:pathLst>
              <a:path w="2330617" h="2292479" extrusionOk="0">
                <a:moveTo>
                  <a:pt x="0" y="0"/>
                </a:moveTo>
                <a:lnTo>
                  <a:pt x="2330617" y="0"/>
                </a:lnTo>
                <a:lnTo>
                  <a:pt x="2330617" y="2292479"/>
                </a:lnTo>
                <a:lnTo>
                  <a:pt x="0" y="2292479"/>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945" name="Google Shape;945;g393483208df_0_372"/>
          <p:cNvSpPr/>
          <p:nvPr/>
        </p:nvSpPr>
        <p:spPr>
          <a:xfrm>
            <a:off x="7777778" y="3269252"/>
            <a:ext cx="843398" cy="671817"/>
          </a:xfrm>
          <a:custGeom>
            <a:avLst/>
            <a:gdLst/>
            <a:ahLst/>
            <a:cxnLst/>
            <a:rect l="l" t="t" r="r" b="b"/>
            <a:pathLst>
              <a:path w="2020115" h="1722607" extrusionOk="0">
                <a:moveTo>
                  <a:pt x="0" y="0"/>
                </a:moveTo>
                <a:lnTo>
                  <a:pt x="2020115" y="0"/>
                </a:lnTo>
                <a:lnTo>
                  <a:pt x="2020115" y="1722607"/>
                </a:lnTo>
                <a:lnTo>
                  <a:pt x="0" y="1722607"/>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946" name="Google Shape;946;g393483208df_0_372"/>
          <p:cNvSpPr/>
          <p:nvPr/>
        </p:nvSpPr>
        <p:spPr>
          <a:xfrm>
            <a:off x="7777778" y="1976690"/>
            <a:ext cx="788093" cy="783786"/>
          </a:xfrm>
          <a:custGeom>
            <a:avLst/>
            <a:gdLst/>
            <a:ahLst/>
            <a:cxnLst/>
            <a:rect l="l" t="t" r="r" b="b"/>
            <a:pathLst>
              <a:path w="1722607" h="1722607" extrusionOk="0">
                <a:moveTo>
                  <a:pt x="0" y="0"/>
                </a:moveTo>
                <a:lnTo>
                  <a:pt x="1722607" y="0"/>
                </a:lnTo>
                <a:lnTo>
                  <a:pt x="1722607" y="1722607"/>
                </a:lnTo>
                <a:lnTo>
                  <a:pt x="0" y="1722607"/>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947" name="Google Shape;947;g393483208df_0_372"/>
          <p:cNvSpPr txBox="1"/>
          <p:nvPr/>
        </p:nvSpPr>
        <p:spPr>
          <a:xfrm>
            <a:off x="8786115" y="2418285"/>
            <a:ext cx="2127300" cy="328200"/>
          </a:xfrm>
          <a:prstGeom prst="rect">
            <a:avLst/>
          </a:prstGeom>
          <a:noFill/>
          <a:ln>
            <a:noFill/>
          </a:ln>
        </p:spPr>
        <p:txBody>
          <a:bodyPr spcFirstLastPara="1" wrap="square" lIns="0" tIns="0" rIns="0" bIns="0" anchor="t" anchorCtr="0">
            <a:spAutoFit/>
          </a:bodyPr>
          <a:lstStyle/>
          <a:p>
            <a:pPr marL="0" marR="0" lvl="0" indent="0" algn="l" rtl="0">
              <a:lnSpc>
                <a:spcPct val="120018"/>
              </a:lnSpc>
              <a:spcBef>
                <a:spcPts val="0"/>
              </a:spcBef>
              <a:spcAft>
                <a:spcPts val="0"/>
              </a:spcAft>
              <a:buClr>
                <a:srgbClr val="000000"/>
              </a:buClr>
              <a:buSzPts val="2133"/>
              <a:buFont typeface="Arial"/>
              <a:buNone/>
            </a:pPr>
            <a:r>
              <a:rPr lang="de-DE" sz="2133" b="1" i="0" u="none" strike="noStrike" cap="none">
                <a:solidFill>
                  <a:schemeClr val="lt1"/>
                </a:solidFill>
                <a:latin typeface="Inter"/>
                <a:ea typeface="Inter"/>
                <a:cs typeface="Inter"/>
                <a:sym typeface="Inter"/>
              </a:rPr>
              <a:t>@boellstiftung</a:t>
            </a:r>
            <a:endParaRPr sz="2133" b="1" i="0" u="none" strike="noStrike" cap="none">
              <a:solidFill>
                <a:schemeClr val="lt1"/>
              </a:solidFill>
              <a:latin typeface="Inter"/>
              <a:ea typeface="Inter"/>
              <a:cs typeface="Inter"/>
              <a:sym typeface="Inter"/>
            </a:endParaRPr>
          </a:p>
        </p:txBody>
      </p:sp>
      <p:sp>
        <p:nvSpPr>
          <p:cNvPr id="948" name="Google Shape;948;g393483208df_0_372"/>
          <p:cNvSpPr txBox="1"/>
          <p:nvPr/>
        </p:nvSpPr>
        <p:spPr>
          <a:xfrm>
            <a:off x="8786115" y="3656734"/>
            <a:ext cx="3045900" cy="328200"/>
          </a:xfrm>
          <a:prstGeom prst="rect">
            <a:avLst/>
          </a:prstGeom>
          <a:noFill/>
          <a:ln>
            <a:noFill/>
          </a:ln>
        </p:spPr>
        <p:txBody>
          <a:bodyPr spcFirstLastPara="1" wrap="square" lIns="0" tIns="0" rIns="0" bIns="0" anchor="t" anchorCtr="0">
            <a:spAutoFit/>
          </a:bodyPr>
          <a:lstStyle/>
          <a:p>
            <a:pPr marL="0" marR="0" lvl="0" indent="0" algn="l" rtl="0">
              <a:lnSpc>
                <a:spcPct val="120018"/>
              </a:lnSpc>
              <a:spcBef>
                <a:spcPts val="0"/>
              </a:spcBef>
              <a:spcAft>
                <a:spcPts val="0"/>
              </a:spcAft>
              <a:buClr>
                <a:srgbClr val="000000"/>
              </a:buClr>
              <a:buSzPts val="2133"/>
              <a:buFont typeface="Arial"/>
              <a:buNone/>
            </a:pPr>
            <a:r>
              <a:rPr lang="de-DE" sz="2133" b="1" i="0" u="none" strike="noStrike" cap="none">
                <a:solidFill>
                  <a:schemeClr val="lt1"/>
                </a:solidFill>
                <a:latin typeface="Inter"/>
                <a:ea typeface="Inter"/>
                <a:cs typeface="Inter"/>
                <a:sym typeface="Inter"/>
              </a:rPr>
              <a:t>Heinrich-Böll-Stiftung</a:t>
            </a:r>
            <a:endParaRPr sz="1400" b="0" i="0" u="none" strike="noStrike" cap="none">
              <a:solidFill>
                <a:srgbClr val="000000"/>
              </a:solidFill>
              <a:latin typeface="Arial"/>
              <a:ea typeface="Arial"/>
              <a:cs typeface="Arial"/>
              <a:sym typeface="Arial"/>
            </a:endParaRPr>
          </a:p>
        </p:txBody>
      </p:sp>
      <p:sp>
        <p:nvSpPr>
          <p:cNvPr id="949" name="Google Shape;949;g393483208df_0_372"/>
          <p:cNvSpPr txBox="1"/>
          <p:nvPr/>
        </p:nvSpPr>
        <p:spPr>
          <a:xfrm>
            <a:off x="8786115" y="4820493"/>
            <a:ext cx="2224800" cy="328200"/>
          </a:xfrm>
          <a:prstGeom prst="rect">
            <a:avLst/>
          </a:prstGeom>
          <a:noFill/>
          <a:ln>
            <a:noFill/>
          </a:ln>
        </p:spPr>
        <p:txBody>
          <a:bodyPr spcFirstLastPara="1" wrap="square" lIns="0" tIns="0" rIns="0" bIns="0" anchor="t" anchorCtr="0">
            <a:spAutoFit/>
          </a:bodyPr>
          <a:lstStyle/>
          <a:p>
            <a:pPr marL="0" marR="0" lvl="0" indent="0" algn="l" rtl="0">
              <a:lnSpc>
                <a:spcPct val="180028"/>
              </a:lnSpc>
              <a:spcBef>
                <a:spcPts val="0"/>
              </a:spcBef>
              <a:spcAft>
                <a:spcPts val="0"/>
              </a:spcAft>
              <a:buClr>
                <a:srgbClr val="000000"/>
              </a:buClr>
              <a:buSzPts val="2133"/>
              <a:buFont typeface="Arial"/>
              <a:buNone/>
            </a:pPr>
            <a:r>
              <a:rPr lang="de-DE" sz="2133" b="1" i="0" u="none" strike="noStrike" cap="none">
                <a:solidFill>
                  <a:schemeClr val="lt1"/>
                </a:solidFill>
                <a:latin typeface="Inter"/>
                <a:ea typeface="Inter"/>
                <a:cs typeface="Inter"/>
                <a:sym typeface="Inter"/>
              </a:rPr>
              <a:t>boell.de</a:t>
            </a:r>
            <a:endParaRPr sz="1400" b="0" i="0" u="none" strike="noStrike" cap="none">
              <a:solidFill>
                <a:srgbClr val="000000"/>
              </a:solidFill>
              <a:latin typeface="Arial"/>
              <a:ea typeface="Arial"/>
              <a:cs typeface="Arial"/>
              <a:sym typeface="Arial"/>
            </a:endParaRPr>
          </a:p>
        </p:txBody>
      </p:sp>
      <p:sp>
        <p:nvSpPr>
          <p:cNvPr id="950" name="Google Shape;950;g393483208df_0_372"/>
          <p:cNvSpPr txBox="1"/>
          <p:nvPr/>
        </p:nvSpPr>
        <p:spPr>
          <a:xfrm>
            <a:off x="8786115" y="5963684"/>
            <a:ext cx="2173800" cy="590803"/>
          </a:xfrm>
          <a:prstGeom prst="rect">
            <a:avLst/>
          </a:prstGeom>
          <a:noFill/>
          <a:ln>
            <a:noFill/>
          </a:ln>
        </p:spPr>
        <p:txBody>
          <a:bodyPr spcFirstLastPara="1" wrap="square" lIns="0" tIns="0" rIns="0" bIns="0" anchor="t" anchorCtr="0">
            <a:spAutoFit/>
          </a:bodyPr>
          <a:lstStyle/>
          <a:p>
            <a:pPr marL="0" marR="0" lvl="0" indent="0" algn="l" rtl="0">
              <a:lnSpc>
                <a:spcPct val="180028"/>
              </a:lnSpc>
              <a:spcBef>
                <a:spcPts val="0"/>
              </a:spcBef>
              <a:spcAft>
                <a:spcPts val="0"/>
              </a:spcAft>
              <a:buClr>
                <a:srgbClr val="000000"/>
              </a:buClr>
              <a:buSzPts val="2133"/>
              <a:buFont typeface="Arial"/>
              <a:buNone/>
            </a:pPr>
            <a:r>
              <a:rPr lang="de-DE" sz="2133" b="1" i="0" u="sng" strike="noStrike" cap="none" dirty="0">
                <a:solidFill>
                  <a:schemeClr val="bg1"/>
                </a:solidFill>
                <a:latin typeface="Inter"/>
                <a:ea typeface="Inter"/>
                <a:cs typeface="Inter"/>
                <a:sym typeface="Inter"/>
                <a:hlinkClick r:id="rId9">
                  <a:extLst>
                    <a:ext uri="{A12FA001-AC4F-418D-AE19-62706E023703}">
                      <ahyp:hlinkClr xmlns:ahyp="http://schemas.microsoft.com/office/drawing/2018/hyperlinkcolor" val="tx"/>
                    </a:ext>
                  </a:extLst>
                </a:hlinkClick>
              </a:rPr>
              <a:t>info@boell.de</a:t>
            </a:r>
            <a:r>
              <a:rPr lang="de-DE" sz="2133" b="1" i="0" u="none" strike="noStrike" cap="none" dirty="0">
                <a:solidFill>
                  <a:schemeClr val="bg1"/>
                </a:solidFill>
                <a:latin typeface="Inter"/>
                <a:ea typeface="Inter"/>
                <a:cs typeface="Inter"/>
                <a:sym typeface="Inter"/>
              </a:rPr>
              <a:t> </a:t>
            </a:r>
            <a:endParaRPr sz="1400" b="0" i="0" u="none" strike="noStrike" cap="none" dirty="0">
              <a:solidFill>
                <a:schemeClr val="bg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9"/>
          <p:cNvSpPr txBox="1">
            <a:spLocks noGrp="1"/>
          </p:cNvSpPr>
          <p:nvPr>
            <p:ph type="body" idx="1"/>
          </p:nvPr>
        </p:nvSpPr>
        <p:spPr>
          <a:xfrm>
            <a:off x="838200" y="168275"/>
            <a:ext cx="5983288" cy="482600"/>
          </a:xfrm>
          <a:prstGeom prst="rect">
            <a:avLst/>
          </a:prstGeom>
          <a:noFill/>
          <a:ln>
            <a:noFill/>
          </a:ln>
        </p:spPr>
        <p:txBody>
          <a:bodyPr spcFirstLastPara="1" wrap="square" lIns="91425" tIns="45700" rIns="91425" bIns="45700" anchor="t" anchorCtr="0">
            <a:normAutofit/>
          </a:bodyPr>
          <a:lstStyle/>
          <a:p>
            <a:pPr marL="228589" lvl="0" indent="-228589" algn="l" rtl="0">
              <a:lnSpc>
                <a:spcPct val="90000"/>
              </a:lnSpc>
              <a:spcBef>
                <a:spcPts val="0"/>
              </a:spcBef>
              <a:spcAft>
                <a:spcPts val="0"/>
              </a:spcAft>
              <a:buClr>
                <a:srgbClr val="FF6555"/>
              </a:buClr>
              <a:buSzPts val="2000"/>
              <a:buNone/>
            </a:pPr>
            <a:r>
              <a:rPr lang="de-DE"/>
              <a:t>Methodenoption 2 von 2: Aufstellungsspiel</a:t>
            </a:r>
            <a:endParaRPr/>
          </a:p>
        </p:txBody>
      </p:sp>
      <p:sp>
        <p:nvSpPr>
          <p:cNvPr id="288" name="Google Shape;288;p9"/>
          <p:cNvSpPr txBox="1">
            <a:spLocks noGrp="1"/>
          </p:cNvSpPr>
          <p:nvPr>
            <p:ph type="body" idx="2"/>
          </p:nvPr>
        </p:nvSpPr>
        <p:spPr>
          <a:xfrm>
            <a:off x="838202" y="789783"/>
            <a:ext cx="5822951" cy="779619"/>
          </a:xfrm>
          <a:prstGeom prst="rect">
            <a:avLst/>
          </a:prstGeom>
          <a:noFill/>
          <a:ln>
            <a:noFill/>
          </a:ln>
        </p:spPr>
        <p:txBody>
          <a:bodyPr spcFirstLastPara="1" wrap="square" lIns="91425" tIns="45700" rIns="91425" bIns="45700" anchor="ctr" anchorCtr="0">
            <a:normAutofit/>
          </a:bodyPr>
          <a:lstStyle/>
          <a:p>
            <a:pPr marL="228589" lvl="0" indent="-228589" algn="l" rtl="0">
              <a:lnSpc>
                <a:spcPct val="80000"/>
              </a:lnSpc>
              <a:spcBef>
                <a:spcPts val="0"/>
              </a:spcBef>
              <a:spcAft>
                <a:spcPts val="0"/>
              </a:spcAft>
              <a:buClr>
                <a:srgbClr val="000D86"/>
              </a:buClr>
              <a:buSzPts val="5300"/>
              <a:buNone/>
            </a:pPr>
            <a:r>
              <a:rPr lang="de-DE" sz="4800"/>
              <a:t>Aufstellungsspiel</a:t>
            </a:r>
            <a:endParaRPr sz="4800"/>
          </a:p>
        </p:txBody>
      </p:sp>
      <p:sp>
        <p:nvSpPr>
          <p:cNvPr id="289" name="Google Shape;289;p9"/>
          <p:cNvSpPr txBox="1">
            <a:spLocks noGrp="1"/>
          </p:cNvSpPr>
          <p:nvPr>
            <p:ph type="body" idx="3"/>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D86"/>
              </a:buClr>
              <a:buSzPts val="3000"/>
              <a:buNone/>
            </a:pPr>
            <a:r>
              <a:rPr lang="de-DE"/>
              <a:t>Stellt euch nun vor, der Raum wäre eine Landkarte und positioniert euch dann (ohne zu reden) an der Stelle, die folgendem entspricht: </a:t>
            </a:r>
            <a:br>
              <a:rPr lang="de-DE"/>
            </a:br>
            <a:endParaRPr/>
          </a:p>
          <a:p>
            <a:pPr marL="457200" lvl="0" indent="-419100" algn="l" rtl="0">
              <a:lnSpc>
                <a:spcPct val="90000"/>
              </a:lnSpc>
              <a:spcBef>
                <a:spcPts val="0"/>
              </a:spcBef>
              <a:spcAft>
                <a:spcPts val="0"/>
              </a:spcAft>
              <a:buSzPts val="3000"/>
              <a:buChar char="•"/>
            </a:pPr>
            <a:r>
              <a:rPr lang="de-DE"/>
              <a:t>euer Herkunftsregion</a:t>
            </a:r>
            <a:endParaRPr/>
          </a:p>
          <a:p>
            <a:pPr marL="457200" lvl="0" indent="-419100" algn="l" rtl="0">
              <a:lnSpc>
                <a:spcPct val="90000"/>
              </a:lnSpc>
              <a:spcBef>
                <a:spcPts val="0"/>
              </a:spcBef>
              <a:spcAft>
                <a:spcPts val="0"/>
              </a:spcAft>
              <a:buSzPts val="3000"/>
              <a:buChar char="•"/>
            </a:pPr>
            <a:r>
              <a:rPr lang="de-DE"/>
              <a:t>der Region, aus der ihr angereist seid</a:t>
            </a:r>
            <a:endParaRPr/>
          </a:p>
          <a:p>
            <a:pPr marL="457200" lvl="0" indent="-419100" algn="l" rtl="0">
              <a:lnSpc>
                <a:spcPct val="90000"/>
              </a:lnSpc>
              <a:spcBef>
                <a:spcPts val="0"/>
              </a:spcBef>
              <a:spcAft>
                <a:spcPts val="0"/>
              </a:spcAft>
              <a:buSzPts val="3000"/>
              <a:buChar char="•"/>
            </a:pPr>
            <a:r>
              <a:rPr lang="de-DE"/>
              <a:t>dem Ort, an dem ihr gerne einmal leben möchtet</a:t>
            </a:r>
            <a:endParaRPr/>
          </a:p>
        </p:txBody>
      </p:sp>
    </p:spTree>
  </p:cSld>
  <p:clrMapOvr>
    <a:masterClrMapping/>
  </p:clrMapOvr>
</p:sld>
</file>

<file path=ppt/theme/theme1.xml><?xml version="1.0" encoding="utf-8"?>
<a:theme xmlns:a="http://schemas.openxmlformats.org/drawingml/2006/main" name="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3820</Words>
  <Application>Microsoft Office PowerPoint</Application>
  <PresentationFormat>Breitbild</PresentationFormat>
  <Paragraphs>508</Paragraphs>
  <Slides>82</Slides>
  <Notes>82</Notes>
  <HiddenSlides>0</HiddenSlides>
  <MMClips>0</MMClips>
  <ScaleCrop>false</ScaleCrop>
  <HeadingPairs>
    <vt:vector size="6" baseType="variant">
      <vt:variant>
        <vt:lpstr>Verwendete Schriftarten</vt:lpstr>
      </vt:variant>
      <vt:variant>
        <vt:i4>3</vt:i4>
      </vt:variant>
      <vt:variant>
        <vt:lpstr>Design</vt:lpstr>
      </vt:variant>
      <vt:variant>
        <vt:i4>2</vt:i4>
      </vt:variant>
      <vt:variant>
        <vt:lpstr>Folientitel</vt:lpstr>
      </vt:variant>
      <vt:variant>
        <vt:i4>82</vt:i4>
      </vt:variant>
    </vt:vector>
  </HeadingPairs>
  <TitlesOfParts>
    <vt:vector size="87" baseType="lpstr">
      <vt:lpstr>Arial</vt:lpstr>
      <vt:lpstr>Inter</vt:lpstr>
      <vt:lpstr>Play</vt:lpstr>
      <vt:lpstr>Office</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hbs</dc:creator>
  <cp:lastModifiedBy>Phillip Kaeding</cp:lastModifiedBy>
  <cp:revision>7</cp:revision>
  <dcterms:created xsi:type="dcterms:W3CDTF">2026-01-08T10:26:51Z</dcterms:created>
  <dcterms:modified xsi:type="dcterms:W3CDTF">2026-02-13T11:19:06Z</dcterms:modified>
</cp:coreProperties>
</file>