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2" r:id="rId107"/>
  </p:sldIdLst>
  <p:sldSz cx="12192000" cy="6858000"/>
  <p:notesSz cx="6858000" cy="9144000"/>
  <p:embeddedFontLst>
    <p:embeddedFont>
      <p:font typeface="Inter" panose="020B0604020202020204" charset="0"/>
      <p:regular r:id="rId109"/>
      <p:bold r:id="rId110"/>
      <p:italic r:id="rId111"/>
      <p:boldItalic r:id="rId112"/>
    </p:embeddedFont>
    <p:embeddedFont>
      <p:font typeface="Play" panose="020B0604020202020204" charset="0"/>
      <p:regular r:id="rId113"/>
      <p:bold r:id="rId1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9" roundtripDataSignature="AMtx7mhDvEXsOvZXztUE9vh2m9nMFmu25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D07BAA-1954-413B-96E8-5A54F09900D9}">
  <a:tblStyle styleId="{39D07BAA-1954-413B-96E8-5A54F09900D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3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6.fntdata"/><Relationship Id="rId119"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Passe die Auswahl der Fragen so an, dass sie zum Wissensstand der Gruppe passen. </a:t>
            </a:r>
            <a:br>
              <a:rPr lang="de-DE" sz="1200">
                <a:latin typeface="Arial"/>
                <a:ea typeface="Arial"/>
                <a:cs typeface="Arial"/>
                <a:sym typeface="Arial"/>
              </a:rPr>
            </a:br>
            <a:r>
              <a:rPr lang="de-DE" sz="1200">
                <a:latin typeface="Arial"/>
                <a:ea typeface="Arial"/>
                <a:cs typeface="Arial"/>
                <a:sym typeface="Arial"/>
              </a:rPr>
              <a:t>Teile die Fragen bzw. Gruppen so zu, dass die TN sie anhand ihres Vorwissens beantworten können. </a:t>
            </a:r>
            <a:endParaRPr/>
          </a:p>
        </p:txBody>
      </p:sp>
      <p:sp>
        <p:nvSpPr>
          <p:cNvPr id="897" name="Google Shape;897;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Passe die Auswahl der Fragen so an, dass sie zum Wissensstand der Gruppe passen. </a:t>
            </a:r>
            <a:br>
              <a:rPr lang="de-DE" sz="1200">
                <a:latin typeface="Arial"/>
                <a:ea typeface="Arial"/>
                <a:cs typeface="Arial"/>
                <a:sym typeface="Arial"/>
              </a:rPr>
            </a:br>
            <a:r>
              <a:rPr lang="de-DE" sz="1200">
                <a:latin typeface="Arial"/>
                <a:ea typeface="Arial"/>
                <a:cs typeface="Arial"/>
                <a:sym typeface="Arial"/>
              </a:rPr>
              <a:t>Teile die Fragen so zu, dass die TN sie anhand ihres Vorwissens beantworten können. </a:t>
            </a:r>
            <a:endParaRPr/>
          </a:p>
        </p:txBody>
      </p:sp>
      <p:sp>
        <p:nvSpPr>
          <p:cNvPr id="905" name="Google Shape;905;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Wenn du die verkürzte Version des Workshops machst, beachte bitte, dass „Abschluss“ der 8. Punkt ist und passe das an. </a:t>
            </a:r>
            <a:endParaRPr/>
          </a:p>
        </p:txBody>
      </p:sp>
      <p:sp>
        <p:nvSpPr>
          <p:cNvPr id="913" name="Google Shape;913;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Passe diese Folie an. </a:t>
            </a:r>
            <a:endParaRPr/>
          </a:p>
        </p:txBody>
      </p:sp>
      <p:sp>
        <p:nvSpPr>
          <p:cNvPr id="929" name="Google Shape;929;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7" name="Google Shape;937;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Passe die Folie an deinen Ablaufplan an und lösche die optionalen Module, wenn du sie nicht durchführst. </a:t>
            </a:r>
            <a:endParaRPr/>
          </a:p>
        </p:txBody>
      </p:sp>
      <p:sp>
        <p:nvSpPr>
          <p:cNvPr id="251" name="Google Shape;25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dirty="0">
                <a:latin typeface="Arial"/>
                <a:ea typeface="Arial"/>
                <a:cs typeface="Arial"/>
                <a:sym typeface="Arial"/>
              </a:rPr>
              <a:t>Diese Slide ist nicht für die TN gedacht, sondern nur für dich. </a:t>
            </a:r>
            <a:br>
              <a:rPr lang="de-DE" sz="1200" dirty="0">
                <a:latin typeface="Arial"/>
                <a:ea typeface="Arial"/>
                <a:cs typeface="Arial"/>
                <a:sym typeface="Arial"/>
              </a:rPr>
            </a:br>
            <a:r>
              <a:rPr lang="de-DE" sz="1200" dirty="0">
                <a:latin typeface="Arial"/>
                <a:ea typeface="Arial"/>
                <a:cs typeface="Arial"/>
                <a:sym typeface="Arial"/>
              </a:rPr>
              <a:t>Lösche sie vor deinem Workshop aus der Präsentation.</a:t>
            </a:r>
            <a:endParaRPr dirty="0"/>
          </a:p>
        </p:txBody>
      </p:sp>
      <p:sp>
        <p:nvSpPr>
          <p:cNvPr id="113" name="Google Shape;11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Ergänze zu den von dir ausgewählten Materialien auch entsprechende Fragen für die Gruppenarbeit auf der Folie. </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72" name="Google Shape;3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Passe die Fragen je nach Auswahl deiner Materialien an.</a:t>
            </a:r>
            <a:endParaRPr/>
          </a:p>
        </p:txBody>
      </p:sp>
      <p:sp>
        <p:nvSpPr>
          <p:cNvPr id="387" name="Google Shape;38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b="0">
                <a:latin typeface="Arial"/>
                <a:ea typeface="Arial"/>
                <a:cs typeface="Arial"/>
                <a:sym typeface="Arial"/>
              </a:rPr>
              <a:t>Diese Slide kannst du ausblenden oder nach deinen Wünschen anpassen. </a:t>
            </a:r>
            <a:endParaRPr/>
          </a:p>
          <a:p>
            <a:pPr marL="0" lvl="0" indent="0" algn="l" rtl="0">
              <a:lnSpc>
                <a:spcPct val="100000"/>
              </a:lnSpc>
              <a:spcBef>
                <a:spcPts val="0"/>
              </a:spcBef>
              <a:spcAft>
                <a:spcPts val="0"/>
              </a:spcAft>
              <a:buSzPts val="1400"/>
              <a:buNone/>
            </a:pP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1" name="Google Shape;40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c329928b0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g3c329928b05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7" name="Google Shape;427;g3c329928b05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b="0">
                <a:latin typeface="Arial"/>
                <a:ea typeface="Arial"/>
                <a:cs typeface="Arial"/>
                <a:sym typeface="Arial"/>
              </a:rPr>
              <a:t>Wenn neue Studien und Schätzungen zu Investitionsbedarfen veröffentlicht werden, solltest du sie hier ergänzen oder auch veraltete Studien ersetzen</a:t>
            </a:r>
            <a:endParaRPr b="0"/>
          </a:p>
        </p:txBody>
      </p:sp>
      <p:sp>
        <p:nvSpPr>
          <p:cNvPr id="436" name="Google Shape;43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Wähle gerne aktuelle und passende Beispiele für die Region und die Zielgruppe aus.</a:t>
            </a:r>
            <a:endParaRPr/>
          </a:p>
        </p:txBody>
      </p:sp>
      <p:sp>
        <p:nvSpPr>
          <p:cNvPr id="478" name="Google Shape;47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6" name="Google Shape;51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Such dir aus, welche der beiden Fragen (diese oder die auf der nächsten Slide) du für diese Methode nutzen möchtest und lösche die jeweils andere Folie vorab. </a:t>
            </a:r>
            <a:endParaRPr dirty="0"/>
          </a:p>
        </p:txBody>
      </p:sp>
      <p:sp>
        <p:nvSpPr>
          <p:cNvPr id="532" name="Google Shape;53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Such dir aus, welche der beiden Fragen (diese oder die auf der nächsten Slide) du für diese Methode nutzen möchtest und lösche die jeweils andere Folie vorab. </a:t>
            </a:r>
            <a:endParaRPr dirty="0"/>
          </a:p>
        </p:txBody>
      </p:sp>
      <p:sp>
        <p:nvSpPr>
          <p:cNvPr id="540" name="Google Shape;540;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Such dir aus, welche der beiden Fragen (diese oder die auf der nächsten Slide) du für diese Methode nutzen möchtest und lösche die jeweils andere Folie vorab. </a:t>
            </a:r>
            <a:endParaRPr dirty="0"/>
          </a:p>
        </p:txBody>
      </p:sp>
      <p:sp>
        <p:nvSpPr>
          <p:cNvPr id="548" name="Google Shape;54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Such dir aus, welche der beiden Fragen (diese oder die auf der nächsten Slide) du für diese Methode nutzen möchtest und lösche die jeweils andere Folie vorab. </a:t>
            </a:r>
            <a:endParaRPr dirty="0"/>
          </a:p>
        </p:txBody>
      </p:sp>
      <p:sp>
        <p:nvSpPr>
          <p:cNvPr id="556" name="Google Shape;55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Passe hier die zweite Frage an und spezifiziere sie.</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2" name="Google Shape;57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a:t>Du kannst die Thesen selbstständig an die aktuelle politische Situation anpassen oder erweitern oder die TN bitten, eigene Thesen vorzuschlagen.</a:t>
            </a:r>
            <a:endParaRPr/>
          </a:p>
          <a:p>
            <a:pPr marL="0" lvl="0" indent="0" algn="l" rtl="0">
              <a:lnSpc>
                <a:spcPct val="100000"/>
              </a:lnSpc>
              <a:spcBef>
                <a:spcPts val="0"/>
              </a:spcBef>
              <a:spcAft>
                <a:spcPts val="0"/>
              </a:spcAft>
              <a:buSzPts val="1400"/>
              <a:buNone/>
            </a:pPr>
            <a:endParaRPr/>
          </a:p>
        </p:txBody>
      </p:sp>
      <p:sp>
        <p:nvSpPr>
          <p:cNvPr id="595" name="Google Shape;59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c329928b05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g3c329928b05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c329928b05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g3c329928b0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c329928b05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g3c329928b05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c329928b05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g3c329928b05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c329928b05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3c329928b05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57" name="Google Shape;1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Such dir aus, welche der beiden Fragen (diese oder die auf der nächsten Slide) du für diese Methode nutzen möchtest und blende die andere Folie aus. </a:t>
            </a:r>
            <a:endParaRPr/>
          </a:p>
        </p:txBody>
      </p:sp>
      <p:sp>
        <p:nvSpPr>
          <p:cNvPr id="659" name="Google Shape;659;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Such dir aus, welche der beiden Fragen (diese oder die auf der nächsten Slide) du für diese Methode nutzen möchtest und blende die andere Folie aus. </a:t>
            </a:r>
            <a:endParaRPr/>
          </a:p>
        </p:txBody>
      </p:sp>
      <p:sp>
        <p:nvSpPr>
          <p:cNvPr id="667" name="Google Shape;667;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sz="1200">
                <a:latin typeface="Arial"/>
                <a:ea typeface="Arial"/>
                <a:cs typeface="Arial"/>
                <a:sym typeface="Arial"/>
              </a:rPr>
              <a:t>Du kannst die Pro-contra-Tabelle auf Flipcharts, einer Tafel oder digital festhalten. Falls du dich für digital entscheiden solltest, </a:t>
            </a:r>
            <a:br>
              <a:rPr lang="de-DE" sz="1200">
                <a:latin typeface="Arial"/>
                <a:ea typeface="Arial"/>
                <a:cs typeface="Arial"/>
                <a:sym typeface="Arial"/>
              </a:rPr>
            </a:br>
            <a:r>
              <a:rPr lang="de-DE" sz="1200">
                <a:latin typeface="Arial"/>
                <a:ea typeface="Arial"/>
                <a:cs typeface="Arial"/>
                <a:sym typeface="Arial"/>
              </a:rPr>
              <a:t>ist Miro ein gutes Tool. Mehr Informationen zu Digitalen-Tools findest du im Handbuch.</a:t>
            </a:r>
            <a:endParaRPr/>
          </a:p>
        </p:txBody>
      </p:sp>
      <p:sp>
        <p:nvSpPr>
          <p:cNvPr id="675" name="Google Shape;675;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a:t>Du kannst zusätzlich weitere Satzanfängen zum Thema „Schuldenregeln“ ergänzen, die im Workshop bereits abgedeckt wurden.</a:t>
            </a:r>
            <a:endParaRPr/>
          </a:p>
        </p:txBody>
      </p:sp>
      <p:sp>
        <p:nvSpPr>
          <p:cNvPr id="690" name="Google Shape;690;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9" name="Google Shape;72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6" name="Google Shape;74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3" name="Google Shape;753;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Du kannst das Rating entweder mündlich abfragen oder die TN können sich im Raum positionieren. Auch eine Abfrage mit einem Online-Tool ist möglich. Passe das selbstständig an. Weitere Informationen zur Anwendung von Online-Tools findest du im Handbuch.</a:t>
            </a:r>
            <a:endParaRPr/>
          </a:p>
          <a:p>
            <a:pPr marL="0" lvl="0" indent="0" algn="l" rtl="0">
              <a:lnSpc>
                <a:spcPct val="100000"/>
              </a:lnSpc>
              <a:spcBef>
                <a:spcPts val="0"/>
              </a:spcBef>
              <a:spcAft>
                <a:spcPts val="0"/>
              </a:spcAft>
              <a:buSzPts val="1400"/>
              <a:buNone/>
            </a:pPr>
            <a:endParaRPr/>
          </a:p>
        </p:txBody>
      </p:sp>
      <p:sp>
        <p:nvSpPr>
          <p:cNvPr id="798" name="Google Shape;798;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de-DE" dirty="0"/>
              <a:t>Die genauen Fragen kannst du eigenständig je nach Themenschwerpunkt, Kontext oder aktueller politischer Lage auswählen. Lösche überflüssige Folien vorab. </a:t>
            </a:r>
            <a:endParaRPr dirty="0"/>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2" name="Google Shape;812;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8" name="Google Shape;818;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2" name="Google Shape;832;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6555"/>
              </a:buClr>
              <a:buSzPts val="1200"/>
              <a:buFont typeface="Arial"/>
              <a:buNone/>
            </a:pPr>
            <a:r>
              <a:rPr lang="de-DE" sz="1200">
                <a:latin typeface="Arial"/>
                <a:ea typeface="Arial"/>
                <a:cs typeface="Arial"/>
                <a:sym typeface="Arial"/>
              </a:rPr>
              <a:t>Hierbei handelt es sich um die alternative Zusammenlegung der Module 7 + 8 + 9. Wenn diese drei Module in einem zusammengefasst werden, geht die Nummerierung hier bei 7. weiter. </a:t>
            </a:r>
            <a:endParaRPr/>
          </a:p>
          <a:p>
            <a:pPr marL="0" lvl="0" indent="0" algn="l" rtl="0">
              <a:lnSpc>
                <a:spcPct val="100000"/>
              </a:lnSpc>
              <a:spcBef>
                <a:spcPts val="0"/>
              </a:spcBef>
              <a:spcAft>
                <a:spcPts val="0"/>
              </a:spcAft>
              <a:buSzPts val="1400"/>
              <a:buNone/>
            </a:pPr>
            <a:endParaRPr/>
          </a:p>
        </p:txBody>
      </p:sp>
      <p:sp>
        <p:nvSpPr>
          <p:cNvPr id="888" name="Google Shape;888;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09"/>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00E8E"/>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19" name="Google Shape;19;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2"/>
        <p:cNvGrpSpPr/>
        <p:nvPr/>
      </p:nvGrpSpPr>
      <p:grpSpPr>
        <a:xfrm>
          <a:off x="0" y="0"/>
          <a:ext cx="0" cy="0"/>
          <a:chOff x="0" y="0"/>
          <a:chExt cx="0" cy="0"/>
        </a:xfrm>
      </p:grpSpPr>
      <p:sp>
        <p:nvSpPr>
          <p:cNvPr id="73" name="Google Shape;73;p1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1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9"/>
        <p:cNvGrpSpPr/>
        <p:nvPr/>
      </p:nvGrpSpPr>
      <p:grpSpPr>
        <a:xfrm>
          <a:off x="0" y="0"/>
          <a:ext cx="0" cy="0"/>
          <a:chOff x="0" y="0"/>
          <a:chExt cx="0" cy="0"/>
        </a:xfrm>
      </p:grpSpPr>
      <p:sp>
        <p:nvSpPr>
          <p:cNvPr id="80" name="Google Shape;80;p1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a:spLocks noGrp="1"/>
          </p:cNvSpPr>
          <p:nvPr>
            <p:ph type="pic" idx="2"/>
          </p:nvPr>
        </p:nvSpPr>
        <p:spPr>
          <a:xfrm>
            <a:off x="5183188" y="987425"/>
            <a:ext cx="6172200" cy="4873625"/>
          </a:xfrm>
          <a:prstGeom prst="rect">
            <a:avLst/>
          </a:prstGeom>
          <a:noFill/>
          <a:ln>
            <a:noFill/>
          </a:ln>
        </p:spPr>
      </p:sp>
      <p:sp>
        <p:nvSpPr>
          <p:cNvPr id="82" name="Google Shape;82;p1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6"/>
        <p:cNvGrpSpPr/>
        <p:nvPr/>
      </p:nvGrpSpPr>
      <p:grpSpPr>
        <a:xfrm>
          <a:off x="0" y="0"/>
          <a:ext cx="0" cy="0"/>
          <a:chOff x="0" y="0"/>
          <a:chExt cx="0" cy="0"/>
        </a:xfrm>
      </p:grpSpPr>
      <p:sp>
        <p:nvSpPr>
          <p:cNvPr id="87" name="Google Shape;87;p1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2"/>
        <p:cNvGrpSpPr/>
        <p:nvPr/>
      </p:nvGrpSpPr>
      <p:grpSpPr>
        <a:xfrm>
          <a:off x="0" y="0"/>
          <a:ext cx="0" cy="0"/>
          <a:chOff x="0" y="0"/>
          <a:chExt cx="0" cy="0"/>
        </a:xfrm>
      </p:grpSpPr>
      <p:sp>
        <p:nvSpPr>
          <p:cNvPr id="93" name="Google Shape;93;p1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Benutzerdefiniertes Layout">
  <p:cSld name="2_Benutzerdefiniertes Layout">
    <p:spTree>
      <p:nvGrpSpPr>
        <p:cNvPr id="1" name="Shape 20"/>
        <p:cNvGrpSpPr/>
        <p:nvPr/>
      </p:nvGrpSpPr>
      <p:grpSpPr>
        <a:xfrm>
          <a:off x="0" y="0"/>
          <a:ext cx="0" cy="0"/>
          <a:chOff x="0" y="0"/>
          <a:chExt cx="0" cy="0"/>
        </a:xfrm>
      </p:grpSpPr>
      <p:sp>
        <p:nvSpPr>
          <p:cNvPr id="21" name="Google Shape;21;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D8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
        <p:nvSpPr>
          <p:cNvPr id="24" name="Google Shape;24;p110"/>
          <p:cNvSpPr/>
          <p:nvPr/>
        </p:nvSpPr>
        <p:spPr>
          <a:xfrm>
            <a:off x="0" y="750844"/>
            <a:ext cx="6821215" cy="818557"/>
          </a:xfrm>
          <a:prstGeom prst="rect">
            <a:avLst/>
          </a:prstGeom>
          <a:solidFill>
            <a:srgbClr val="D0FF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110"/>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6555"/>
              </a:buClr>
              <a:buSzPts val="2000"/>
              <a:buNone/>
              <a:defRPr sz="2000">
                <a:solidFill>
                  <a:srgbClr val="FF6555"/>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10"/>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D86"/>
              </a:buClr>
              <a:buSzPts val="5300"/>
              <a:buNone/>
              <a:defRPr sz="5300" b="1">
                <a:solidFill>
                  <a:srgbClr val="000D8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10"/>
          <p:cNvSpPr txBox="1"/>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757575"/>
                </a:solidFill>
                <a:latin typeface="Arial"/>
                <a:ea typeface="Arial"/>
                <a:cs typeface="Arial"/>
                <a:sym typeface="Arial"/>
              </a:rPr>
              <a:t>‹Nr.›</a:t>
            </a:fld>
            <a:endParaRPr sz="1200" b="0" i="0" u="none" strike="noStrike" cap="none">
              <a:solidFill>
                <a:srgbClr val="757575"/>
              </a:solidFill>
              <a:latin typeface="Arial"/>
              <a:ea typeface="Arial"/>
              <a:cs typeface="Arial"/>
              <a:sym typeface="Arial"/>
            </a:endParaRPr>
          </a:p>
        </p:txBody>
      </p:sp>
      <p:sp>
        <p:nvSpPr>
          <p:cNvPr id="28" name="Google Shape;28;p110"/>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19100" algn="l">
              <a:lnSpc>
                <a:spcPct val="90000"/>
              </a:lnSpc>
              <a:spcBef>
                <a:spcPts val="1000"/>
              </a:spcBef>
              <a:spcAft>
                <a:spcPts val="0"/>
              </a:spcAft>
              <a:buClr>
                <a:srgbClr val="000D86"/>
              </a:buClr>
              <a:buSzPts val="3000"/>
              <a:buChar char="•"/>
              <a:defRPr sz="3000">
                <a:solidFill>
                  <a:srgbClr val="000D86"/>
                </a:solidFill>
                <a:latin typeface="Arial"/>
                <a:ea typeface="Arial"/>
                <a:cs typeface="Arial"/>
                <a:sym typeface="Arial"/>
              </a:defRPr>
            </a:lvl1pPr>
            <a:lvl2pPr marL="914400" lvl="1"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2pPr>
            <a:lvl3pPr marL="1371600" lvl="2"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3pPr>
            <a:lvl4pPr marL="1828800" lvl="3"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4pPr>
            <a:lvl5pPr marL="2286000" lvl="4" indent="-419100" algn="l">
              <a:lnSpc>
                <a:spcPct val="90000"/>
              </a:lnSpc>
              <a:spcBef>
                <a:spcPts val="500"/>
              </a:spcBef>
              <a:spcAft>
                <a:spcPts val="0"/>
              </a:spcAft>
              <a:buClr>
                <a:srgbClr val="000D86"/>
              </a:buClr>
              <a:buSzPts val="3000"/>
              <a:buChar char="•"/>
              <a:defRPr sz="3000">
                <a:solidFill>
                  <a:srgbClr val="000D8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29"/>
        <p:cNvGrpSpPr/>
        <p:nvPr/>
      </p:nvGrpSpPr>
      <p:grpSpPr>
        <a:xfrm>
          <a:off x="0" y="0"/>
          <a:ext cx="0" cy="0"/>
          <a:chOff x="0" y="0"/>
          <a:chExt cx="0" cy="0"/>
        </a:xfrm>
      </p:grpSpPr>
      <p:sp>
        <p:nvSpPr>
          <p:cNvPr id="30" name="Google Shape;30;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33"/>
        <p:cNvGrpSpPr/>
        <p:nvPr/>
      </p:nvGrpSpPr>
      <p:grpSpPr>
        <a:xfrm>
          <a:off x="0" y="0"/>
          <a:ext cx="0" cy="0"/>
          <a:chOff x="0" y="0"/>
          <a:chExt cx="0" cy="0"/>
        </a:xfrm>
      </p:grpSpPr>
      <p:sp>
        <p:nvSpPr>
          <p:cNvPr id="34" name="Google Shape;34;p1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9"/>
        <p:cNvGrpSpPr/>
        <p:nvPr/>
      </p:nvGrpSpPr>
      <p:grpSpPr>
        <a:xfrm>
          <a:off x="0" y="0"/>
          <a:ext cx="0" cy="0"/>
          <a:chOff x="0" y="0"/>
          <a:chExt cx="0" cy="0"/>
        </a:xfrm>
      </p:grpSpPr>
      <p:sp>
        <p:nvSpPr>
          <p:cNvPr id="40" name="Google Shape;40;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5"/>
        <p:cNvGrpSpPr/>
        <p:nvPr/>
      </p:nvGrpSpPr>
      <p:grpSpPr>
        <a:xfrm>
          <a:off x="0" y="0"/>
          <a:ext cx="0" cy="0"/>
          <a:chOff x="0" y="0"/>
          <a:chExt cx="0" cy="0"/>
        </a:xfrm>
      </p:grpSpPr>
      <p:sp>
        <p:nvSpPr>
          <p:cNvPr id="46" name="Google Shape;46;p1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58"/>
        <p:cNvGrpSpPr/>
        <p:nvPr/>
      </p:nvGrpSpPr>
      <p:grpSpPr>
        <a:xfrm>
          <a:off x="0" y="0"/>
          <a:ext cx="0" cy="0"/>
          <a:chOff x="0" y="0"/>
          <a:chExt cx="0" cy="0"/>
        </a:xfrm>
      </p:grpSpPr>
      <p:sp>
        <p:nvSpPr>
          <p:cNvPr id="59" name="Google Shape;59;p1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67"/>
        <p:cNvGrpSpPr/>
        <p:nvPr/>
      </p:nvGrpSpPr>
      <p:grpSpPr>
        <a:xfrm>
          <a:off x="0" y="0"/>
          <a:ext cx="0" cy="0"/>
          <a:chOff x="0" y="0"/>
          <a:chExt cx="0" cy="0"/>
        </a:xfrm>
      </p:grpSpPr>
      <p:sp>
        <p:nvSpPr>
          <p:cNvPr id="68" name="Google Shape;68;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0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info@fiscalfuture.de" TargetMode="External"/><Relationship Id="rId9" Type="http://schemas.openxmlformats.org/officeDocument/2006/relationships/hyperlink" Target="mailto:info@boell.d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ixabay.com/de/photos/windm%c3%bchle-windenergie-windpark-8003051/" TargetMode="External"/><Relationship Id="rId5" Type="http://schemas.openxmlformats.org/officeDocument/2006/relationships/hyperlink" Target="https://pixabay.com/de/photos/klassenzimmer-schule-bildung-lernen-2093744/" TargetMode="Externa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fiscalfuture.de/media/pages/fachtexte/junge-perspektiven-auf-die-finanzierung-der-transformation-eine-publikation-von-fiscalfuture-mit-der-bertelsmann-stiftung/849c63ff51-1749805825/ff_bst_publikation-junge-perspektiven.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www.ardaudiothek.de/episode/urn:ard:episode:7c95d819498f631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73PKrQaQ72k&amp;t=15s"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FFFA"/>
        </a:solidFill>
        <a:effectLst/>
      </p:bgPr>
    </p:bg>
    <p:spTree>
      <p:nvGrpSpPr>
        <p:cNvPr id="1" name="Shape 101"/>
        <p:cNvGrpSpPr/>
        <p:nvPr/>
      </p:nvGrpSpPr>
      <p:grpSpPr>
        <a:xfrm>
          <a:off x="0" y="0"/>
          <a:ext cx="0" cy="0"/>
          <a:chOff x="0" y="0"/>
          <a:chExt cx="0" cy="0"/>
        </a:xfrm>
      </p:grpSpPr>
      <p:sp>
        <p:nvSpPr>
          <p:cNvPr id="102" name="Google Shape;102;p1"/>
          <p:cNvSpPr/>
          <p:nvPr/>
        </p:nvSpPr>
        <p:spPr>
          <a:xfrm>
            <a:off x="0" y="0"/>
            <a:ext cx="12192000" cy="188535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03" name="Google Shape;103;p1"/>
          <p:cNvSpPr txBox="1"/>
          <p:nvPr/>
        </p:nvSpPr>
        <p:spPr>
          <a:xfrm>
            <a:off x="9916776" y="540712"/>
            <a:ext cx="1786467" cy="998297"/>
          </a:xfrm>
          <a:prstGeom prst="rect">
            <a:avLst/>
          </a:prstGeom>
          <a:noFill/>
          <a:ln>
            <a:noFill/>
          </a:ln>
        </p:spPr>
        <p:txBody>
          <a:bodyPr spcFirstLastPara="1" wrap="square" lIns="33850" tIns="33850" rIns="33850" bIns="33850" anchor="ctr" anchorCtr="0">
            <a:noAutofit/>
          </a:bodyPr>
          <a:lstStyle/>
          <a:p>
            <a:pPr marL="0" marR="0" lvl="0" indent="0" algn="ctr" rtl="0">
              <a:lnSpc>
                <a:spcPct val="154083"/>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4" name="Google Shape;104;p1"/>
          <p:cNvSpPr txBox="1"/>
          <p:nvPr/>
        </p:nvSpPr>
        <p:spPr>
          <a:xfrm>
            <a:off x="0" y="2615681"/>
            <a:ext cx="12192001" cy="756617"/>
          </a:xfrm>
          <a:prstGeom prst="rect">
            <a:avLst/>
          </a:prstGeom>
          <a:noFill/>
          <a:ln>
            <a:noFill/>
          </a:ln>
        </p:spPr>
        <p:txBody>
          <a:bodyPr spcFirstLastPara="1" wrap="square" lIns="0" tIns="0" rIns="0" bIns="0" anchor="t" anchorCtr="0">
            <a:spAutoFit/>
          </a:bodyPr>
          <a:lstStyle/>
          <a:p>
            <a:pPr marL="0" marR="0" lvl="0" indent="0" algn="ctr" rtl="0">
              <a:lnSpc>
                <a:spcPct val="120145"/>
              </a:lnSpc>
              <a:spcBef>
                <a:spcPts val="0"/>
              </a:spcBef>
              <a:spcAft>
                <a:spcPts val="0"/>
              </a:spcAft>
              <a:buClr>
                <a:srgbClr val="000000"/>
              </a:buClr>
              <a:buSzPts val="4934"/>
              <a:buFont typeface="Arial"/>
              <a:buNone/>
            </a:pPr>
            <a:r>
              <a:rPr lang="de-DE" sz="4934" b="1" i="0" u="none" strike="noStrike" cap="none">
                <a:solidFill>
                  <a:srgbClr val="000E8E"/>
                </a:solidFill>
                <a:latin typeface="Arial"/>
                <a:ea typeface="Arial"/>
                <a:cs typeface="Arial"/>
                <a:sym typeface="Arial"/>
              </a:rPr>
              <a:t>Zukunftsfähige Finanzpolitik</a:t>
            </a:r>
            <a:endParaRPr sz="4934" b="1" i="0" u="none" strike="noStrike" cap="none">
              <a:solidFill>
                <a:srgbClr val="000E8E"/>
              </a:solidFill>
              <a:latin typeface="Arial"/>
              <a:ea typeface="Arial"/>
              <a:cs typeface="Arial"/>
              <a:sym typeface="Arial"/>
            </a:endParaRPr>
          </a:p>
        </p:txBody>
      </p:sp>
      <p:sp>
        <p:nvSpPr>
          <p:cNvPr id="105" name="Google Shape;105;p1"/>
          <p:cNvSpPr txBox="1"/>
          <p:nvPr/>
        </p:nvSpPr>
        <p:spPr>
          <a:xfrm>
            <a:off x="0" y="3955316"/>
            <a:ext cx="12192000" cy="2265492"/>
          </a:xfrm>
          <a:prstGeom prst="rect">
            <a:avLst/>
          </a:prstGeom>
          <a:noFill/>
          <a:ln>
            <a:noFill/>
          </a:ln>
        </p:spPr>
        <p:txBody>
          <a:bodyPr spcFirstLastPara="1" wrap="square" lIns="0" tIns="0" rIns="0" bIns="0" anchor="t" anchorCtr="0">
            <a:spAutoFit/>
          </a:bodyPr>
          <a:lstStyle/>
          <a:p>
            <a:pPr marL="0" marR="0" lvl="0" indent="0" algn="ctr" rtl="0">
              <a:lnSpc>
                <a:spcPct val="119986"/>
              </a:lnSpc>
              <a:spcBef>
                <a:spcPts val="0"/>
              </a:spcBef>
              <a:spcAft>
                <a:spcPts val="0"/>
              </a:spcAft>
              <a:buClr>
                <a:srgbClr val="000000"/>
              </a:buClr>
              <a:buSzPts val="3067"/>
              <a:buFont typeface="Arial"/>
              <a:buNone/>
            </a:pPr>
            <a:r>
              <a:rPr lang="de-DE" sz="3067" b="1" i="0" u="none" strike="noStrike" cap="none" dirty="0" err="1">
                <a:solidFill>
                  <a:srgbClr val="FF6555"/>
                </a:solidFill>
                <a:latin typeface="Arial"/>
                <a:ea typeface="Arial"/>
                <a:cs typeface="Arial"/>
                <a:sym typeface="Arial"/>
              </a:rPr>
              <a:t>Multiplikator:in</a:t>
            </a:r>
            <a:r>
              <a:rPr lang="de-DE" sz="3067" b="1" i="0" u="none" strike="noStrike" cap="none" dirty="0">
                <a:solidFill>
                  <a:srgbClr val="FF6555"/>
                </a:solidFill>
                <a:latin typeface="Arial"/>
                <a:ea typeface="Arial"/>
                <a:cs typeface="Arial"/>
                <a:sym typeface="Arial"/>
              </a:rPr>
              <a:t> </a:t>
            </a:r>
            <a:endParaRPr sz="3067" b="1" i="0" u="none" strike="noStrike" cap="none" dirty="0">
              <a:solidFill>
                <a:srgbClr val="FF6555"/>
              </a:solidFill>
              <a:latin typeface="Arial"/>
              <a:ea typeface="Arial"/>
              <a:cs typeface="Arial"/>
              <a:sym typeface="Arial"/>
            </a:endParaRPr>
          </a:p>
          <a:p>
            <a:pPr marL="0" marR="0" lvl="0" indent="0" algn="ctr" rtl="0">
              <a:lnSpc>
                <a:spcPct val="119986"/>
              </a:lnSpc>
              <a:spcBef>
                <a:spcPts val="0"/>
              </a:spcBef>
              <a:spcAft>
                <a:spcPts val="0"/>
              </a:spcAft>
              <a:buClr>
                <a:srgbClr val="000000"/>
              </a:buClr>
              <a:buSzPts val="3067"/>
              <a:buFont typeface="Arial"/>
              <a:buNone/>
            </a:pPr>
            <a:r>
              <a:rPr lang="de-DE" sz="3067" b="1" i="0" u="none" strike="noStrike" cap="none" dirty="0">
                <a:solidFill>
                  <a:srgbClr val="FF6555"/>
                </a:solidFill>
                <a:latin typeface="Arial"/>
                <a:ea typeface="Arial"/>
                <a:cs typeface="Arial"/>
                <a:sym typeface="Arial"/>
              </a:rPr>
              <a:t>Anlass/Veranstaltung/Ort</a:t>
            </a:r>
            <a:endParaRPr sz="3067" b="1" i="0" u="none" strike="noStrike" cap="none" dirty="0">
              <a:solidFill>
                <a:srgbClr val="FF6555"/>
              </a:solidFill>
              <a:latin typeface="Arial"/>
              <a:ea typeface="Arial"/>
              <a:cs typeface="Arial"/>
              <a:sym typeface="Arial"/>
            </a:endParaRPr>
          </a:p>
          <a:p>
            <a:pPr marL="0" marR="0" lvl="0" indent="0" algn="ctr" rtl="0">
              <a:lnSpc>
                <a:spcPct val="119986"/>
              </a:lnSpc>
              <a:spcBef>
                <a:spcPts val="0"/>
              </a:spcBef>
              <a:spcAft>
                <a:spcPts val="0"/>
              </a:spcAft>
              <a:buClr>
                <a:srgbClr val="000000"/>
              </a:buClr>
              <a:buSzPts val="3067"/>
              <a:buFont typeface="Arial"/>
              <a:buNone/>
            </a:pPr>
            <a:r>
              <a:rPr lang="de-DE" sz="3067" b="1" i="0" u="none" strike="noStrike" cap="none" dirty="0">
                <a:solidFill>
                  <a:srgbClr val="FF6555"/>
                </a:solidFill>
                <a:latin typeface="Arial"/>
                <a:ea typeface="Arial"/>
                <a:cs typeface="Arial"/>
                <a:sym typeface="Arial"/>
              </a:rPr>
              <a:t>Datum</a:t>
            </a:r>
            <a:endParaRPr sz="3067" b="1" i="0" u="none" strike="noStrike" cap="none" dirty="0">
              <a:solidFill>
                <a:srgbClr val="FF6555"/>
              </a:solidFill>
              <a:latin typeface="Arial"/>
              <a:ea typeface="Arial"/>
              <a:cs typeface="Arial"/>
              <a:sym typeface="Arial"/>
            </a:endParaRPr>
          </a:p>
          <a:p>
            <a:pPr marL="0" marR="0" lvl="0" indent="0" algn="ctr" rtl="0">
              <a:lnSpc>
                <a:spcPct val="119986"/>
              </a:lnSpc>
              <a:spcBef>
                <a:spcPts val="0"/>
              </a:spcBef>
              <a:spcAft>
                <a:spcPts val="0"/>
              </a:spcAft>
              <a:buClr>
                <a:srgbClr val="000000"/>
              </a:buClr>
              <a:buSzPts val="3067"/>
              <a:buFont typeface="Arial"/>
              <a:buNone/>
            </a:pPr>
            <a:endParaRPr sz="3067" b="1" i="0" u="none" strike="noStrike" cap="none" dirty="0">
              <a:solidFill>
                <a:srgbClr val="FF6555"/>
              </a:solidFill>
              <a:latin typeface="Arial"/>
              <a:ea typeface="Arial"/>
              <a:cs typeface="Arial"/>
              <a:sym typeface="Arial"/>
            </a:endParaRPr>
          </a:p>
        </p:txBody>
      </p:sp>
      <p:grpSp>
        <p:nvGrpSpPr>
          <p:cNvPr id="106" name="Google Shape;106;p1"/>
          <p:cNvGrpSpPr/>
          <p:nvPr/>
        </p:nvGrpSpPr>
        <p:grpSpPr>
          <a:xfrm>
            <a:off x="14037971" y="1817933"/>
            <a:ext cx="2166471" cy="800643"/>
            <a:chOff x="0" y="-38100"/>
            <a:chExt cx="5176492" cy="1549289"/>
          </a:xfrm>
        </p:grpSpPr>
        <p:sp>
          <p:nvSpPr>
            <p:cNvPr id="107" name="Google Shape;107;p1"/>
            <p:cNvSpPr/>
            <p:nvPr/>
          </p:nvSpPr>
          <p:spPr>
            <a:xfrm>
              <a:off x="0" y="0"/>
              <a:ext cx="5176492" cy="1511189"/>
            </a:xfrm>
            <a:custGeom>
              <a:avLst/>
              <a:gdLst/>
              <a:ahLst/>
              <a:cxnLst/>
              <a:rect l="l" t="t" r="r" b="b"/>
              <a:pathLst>
                <a:path w="5176492" h="1511189" extrusionOk="0">
                  <a:moveTo>
                    <a:pt x="0" y="0"/>
                  </a:moveTo>
                  <a:lnTo>
                    <a:pt x="5176492" y="0"/>
                  </a:lnTo>
                  <a:lnTo>
                    <a:pt x="5176492" y="1511189"/>
                  </a:lnTo>
                  <a:lnTo>
                    <a:pt x="0" y="1511189"/>
                  </a:lnTo>
                  <a:close/>
                </a:path>
              </a:pathLst>
            </a:custGeom>
            <a:solidFill>
              <a:srgbClr val="D0FFF9"/>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08" name="Google Shape;108;p1"/>
            <p:cNvSpPr txBox="1"/>
            <p:nvPr/>
          </p:nvSpPr>
          <p:spPr>
            <a:xfrm>
              <a:off x="0" y="-38100"/>
              <a:ext cx="5176492" cy="1549289"/>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pic>
        <p:nvPicPr>
          <p:cNvPr id="109" name="Google Shape;109;p1" descr="Ein Bild, das Text, Schrift, Screenshot, Grafiken enthält.&#10;&#10;KI-generierte Inhalte können fehlerhaft sein."/>
          <p:cNvPicPr preferRelativeResize="0"/>
          <p:nvPr/>
        </p:nvPicPr>
        <p:blipFill rotWithShape="1">
          <a:blip r:embed="rId3">
            <a:alphaModFix/>
          </a:blip>
          <a:srcRect/>
          <a:stretch/>
        </p:blipFill>
        <p:spPr>
          <a:xfrm>
            <a:off x="3505200" y="371801"/>
            <a:ext cx="5181600" cy="12556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184" name="Google Shape;184;p10"/>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Aufstellungsspiel</a:t>
            </a:r>
            <a:endParaRPr sz="4800"/>
          </a:p>
        </p:txBody>
      </p:sp>
      <p:sp>
        <p:nvSpPr>
          <p:cNvPr id="185" name="Google Shape;185;p10"/>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Was ist eure früheste Erinnerung an das Thema Geld?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Stellt euch als Zeitstrahl auf, von „ganz früh“ bis „noch nicht so lange her“.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00"/>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Gruppenarbeit + Präsentation im Plenum</a:t>
            </a:r>
            <a:endParaRPr/>
          </a:p>
        </p:txBody>
      </p:sp>
      <p:sp>
        <p:nvSpPr>
          <p:cNvPr id="900" name="Google Shape;900;p100"/>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Gruppenarbeit</a:t>
            </a:r>
            <a:endParaRPr sz="4800" dirty="0"/>
          </a:p>
        </p:txBody>
      </p:sp>
      <p:sp>
        <p:nvSpPr>
          <p:cNvPr id="901" name="Google Shape;901;p100"/>
          <p:cNvSpPr txBox="1">
            <a:spLocks noGrp="1"/>
          </p:cNvSpPr>
          <p:nvPr>
            <p:ph type="body" idx="3"/>
          </p:nvPr>
        </p:nvSpPr>
        <p:spPr>
          <a:xfrm>
            <a:off x="838200" y="1825624"/>
            <a:ext cx="10515600" cy="4570522"/>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D86"/>
              </a:buClr>
              <a:buSzPts val="2900"/>
              <a:buNone/>
            </a:pPr>
            <a:r>
              <a:rPr lang="de-DE" sz="2900"/>
              <a:t>Ihr werdet passend zu eurem Vorwissen in Gruppen aufgeteilt. Jede Gruppe bekommt eine Frage zugeteilt, an der sie arbeitet. </a:t>
            </a:r>
            <a:endParaRPr/>
          </a:p>
          <a:p>
            <a:pPr marL="0" lvl="0" indent="0" algn="l" rtl="0">
              <a:lnSpc>
                <a:spcPct val="90000"/>
              </a:lnSpc>
              <a:spcBef>
                <a:spcPts val="1000"/>
              </a:spcBef>
              <a:spcAft>
                <a:spcPts val="0"/>
              </a:spcAft>
              <a:buClr>
                <a:srgbClr val="000D86"/>
              </a:buClr>
              <a:buSzPts val="2900"/>
              <a:buNone/>
            </a:pPr>
            <a:endParaRPr sz="2900"/>
          </a:p>
          <a:p>
            <a:pPr marL="0" lvl="0" indent="0" algn="l" rtl="0">
              <a:lnSpc>
                <a:spcPct val="90000"/>
              </a:lnSpc>
              <a:spcBef>
                <a:spcPts val="1000"/>
              </a:spcBef>
              <a:spcAft>
                <a:spcPts val="0"/>
              </a:spcAft>
              <a:buClr>
                <a:srgbClr val="000D86"/>
              </a:buClr>
              <a:buSzPts val="2900"/>
              <a:buNone/>
            </a:pPr>
            <a:r>
              <a:rPr lang="de-DE" sz="2900"/>
              <a:t>Im Anschluss an die Gruppenarbeit stellt ihr euch gegenseitig eure Ergebnisse vor. Dafür hat jede Gruppe max. 5 Minuten Zeit. </a:t>
            </a:r>
            <a:endParaRPr/>
          </a:p>
          <a:p>
            <a:pPr marL="0" lvl="0" indent="0" algn="l" rtl="0">
              <a:lnSpc>
                <a:spcPct val="90000"/>
              </a:lnSpc>
              <a:spcBef>
                <a:spcPts val="1000"/>
              </a:spcBef>
              <a:spcAft>
                <a:spcPts val="0"/>
              </a:spcAft>
              <a:buClr>
                <a:srgbClr val="000D86"/>
              </a:buClr>
              <a:buSzPts val="2900"/>
              <a:buNone/>
            </a:pPr>
            <a:endParaRPr sz="2900"/>
          </a:p>
          <a:p>
            <a:pPr marL="0" lvl="0" indent="0" algn="l" rtl="0">
              <a:lnSpc>
                <a:spcPct val="90000"/>
              </a:lnSpc>
              <a:spcBef>
                <a:spcPts val="1000"/>
              </a:spcBef>
              <a:spcAft>
                <a:spcPts val="0"/>
              </a:spcAft>
              <a:buClr>
                <a:srgbClr val="000D86"/>
              </a:buClr>
              <a:buSzPts val="2900"/>
              <a:buNone/>
            </a:pPr>
            <a:r>
              <a:rPr lang="de-DE" sz="2900"/>
              <a:t>Legt bereits vorher fest, wer aus eurer Gruppe präsentieren soll. Notiert außerdem Rück- und Verständnisfragen, die aufkommen!</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01"/>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Gruppenarbeit + Präsentation im Plenum</a:t>
            </a:r>
            <a:endParaRPr/>
          </a:p>
        </p:txBody>
      </p:sp>
      <p:sp>
        <p:nvSpPr>
          <p:cNvPr id="908" name="Google Shape;908;p10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Gruppenarbeit</a:t>
            </a:r>
            <a:endParaRPr sz="4800" dirty="0"/>
          </a:p>
        </p:txBody>
      </p:sp>
      <p:sp>
        <p:nvSpPr>
          <p:cNvPr id="909" name="Google Shape;909;p101"/>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b="1"/>
              <a:t>Gruppe 1: </a:t>
            </a:r>
            <a:r>
              <a:rPr lang="de-DE"/>
              <a:t>Welche Kritik an der Schuldenbremse gibt es?</a:t>
            </a:r>
            <a:endParaRPr/>
          </a:p>
          <a:p>
            <a:pPr marL="228600" lvl="0" indent="-228600" algn="l" rtl="0">
              <a:lnSpc>
                <a:spcPct val="90000"/>
              </a:lnSpc>
              <a:spcBef>
                <a:spcPts val="1000"/>
              </a:spcBef>
              <a:spcAft>
                <a:spcPts val="0"/>
              </a:spcAft>
              <a:buClr>
                <a:srgbClr val="000D86"/>
              </a:buClr>
              <a:buSzPts val="3000"/>
              <a:buChar char="•"/>
            </a:pPr>
            <a:r>
              <a:rPr lang="de-DE" b="1"/>
              <a:t>Gruppe 2: </a:t>
            </a:r>
            <a:r>
              <a:rPr lang="de-DE"/>
              <a:t>Wie könnte man die Schuldenbremse reformieren? </a:t>
            </a:r>
            <a:endParaRPr/>
          </a:p>
          <a:p>
            <a:pPr marL="228600" lvl="0" indent="-228600" algn="l" rtl="0">
              <a:lnSpc>
                <a:spcPct val="90000"/>
              </a:lnSpc>
              <a:spcBef>
                <a:spcPts val="1000"/>
              </a:spcBef>
              <a:spcAft>
                <a:spcPts val="0"/>
              </a:spcAft>
              <a:buClr>
                <a:srgbClr val="000D86"/>
              </a:buClr>
              <a:buSzPts val="3000"/>
              <a:buChar char="•"/>
            </a:pPr>
            <a:r>
              <a:rPr lang="de-DE" b="1"/>
              <a:t>Gruppe 3: </a:t>
            </a:r>
            <a:r>
              <a:rPr lang="de-DE"/>
              <a:t>Was ist die Schuldenbremse und wie funktioniert sie? </a:t>
            </a:r>
            <a:endParaRPr/>
          </a:p>
          <a:p>
            <a:pPr marL="228600" lvl="0" indent="-228600" algn="l" rtl="0">
              <a:lnSpc>
                <a:spcPct val="90000"/>
              </a:lnSpc>
              <a:spcBef>
                <a:spcPts val="1000"/>
              </a:spcBef>
              <a:spcAft>
                <a:spcPts val="0"/>
              </a:spcAft>
              <a:buClr>
                <a:srgbClr val="000D86"/>
              </a:buClr>
              <a:buSzPts val="3000"/>
              <a:buChar char="•"/>
            </a:pPr>
            <a:r>
              <a:rPr lang="de-DE" b="1"/>
              <a:t>Gruppe 4: </a:t>
            </a:r>
            <a:r>
              <a:rPr lang="de-DE"/>
              <a:t>Wofür nimmt der Staat Kredite auf und bei wem? </a:t>
            </a:r>
            <a:endParaRPr/>
          </a:p>
          <a:p>
            <a:pPr marL="228600" lvl="0" indent="-228600" algn="l" rtl="0">
              <a:lnSpc>
                <a:spcPct val="90000"/>
              </a:lnSpc>
              <a:spcBef>
                <a:spcPts val="1000"/>
              </a:spcBef>
              <a:spcAft>
                <a:spcPts val="0"/>
              </a:spcAft>
              <a:buClr>
                <a:srgbClr val="000D86"/>
              </a:buClr>
              <a:buSzPts val="3000"/>
              <a:buChar char="•"/>
            </a:pPr>
            <a:r>
              <a:rPr lang="de-DE" b="1"/>
              <a:t>Gruppe 5: </a:t>
            </a:r>
            <a:r>
              <a:rPr lang="de-DE"/>
              <a:t>Wie zahlt ein Staat seine Schulden zurück?</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02"/>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916" name="Google Shape;916;p102"/>
          <p:cNvSpPr/>
          <p:nvPr/>
        </p:nvSpPr>
        <p:spPr>
          <a:xfrm>
            <a:off x="8872" y="0"/>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17" name="Google Shape;917;p102"/>
          <p:cNvSpPr txBox="1"/>
          <p:nvPr/>
        </p:nvSpPr>
        <p:spPr>
          <a:xfrm>
            <a:off x="2072868" y="2968809"/>
            <a:ext cx="8037392" cy="911147"/>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10. Abschluss</a:t>
            </a:r>
            <a:endParaRPr sz="4900" b="1" i="0" u="none" strike="noStrike" cap="none">
              <a:solidFill>
                <a:srgbClr val="000E8E"/>
              </a:solidFill>
              <a:latin typeface="Arial"/>
              <a:ea typeface="Arial"/>
              <a:cs typeface="Arial"/>
              <a:sym typeface="Arial"/>
            </a:endParaRPr>
          </a:p>
        </p:txBody>
      </p:sp>
      <p:sp>
        <p:nvSpPr>
          <p:cNvPr id="918" name="Google Shape;918;p102"/>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102</a:t>
            </a:fld>
            <a:endParaRPr>
              <a:solidFill>
                <a:srgbClr val="000E8E"/>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3"/>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1 von 2: Mind-Map + Abschlussdiskussion</a:t>
            </a:r>
            <a:endParaRPr/>
          </a:p>
        </p:txBody>
      </p:sp>
      <p:sp>
        <p:nvSpPr>
          <p:cNvPr id="924" name="Google Shape;924;p103"/>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Murmelrunde</a:t>
            </a:r>
            <a:endParaRPr sz="4800" dirty="0"/>
          </a:p>
        </p:txBody>
      </p:sp>
      <p:sp>
        <p:nvSpPr>
          <p:cNvPr id="925" name="Google Shape;925;p103"/>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Sprecht 3 bis 4 Minuten lang mit euren Sitznachbar:innen darüber, was </a:t>
            </a:r>
            <a:r>
              <a:rPr lang="de-DE" b="1"/>
              <a:t>zentrale Kriterien zukunftsfähiger Finanzpolitik </a:t>
            </a:r>
            <a:r>
              <a:rPr lang="de-DE"/>
              <a:t>sein könnten. Notiert eure Punkte auf Moderationskarten.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Anschließend clustern wir die Punkte zu einer </a:t>
            </a:r>
            <a:r>
              <a:rPr lang="de-DE" b="1"/>
              <a:t>Mind-Map.</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104"/>
          <p:cNvSpPr/>
          <p:nvPr/>
        </p:nvSpPr>
        <p:spPr>
          <a:xfrm>
            <a:off x="2" y="758236"/>
            <a:ext cx="7293934" cy="811166"/>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2" name="Google Shape;932;p104"/>
          <p:cNvSpPr txBox="1">
            <a:spLocks noGrp="1"/>
          </p:cNvSpPr>
          <p:nvPr>
            <p:ph type="body" idx="1"/>
          </p:nvPr>
        </p:nvSpPr>
        <p:spPr>
          <a:xfrm>
            <a:off x="838199" y="168275"/>
            <a:ext cx="756557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Murmelrunde + Abschlussdiskussion</a:t>
            </a:r>
            <a:endParaRPr/>
          </a:p>
        </p:txBody>
      </p:sp>
      <p:sp>
        <p:nvSpPr>
          <p:cNvPr id="933" name="Google Shape;933;p104"/>
          <p:cNvSpPr txBox="1">
            <a:spLocks noGrp="1"/>
          </p:cNvSpPr>
          <p:nvPr>
            <p:ph type="body" idx="2"/>
          </p:nvPr>
        </p:nvSpPr>
        <p:spPr>
          <a:xfrm>
            <a:off x="838202" y="789783"/>
            <a:ext cx="7057569" cy="7796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4400" dirty="0"/>
              <a:t>Unsere Take-Aways</a:t>
            </a:r>
            <a:endParaRPr sz="4400" dirty="0"/>
          </a:p>
        </p:txBody>
      </p:sp>
      <p:sp>
        <p:nvSpPr>
          <p:cNvPr id="934" name="Google Shape;934;p104"/>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6555"/>
              </a:buClr>
              <a:buSzPts val="3000"/>
              <a:buNone/>
            </a:pPr>
            <a:r>
              <a:rPr lang="de-DE">
                <a:solidFill>
                  <a:srgbClr val="FF6555"/>
                </a:solidFill>
              </a:rPr>
              <a:t>Je nachdem, welche Module und thematischen Schwerpunkte im Workshop verwendet wurden, muss diese Zusammenfassung von dir hier visuell selbst angepasst werden. Dabei können die auf den Folien und im Handbuch fettgedruckten und herausgestellten Hauptaussagen eine Orientierung bieten.</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05"/>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Feedback</a:t>
            </a:r>
            <a:endParaRPr/>
          </a:p>
        </p:txBody>
      </p:sp>
      <p:sp>
        <p:nvSpPr>
          <p:cNvPr id="940" name="Google Shape;940;p105"/>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Feedback</a:t>
            </a:r>
            <a:endParaRPr sz="4800" dirty="0"/>
          </a:p>
        </p:txBody>
      </p:sp>
      <p:sp>
        <p:nvSpPr>
          <p:cNvPr id="941" name="Google Shape;941;p105"/>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b="1"/>
              <a:t>Was hat dir gut gefallen? </a:t>
            </a:r>
            <a:endParaRPr/>
          </a:p>
          <a:p>
            <a:pPr marL="228600" lvl="0" indent="-228600" algn="l" rtl="0">
              <a:lnSpc>
                <a:spcPct val="90000"/>
              </a:lnSpc>
              <a:spcBef>
                <a:spcPts val="1000"/>
              </a:spcBef>
              <a:spcAft>
                <a:spcPts val="0"/>
              </a:spcAft>
              <a:buClr>
                <a:srgbClr val="000D86"/>
              </a:buClr>
              <a:buSzPts val="3000"/>
              <a:buChar char="•"/>
            </a:pPr>
            <a:r>
              <a:rPr lang="de-DE" b="1"/>
              <a:t>Was würdest du dir für den nächsten Workshop wünschen? </a:t>
            </a:r>
            <a:endParaRPr/>
          </a:p>
          <a:p>
            <a:pPr marL="228600" lvl="0" indent="-228600" algn="l" rtl="0">
              <a:lnSpc>
                <a:spcPct val="90000"/>
              </a:lnSpc>
              <a:spcBef>
                <a:spcPts val="1000"/>
              </a:spcBef>
              <a:spcAft>
                <a:spcPts val="0"/>
              </a:spcAft>
              <a:buClr>
                <a:srgbClr val="000D86"/>
              </a:buClr>
              <a:buSzPts val="3000"/>
              <a:buChar char="•"/>
            </a:pPr>
            <a:r>
              <a:rPr lang="de-DE" b="1"/>
              <a:t>Was möchtest du sonst noch loswerden?</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0E8E"/>
        </a:solidFill>
        <a:effectLst/>
      </p:bgPr>
    </p:bg>
    <p:spTree>
      <p:nvGrpSpPr>
        <p:cNvPr id="1" name="Shape 958"/>
        <p:cNvGrpSpPr/>
        <p:nvPr/>
      </p:nvGrpSpPr>
      <p:grpSpPr>
        <a:xfrm>
          <a:off x="0" y="0"/>
          <a:ext cx="0" cy="0"/>
          <a:chOff x="0" y="0"/>
          <a:chExt cx="0" cy="0"/>
        </a:xfrm>
      </p:grpSpPr>
      <p:sp>
        <p:nvSpPr>
          <p:cNvPr id="959" name="Google Shape;959;p107"/>
          <p:cNvSpPr txBox="1"/>
          <p:nvPr/>
        </p:nvSpPr>
        <p:spPr>
          <a:xfrm>
            <a:off x="548640" y="4477172"/>
            <a:ext cx="7293822" cy="645754"/>
          </a:xfrm>
          <a:prstGeom prst="rect">
            <a:avLst/>
          </a:prstGeom>
          <a:noFill/>
          <a:ln>
            <a:noFill/>
          </a:ln>
        </p:spPr>
        <p:txBody>
          <a:bodyPr spcFirstLastPara="1" wrap="square" lIns="0" tIns="0" rIns="0" bIns="0" anchor="t" anchorCtr="0">
            <a:spAutoFit/>
          </a:bodyPr>
          <a:lstStyle/>
          <a:p>
            <a:pPr marL="0" marR="0" lvl="0" indent="0" algn="l" rtl="0">
              <a:lnSpc>
                <a:spcPct val="213333"/>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rgbClr val="D0FFF9"/>
                </a:solidFill>
                <a:latin typeface="Arial"/>
                <a:ea typeface="Arial"/>
                <a:cs typeface="Arial"/>
                <a:sym typeface="Arial"/>
              </a:rPr>
              <a:t>Junge Menschen für eine zukunftsfähige Finanzpolitik</a:t>
            </a:r>
            <a:endParaRPr sz="1400" b="0" i="0" u="none" strike="noStrike" cap="none">
              <a:solidFill>
                <a:srgbClr val="000000"/>
              </a:solidFill>
              <a:latin typeface="Arial"/>
              <a:ea typeface="Arial"/>
              <a:cs typeface="Arial"/>
              <a:sym typeface="Arial"/>
            </a:endParaRPr>
          </a:p>
        </p:txBody>
      </p:sp>
      <p:sp>
        <p:nvSpPr>
          <p:cNvPr id="960" name="Google Shape;960;p107"/>
          <p:cNvSpPr txBox="1"/>
          <p:nvPr/>
        </p:nvSpPr>
        <p:spPr>
          <a:xfrm>
            <a:off x="3339643" y="3393186"/>
            <a:ext cx="2323495" cy="1083986"/>
          </a:xfrm>
          <a:prstGeom prst="rect">
            <a:avLst/>
          </a:prstGeom>
          <a:noFill/>
          <a:ln>
            <a:noFill/>
          </a:ln>
        </p:spPr>
        <p:txBody>
          <a:bodyPr spcFirstLastPara="1" wrap="square" lIns="33850" tIns="33850" rIns="33850" bIns="33850" anchor="ctr" anchorCtr="0">
            <a:noAutofit/>
          </a:bodyPr>
          <a:lstStyle/>
          <a:p>
            <a:pPr marL="0" marR="0" lvl="0" indent="0" algn="ctr" rtl="0">
              <a:lnSpc>
                <a:spcPct val="154083"/>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61" name="Google Shape;961;p107"/>
          <p:cNvSpPr txBox="1"/>
          <p:nvPr/>
        </p:nvSpPr>
        <p:spPr>
          <a:xfrm>
            <a:off x="548640" y="3773069"/>
            <a:ext cx="8900160" cy="1051570"/>
          </a:xfrm>
          <a:prstGeom prst="rect">
            <a:avLst/>
          </a:prstGeom>
          <a:noFill/>
          <a:ln>
            <a:noFill/>
          </a:ln>
        </p:spPr>
        <p:txBody>
          <a:bodyPr spcFirstLastPara="1" wrap="square" lIns="0" tIns="0" rIns="0" bIns="0" anchor="t" anchorCtr="0">
            <a:spAutoFit/>
          </a:bodyPr>
          <a:lstStyle/>
          <a:p>
            <a:pPr marL="0" marR="0" lvl="0" indent="0" algn="l" rtl="0">
              <a:lnSpc>
                <a:spcPct val="120011"/>
              </a:lnSpc>
              <a:spcBef>
                <a:spcPts val="0"/>
              </a:spcBef>
              <a:spcAft>
                <a:spcPts val="0"/>
              </a:spcAft>
              <a:buClr>
                <a:srgbClr val="000000"/>
              </a:buClr>
              <a:buSzPts val="6866"/>
              <a:buFont typeface="Arial"/>
              <a:buNone/>
            </a:pPr>
            <a:r>
              <a:rPr lang="de-DE" sz="6866" b="1" i="0" u="none" strike="noStrike" cap="none">
                <a:solidFill>
                  <a:schemeClr val="lt1"/>
                </a:solidFill>
                <a:latin typeface="Arial"/>
                <a:ea typeface="Arial"/>
                <a:cs typeface="Arial"/>
                <a:sym typeface="Arial"/>
              </a:rPr>
              <a:t>Vielen Dank!</a:t>
            </a:r>
            <a:endParaRPr sz="1400" b="0" i="0" u="none" strike="noStrike" cap="none">
              <a:solidFill>
                <a:srgbClr val="000000"/>
              </a:solidFill>
              <a:latin typeface="Arial"/>
              <a:ea typeface="Arial"/>
              <a:cs typeface="Arial"/>
              <a:sym typeface="Arial"/>
            </a:endParaRPr>
          </a:p>
        </p:txBody>
      </p:sp>
      <p:pic>
        <p:nvPicPr>
          <p:cNvPr id="962" name="Google Shape;962;p107" descr="Ein Bild, das Text, Schrift, Screenshot, Grafiken enthält.&#10;&#10;KI-generierte Inhalte können fehlerhaft sein."/>
          <p:cNvPicPr preferRelativeResize="0"/>
          <p:nvPr/>
        </p:nvPicPr>
        <p:blipFill rotWithShape="1">
          <a:blip r:embed="rId3">
            <a:alphaModFix/>
          </a:blip>
          <a:srcRect/>
          <a:stretch/>
        </p:blipFill>
        <p:spPr>
          <a:xfrm>
            <a:off x="-9706" y="5869634"/>
            <a:ext cx="4205257" cy="1019084"/>
          </a:xfrm>
          <a:prstGeom prst="rect">
            <a:avLst/>
          </a:prstGeom>
          <a:noFill/>
          <a:ln>
            <a:noFill/>
          </a:ln>
        </p:spPr>
      </p:pic>
      <p:sp>
        <p:nvSpPr>
          <p:cNvPr id="963" name="Google Shape;963;p107"/>
          <p:cNvSpPr txBox="1"/>
          <p:nvPr/>
        </p:nvSpPr>
        <p:spPr>
          <a:xfrm>
            <a:off x="7708789" y="-887858"/>
            <a:ext cx="9245927" cy="8886514"/>
          </a:xfrm>
          <a:prstGeom prst="rect">
            <a:avLst/>
          </a:prstGeom>
          <a:noFill/>
          <a:ln>
            <a:noFill/>
          </a:ln>
        </p:spPr>
        <p:txBody>
          <a:bodyPr spcFirstLastPara="1" wrap="square" lIns="33850" tIns="33850" rIns="33850" bIns="33850" anchor="ctr" anchorCtr="0">
            <a:noAutofit/>
          </a:bodyPr>
          <a:lstStyle/>
          <a:p>
            <a:pPr marL="0" marR="0" lvl="0" indent="0" algn="ctr" rtl="0">
              <a:lnSpc>
                <a:spcPct val="14775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64" name="Google Shape;964;p107"/>
          <p:cNvSpPr txBox="1"/>
          <p:nvPr/>
        </p:nvSpPr>
        <p:spPr>
          <a:xfrm>
            <a:off x="7804907" y="764373"/>
            <a:ext cx="3689138" cy="641201"/>
          </a:xfrm>
          <a:prstGeom prst="rect">
            <a:avLst/>
          </a:prstGeom>
          <a:noFill/>
          <a:ln>
            <a:noFill/>
          </a:ln>
        </p:spPr>
        <p:txBody>
          <a:bodyPr spcFirstLastPara="1" wrap="square" lIns="0" tIns="0" rIns="0" bIns="0" anchor="t" anchorCtr="0">
            <a:spAutoFit/>
          </a:bodyPr>
          <a:lstStyle/>
          <a:p>
            <a:pPr marL="0" marR="0" lvl="0" indent="0" algn="l" rtl="0">
              <a:lnSpc>
                <a:spcPct val="119985"/>
              </a:lnSpc>
              <a:spcBef>
                <a:spcPts val="0"/>
              </a:spcBef>
              <a:spcAft>
                <a:spcPts val="0"/>
              </a:spcAft>
              <a:buClr>
                <a:srgbClr val="000000"/>
              </a:buClr>
              <a:buSzPts val="4198"/>
              <a:buFont typeface="Arial"/>
              <a:buNone/>
            </a:pPr>
            <a:r>
              <a:rPr lang="de-DE" sz="4198" b="1" i="0" u="none" strike="noStrike" cap="none">
                <a:solidFill>
                  <a:schemeClr val="lt1"/>
                </a:solidFill>
                <a:latin typeface="Arial"/>
                <a:ea typeface="Arial"/>
                <a:cs typeface="Arial"/>
                <a:sym typeface="Arial"/>
              </a:rPr>
              <a:t>Folgt uns:</a:t>
            </a:r>
            <a:endParaRPr sz="1400" b="0" i="0" u="none" strike="noStrike" cap="none">
              <a:solidFill>
                <a:srgbClr val="000000"/>
              </a:solidFill>
              <a:latin typeface="Arial"/>
              <a:ea typeface="Arial"/>
              <a:cs typeface="Arial"/>
              <a:sym typeface="Arial"/>
            </a:endParaRPr>
          </a:p>
        </p:txBody>
      </p:sp>
      <p:sp>
        <p:nvSpPr>
          <p:cNvPr id="965" name="Google Shape;965;p107"/>
          <p:cNvSpPr txBox="1"/>
          <p:nvPr/>
        </p:nvSpPr>
        <p:spPr>
          <a:xfrm>
            <a:off x="8786115" y="1976690"/>
            <a:ext cx="2127170" cy="31553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a:t>
            </a:r>
            <a:endParaRPr sz="2133" b="1" i="0" u="none" strike="noStrike" cap="none">
              <a:solidFill>
                <a:schemeClr val="lt1"/>
              </a:solidFill>
              <a:latin typeface="Inter"/>
              <a:ea typeface="Inter"/>
              <a:cs typeface="Inter"/>
              <a:sym typeface="Inter"/>
            </a:endParaRPr>
          </a:p>
        </p:txBody>
      </p:sp>
      <p:sp>
        <p:nvSpPr>
          <p:cNvPr id="966" name="Google Shape;966;p107"/>
          <p:cNvSpPr txBox="1"/>
          <p:nvPr/>
        </p:nvSpPr>
        <p:spPr>
          <a:xfrm>
            <a:off x="8786115" y="3239147"/>
            <a:ext cx="2139987" cy="31553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a:t>
            </a:r>
            <a:endParaRPr sz="2133" b="1" i="0" u="none" strike="noStrike" cap="none">
              <a:solidFill>
                <a:schemeClr val="lt1"/>
              </a:solidFill>
              <a:latin typeface="Inter"/>
              <a:ea typeface="Inter"/>
              <a:cs typeface="Inter"/>
              <a:sym typeface="Inter"/>
            </a:endParaRPr>
          </a:p>
        </p:txBody>
      </p:sp>
      <p:sp>
        <p:nvSpPr>
          <p:cNvPr id="967" name="Google Shape;967;p107"/>
          <p:cNvSpPr txBox="1"/>
          <p:nvPr/>
        </p:nvSpPr>
        <p:spPr>
          <a:xfrm>
            <a:off x="8786115" y="4418094"/>
            <a:ext cx="3230039" cy="31553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fiscalfuture.de</a:t>
            </a:r>
            <a:endParaRPr sz="1400" b="0" i="0" u="none" strike="noStrike" cap="none">
              <a:solidFill>
                <a:srgbClr val="000000"/>
              </a:solidFill>
              <a:latin typeface="Arial"/>
              <a:ea typeface="Arial"/>
              <a:cs typeface="Arial"/>
              <a:sym typeface="Arial"/>
            </a:endParaRPr>
          </a:p>
        </p:txBody>
      </p:sp>
      <p:sp>
        <p:nvSpPr>
          <p:cNvPr id="968" name="Google Shape;968;p107"/>
          <p:cNvSpPr txBox="1"/>
          <p:nvPr/>
        </p:nvSpPr>
        <p:spPr>
          <a:xfrm>
            <a:off x="8786115" y="5530981"/>
            <a:ext cx="3303888" cy="393890"/>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sng" strike="noStrike" cap="none" dirty="0">
                <a:solidFill>
                  <a:schemeClr val="lt1"/>
                </a:solidFill>
                <a:latin typeface="Inter"/>
                <a:ea typeface="Inter"/>
                <a:cs typeface="Inter"/>
                <a:sym typeface="Inter"/>
                <a:hlinkClick r:id="rId4">
                  <a:extLst>
                    <a:ext uri="{A12FA001-AC4F-418D-AE19-62706E023703}">
                      <ahyp:hlinkClr xmlns:ahyp="http://schemas.microsoft.com/office/drawing/2018/hyperlinkcolor" val="tx"/>
                    </a:ext>
                  </a:extLst>
                </a:hlinkClick>
              </a:rPr>
              <a:t>info@fiscalfuture.de</a:t>
            </a:r>
            <a:r>
              <a:rPr lang="de-DE" sz="2133" b="1" i="0" u="sng" strike="noStrike" cap="none" dirty="0">
                <a:solidFill>
                  <a:schemeClr val="lt1"/>
                </a:solidFill>
                <a:latin typeface="Inter"/>
                <a:ea typeface="Inter"/>
                <a:cs typeface="Inter"/>
                <a:sym typeface="Inter"/>
              </a:rPr>
              <a:t> </a:t>
            </a:r>
            <a:endParaRPr sz="2133" b="1" i="0" u="none" strike="noStrike" cap="none" dirty="0">
              <a:solidFill>
                <a:schemeClr val="lt1"/>
              </a:solidFill>
              <a:latin typeface="Inter"/>
              <a:ea typeface="Inter"/>
              <a:cs typeface="Inter"/>
              <a:sym typeface="Inter"/>
            </a:endParaRPr>
          </a:p>
        </p:txBody>
      </p:sp>
      <p:sp>
        <p:nvSpPr>
          <p:cNvPr id="969" name="Google Shape;969;p107"/>
          <p:cNvSpPr/>
          <p:nvPr/>
        </p:nvSpPr>
        <p:spPr>
          <a:xfrm>
            <a:off x="7777778" y="5664538"/>
            <a:ext cx="692869" cy="392933"/>
          </a:xfrm>
          <a:custGeom>
            <a:avLst/>
            <a:gdLst/>
            <a:ahLst/>
            <a:cxnLst/>
            <a:rect l="l" t="t" r="r" b="b"/>
            <a:pathLst>
              <a:path w="4128403" h="2709733" extrusionOk="0">
                <a:moveTo>
                  <a:pt x="0" y="0"/>
                </a:moveTo>
                <a:lnTo>
                  <a:pt x="4128402" y="0"/>
                </a:lnTo>
                <a:lnTo>
                  <a:pt x="4128402" y="2709734"/>
                </a:lnTo>
                <a:lnTo>
                  <a:pt x="0" y="27097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70" name="Google Shape;970;p107"/>
          <p:cNvSpPr/>
          <p:nvPr/>
        </p:nvSpPr>
        <p:spPr>
          <a:xfrm>
            <a:off x="7777777" y="4451002"/>
            <a:ext cx="679464" cy="658143"/>
          </a:xfrm>
          <a:custGeom>
            <a:avLst/>
            <a:gdLst/>
            <a:ahLst/>
            <a:cxnLst/>
            <a:rect l="l" t="t" r="r" b="b"/>
            <a:pathLst>
              <a:path w="2330617" h="2292479" extrusionOk="0">
                <a:moveTo>
                  <a:pt x="0" y="0"/>
                </a:moveTo>
                <a:lnTo>
                  <a:pt x="2330617" y="0"/>
                </a:lnTo>
                <a:lnTo>
                  <a:pt x="2330617" y="2292479"/>
                </a:lnTo>
                <a:lnTo>
                  <a:pt x="0" y="229247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71" name="Google Shape;971;p107"/>
          <p:cNvSpPr/>
          <p:nvPr/>
        </p:nvSpPr>
        <p:spPr>
          <a:xfrm>
            <a:off x="7777778" y="3269252"/>
            <a:ext cx="842367" cy="673249"/>
          </a:xfrm>
          <a:custGeom>
            <a:avLst/>
            <a:gdLst/>
            <a:ahLst/>
            <a:cxnLst/>
            <a:rect l="l" t="t" r="r" b="b"/>
            <a:pathLst>
              <a:path w="2020115" h="1722607" extrusionOk="0">
                <a:moveTo>
                  <a:pt x="0" y="0"/>
                </a:moveTo>
                <a:lnTo>
                  <a:pt x="2020115" y="0"/>
                </a:lnTo>
                <a:lnTo>
                  <a:pt x="2020115" y="1722607"/>
                </a:lnTo>
                <a:lnTo>
                  <a:pt x="0" y="172260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72" name="Google Shape;972;p107"/>
          <p:cNvSpPr/>
          <p:nvPr/>
        </p:nvSpPr>
        <p:spPr>
          <a:xfrm>
            <a:off x="7777778" y="1976690"/>
            <a:ext cx="787737" cy="784062"/>
          </a:xfrm>
          <a:custGeom>
            <a:avLst/>
            <a:gdLst/>
            <a:ahLst/>
            <a:cxnLst/>
            <a:rect l="l" t="t" r="r" b="b"/>
            <a:pathLst>
              <a:path w="1722607" h="1722607" extrusionOk="0">
                <a:moveTo>
                  <a:pt x="0" y="0"/>
                </a:moveTo>
                <a:lnTo>
                  <a:pt x="1722607" y="0"/>
                </a:lnTo>
                <a:lnTo>
                  <a:pt x="1722607" y="1722607"/>
                </a:lnTo>
                <a:lnTo>
                  <a:pt x="0" y="1722607"/>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973" name="Google Shape;973;p107"/>
          <p:cNvSpPr txBox="1"/>
          <p:nvPr/>
        </p:nvSpPr>
        <p:spPr>
          <a:xfrm>
            <a:off x="8786115" y="2418285"/>
            <a:ext cx="2127170" cy="31553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@boellstiftung</a:t>
            </a:r>
            <a:endParaRPr sz="2133" b="1" i="0" u="none" strike="noStrike" cap="none">
              <a:solidFill>
                <a:schemeClr val="lt1"/>
              </a:solidFill>
              <a:latin typeface="Inter"/>
              <a:ea typeface="Inter"/>
              <a:cs typeface="Inter"/>
              <a:sym typeface="Inter"/>
            </a:endParaRPr>
          </a:p>
        </p:txBody>
      </p:sp>
      <p:sp>
        <p:nvSpPr>
          <p:cNvPr id="974" name="Google Shape;974;p107"/>
          <p:cNvSpPr txBox="1"/>
          <p:nvPr/>
        </p:nvSpPr>
        <p:spPr>
          <a:xfrm>
            <a:off x="8786115" y="3656734"/>
            <a:ext cx="3045831" cy="315536"/>
          </a:xfrm>
          <a:prstGeom prst="rect">
            <a:avLst/>
          </a:prstGeom>
          <a:noFill/>
          <a:ln>
            <a:noFill/>
          </a:ln>
        </p:spPr>
        <p:txBody>
          <a:bodyPr spcFirstLastPara="1" wrap="square" lIns="0" tIns="0" rIns="0" bIns="0" anchor="t" anchorCtr="0">
            <a:spAutoFit/>
          </a:bodyPr>
          <a:lstStyle/>
          <a:p>
            <a:pPr marL="0" marR="0" lvl="0" indent="0" algn="l" rtl="0">
              <a:lnSpc>
                <a:spcPct val="12001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Heinrich-Böll-Stiftung</a:t>
            </a:r>
            <a:endParaRPr sz="1400" b="0" i="0" u="none" strike="noStrike" cap="none">
              <a:solidFill>
                <a:srgbClr val="000000"/>
              </a:solidFill>
              <a:latin typeface="Arial"/>
              <a:ea typeface="Arial"/>
              <a:cs typeface="Arial"/>
              <a:sym typeface="Arial"/>
            </a:endParaRPr>
          </a:p>
        </p:txBody>
      </p:sp>
      <p:sp>
        <p:nvSpPr>
          <p:cNvPr id="975" name="Google Shape;975;p107"/>
          <p:cNvSpPr txBox="1"/>
          <p:nvPr/>
        </p:nvSpPr>
        <p:spPr>
          <a:xfrm>
            <a:off x="8786115" y="4820493"/>
            <a:ext cx="2224807" cy="430952"/>
          </a:xfrm>
          <a:prstGeom prst="rect">
            <a:avLst/>
          </a:prstGeom>
          <a:noFill/>
          <a:ln>
            <a:noFill/>
          </a:ln>
        </p:spPr>
        <p:txBody>
          <a:bodyPr spcFirstLastPara="1" wrap="square" lIns="0" tIns="0" rIns="0" bIns="0" anchor="t" anchorCtr="0">
            <a:spAutoFit/>
          </a:bodyPr>
          <a:lstStyle/>
          <a:p>
            <a:pPr marL="0" marR="0" lvl="0" indent="0" algn="l" rtl="0">
              <a:lnSpc>
                <a:spcPct val="180028"/>
              </a:lnSpc>
              <a:spcBef>
                <a:spcPts val="0"/>
              </a:spcBef>
              <a:spcAft>
                <a:spcPts val="0"/>
              </a:spcAft>
              <a:buClr>
                <a:srgbClr val="000000"/>
              </a:buClr>
              <a:buSzPts val="2133"/>
              <a:buFont typeface="Arial"/>
              <a:buNone/>
            </a:pPr>
            <a:r>
              <a:rPr lang="de-DE" sz="2133" b="1" i="0" u="none" strike="noStrike" cap="none">
                <a:solidFill>
                  <a:schemeClr val="lt1"/>
                </a:solidFill>
                <a:latin typeface="Inter"/>
                <a:ea typeface="Inter"/>
                <a:cs typeface="Inter"/>
                <a:sym typeface="Inter"/>
              </a:rPr>
              <a:t>boell.de</a:t>
            </a:r>
            <a:endParaRPr sz="1400" b="0" i="0" u="none" strike="noStrike" cap="none">
              <a:solidFill>
                <a:srgbClr val="000000"/>
              </a:solidFill>
              <a:latin typeface="Arial"/>
              <a:ea typeface="Arial"/>
              <a:cs typeface="Arial"/>
              <a:sym typeface="Arial"/>
            </a:endParaRPr>
          </a:p>
        </p:txBody>
      </p:sp>
      <p:sp>
        <p:nvSpPr>
          <p:cNvPr id="976" name="Google Shape;976;p107"/>
          <p:cNvSpPr txBox="1"/>
          <p:nvPr/>
        </p:nvSpPr>
        <p:spPr>
          <a:xfrm>
            <a:off x="8786115" y="5963684"/>
            <a:ext cx="2173869" cy="590803"/>
          </a:xfrm>
          <a:prstGeom prst="rect">
            <a:avLst/>
          </a:prstGeom>
          <a:noFill/>
          <a:ln>
            <a:noFill/>
          </a:ln>
        </p:spPr>
        <p:txBody>
          <a:bodyPr spcFirstLastPara="1" wrap="square" lIns="0" tIns="0" rIns="0" bIns="0" anchor="t" anchorCtr="0">
            <a:spAutoFit/>
          </a:bodyPr>
          <a:lstStyle/>
          <a:p>
            <a:pPr marL="0" marR="0" lvl="0" indent="0" algn="l" rtl="0">
              <a:lnSpc>
                <a:spcPct val="180028"/>
              </a:lnSpc>
              <a:spcBef>
                <a:spcPts val="0"/>
              </a:spcBef>
              <a:spcAft>
                <a:spcPts val="0"/>
              </a:spcAft>
              <a:buClr>
                <a:srgbClr val="000000"/>
              </a:buClr>
              <a:buSzPts val="2133"/>
              <a:buFont typeface="Arial"/>
              <a:buNone/>
            </a:pPr>
            <a:r>
              <a:rPr lang="de-DE" sz="2133" b="1" i="0" u="sng" strike="noStrike" cap="none" dirty="0">
                <a:solidFill>
                  <a:schemeClr val="lt1"/>
                </a:solidFill>
                <a:latin typeface="Inter"/>
                <a:ea typeface="Inter"/>
                <a:cs typeface="Inter"/>
                <a:sym typeface="Inter"/>
                <a:hlinkClick r:id="rId9">
                  <a:extLst>
                    <a:ext uri="{A12FA001-AC4F-418D-AE19-62706E023703}">
                      <ahyp:hlinkClr xmlns:ahyp="http://schemas.microsoft.com/office/drawing/2018/hyperlinkcolor" val="tx"/>
                    </a:ext>
                  </a:extLst>
                </a:hlinkClick>
              </a:rPr>
              <a:t>info@boell.de</a:t>
            </a:r>
            <a:r>
              <a:rPr lang="de-DE" sz="2133" b="1" i="0" u="sng" strike="noStrike" cap="none" dirty="0">
                <a:solidFill>
                  <a:schemeClr val="lt1"/>
                </a:solidFill>
                <a:latin typeface="Inter"/>
                <a:ea typeface="Inter"/>
                <a:cs typeface="Inter"/>
                <a:sym typeface="Inter"/>
              </a:rPr>
              <a:t> </a:t>
            </a:r>
            <a:r>
              <a:rPr lang="de-DE" sz="2133" b="1" i="0" u="none" strike="noStrike" cap="none" dirty="0">
                <a:solidFill>
                  <a:schemeClr val="lt1"/>
                </a:solidFill>
                <a:latin typeface="Inter"/>
                <a:ea typeface="Inter"/>
                <a:cs typeface="Inter"/>
                <a:sym typeface="Inter"/>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192" name="Google Shape;192;p1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Aufstellungsspiel</a:t>
            </a:r>
            <a:endParaRPr sz="4800"/>
          </a:p>
        </p:txBody>
      </p:sp>
      <p:sp>
        <p:nvSpPr>
          <p:cNvPr id="193" name="Google Shape;193;p11"/>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b="1"/>
              <a:t>These: </a:t>
            </a:r>
            <a:r>
              <a:rPr lang="de-DE"/>
              <a:t>Der Staat sollte sich stärker verschulden, um Investitionen in Klimaschutz, Infrastruktur und Bildung zu finanzieren.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Stellt euch in einem Spektrum von „Stimme gar nicht zu“ bis „Stimme voll zu“ auf.</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200" name="Google Shape;200;p12"/>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Aufstellungsspiel</a:t>
            </a:r>
            <a:endParaRPr sz="4800"/>
          </a:p>
        </p:txBody>
      </p:sp>
      <p:sp>
        <p:nvSpPr>
          <p:cNvPr id="201" name="Google Shape;201;p1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b="1"/>
              <a:t>These: </a:t>
            </a:r>
            <a:r>
              <a:rPr lang="de-DE"/>
              <a:t>Um in Zukunft klimaneutral zu wirtschaften und zu leben, muss heute massiv investiert werden.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Stellt euch in je einer Ecke für „Ja“ oder „Nein“ auf.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208" name="Google Shape;208;p13"/>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Aufstellungsspiel</a:t>
            </a:r>
            <a:endParaRPr sz="4800"/>
          </a:p>
        </p:txBody>
      </p:sp>
      <p:sp>
        <p:nvSpPr>
          <p:cNvPr id="209" name="Google Shape;209;p13"/>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b="1"/>
              <a:t>These: </a:t>
            </a:r>
            <a:r>
              <a:rPr lang="de-DE"/>
              <a:t>Am meisten Finanzbedarf gibt es auf europäischer/Bundes-/kommunaler Ebene.</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Stellt euch in je einer Ecke für die entsprechende Ebene auf.</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p:nvPr/>
        </p:nvSpPr>
        <p:spPr>
          <a:xfrm>
            <a:off x="0" y="750550"/>
            <a:ext cx="77496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5" name="Google Shape;215;p14"/>
          <p:cNvSpPr txBox="1">
            <a:spLocks noGrp="1"/>
          </p:cNvSpPr>
          <p:nvPr>
            <p:ph type="body" idx="2"/>
          </p:nvPr>
        </p:nvSpPr>
        <p:spPr>
          <a:xfrm>
            <a:off x="838200" y="767205"/>
            <a:ext cx="7944554" cy="7796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4400" dirty="0"/>
              <a:t>Was ist Finanzpolitik?</a:t>
            </a:r>
            <a:endParaRPr sz="4400" dirty="0"/>
          </a:p>
        </p:txBody>
      </p:sp>
      <p:sp>
        <p:nvSpPr>
          <p:cNvPr id="216" name="Google Shape;216;p14"/>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dirty="0"/>
              <a:t>Innerhalb der staatlichen Finanzen unterscheidet man zwischen Geld-, Finanz- und Haushaltspolitik. </a:t>
            </a:r>
            <a:endParaRPr dirty="0"/>
          </a:p>
          <a:p>
            <a:pPr marL="228600" lvl="0" indent="-228600" algn="l" rtl="0">
              <a:lnSpc>
                <a:spcPct val="90000"/>
              </a:lnSpc>
              <a:spcBef>
                <a:spcPts val="1000"/>
              </a:spcBef>
              <a:spcAft>
                <a:spcPts val="0"/>
              </a:spcAft>
              <a:buClr>
                <a:srgbClr val="000D86"/>
              </a:buClr>
              <a:buSzPts val="3000"/>
              <a:buChar char="•"/>
            </a:pPr>
            <a:r>
              <a:rPr lang="de-DE" dirty="0"/>
              <a:t>Finanzpolitik umfasst die gesamte finanzielle Steuerung des Staates. </a:t>
            </a:r>
            <a:endParaRPr dirty="0"/>
          </a:p>
          <a:p>
            <a:pPr marL="228600" lvl="0" indent="-228600" algn="l" rtl="0">
              <a:lnSpc>
                <a:spcPct val="90000"/>
              </a:lnSpc>
              <a:spcBef>
                <a:spcPts val="1000"/>
              </a:spcBef>
              <a:spcAft>
                <a:spcPts val="0"/>
              </a:spcAft>
              <a:buClr>
                <a:srgbClr val="000D86"/>
              </a:buClr>
              <a:buSzPts val="3000"/>
              <a:buChar char="•"/>
            </a:pPr>
            <a:r>
              <a:rPr lang="de-DE" dirty="0"/>
              <a:t>Dazu gehört die Regelung von Steuerpolitik, Schuldenregeln und die Regulierung des Finanzmarkts.</a:t>
            </a:r>
            <a:endParaRPr dirty="0"/>
          </a:p>
          <a:p>
            <a:pPr marL="0" lvl="0" indent="0" algn="l" rtl="0">
              <a:lnSpc>
                <a:spcPct val="90000"/>
              </a:lnSpc>
              <a:spcBef>
                <a:spcPts val="1000"/>
              </a:spcBef>
              <a:spcAft>
                <a:spcPts val="0"/>
              </a:spcAft>
              <a:buClr>
                <a:srgbClr val="000D86"/>
              </a:buClr>
              <a:buSzPts val="3000"/>
              <a:buNone/>
            </a:pPr>
            <a:endParaRPr dirty="0"/>
          </a:p>
          <a:p>
            <a:pPr marL="0" lvl="0" indent="0" algn="l" rtl="0">
              <a:lnSpc>
                <a:spcPct val="90000"/>
              </a:lnSpc>
              <a:spcBef>
                <a:spcPts val="1000"/>
              </a:spcBef>
              <a:spcAft>
                <a:spcPts val="0"/>
              </a:spcAft>
              <a:buClr>
                <a:srgbClr val="000D86"/>
              </a:buClr>
              <a:buSzPts val="3000"/>
              <a:buNone/>
            </a:pPr>
            <a:r>
              <a:rPr lang="de-DE" dirty="0"/>
              <a:t>→ Klingt vielleicht trocken, </a:t>
            </a:r>
            <a:r>
              <a:rPr lang="de-DE" b="1" dirty="0"/>
              <a:t>ABER</a:t>
            </a:r>
            <a:r>
              <a:rPr lang="de-DE" dirty="0"/>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p:nvPr/>
        </p:nvSpPr>
        <p:spPr>
          <a:xfrm>
            <a:off x="0" y="750550"/>
            <a:ext cx="9055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22" name="Google Shape;222;p15"/>
          <p:cNvSpPr txBox="1">
            <a:spLocks noGrp="1"/>
          </p:cNvSpPr>
          <p:nvPr>
            <p:ph type="body" idx="2"/>
          </p:nvPr>
        </p:nvSpPr>
        <p:spPr>
          <a:xfrm>
            <a:off x="838202" y="789783"/>
            <a:ext cx="9457265" cy="779619"/>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4000"/>
              <a:buNone/>
            </a:pPr>
            <a:r>
              <a:rPr lang="de-DE" sz="3500" dirty="0"/>
              <a:t>Finanzpolitik als Querschnittsthema</a:t>
            </a:r>
            <a:endParaRPr sz="3500" dirty="0"/>
          </a:p>
        </p:txBody>
      </p:sp>
      <p:sp>
        <p:nvSpPr>
          <p:cNvPr id="223" name="Google Shape;223;p15"/>
          <p:cNvSpPr txBox="1">
            <a:spLocks noGrp="1"/>
          </p:cNvSpPr>
          <p:nvPr>
            <p:ph type="body" idx="3"/>
          </p:nvPr>
        </p:nvSpPr>
        <p:spPr>
          <a:xfrm>
            <a:off x="838200" y="1825625"/>
            <a:ext cx="755396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000"/>
              <a:buNone/>
            </a:pPr>
            <a:r>
              <a:rPr lang="de-DE" dirty="0"/>
              <a:t>Finanzpolitik entscheidet in </a:t>
            </a:r>
            <a:r>
              <a:rPr lang="de-DE" b="1" dirty="0"/>
              <a:t>allen Politikbereichen</a:t>
            </a:r>
            <a:r>
              <a:rPr lang="de-DE" dirty="0"/>
              <a:t> über </a:t>
            </a:r>
            <a:r>
              <a:rPr lang="de-DE" b="1" dirty="0"/>
              <a:t>Priorisierung</a:t>
            </a:r>
            <a:r>
              <a:rPr lang="de-DE" dirty="0"/>
              <a:t> oder </a:t>
            </a:r>
            <a:r>
              <a:rPr lang="de-DE" b="1" dirty="0"/>
              <a:t>Veränderung </a:t>
            </a:r>
            <a:r>
              <a:rPr lang="de-DE" dirty="0"/>
              <a:t>- sei es bei Klimaschutz, Bildung oder Digitalisierung</a:t>
            </a:r>
            <a:endParaRPr dirty="0"/>
          </a:p>
          <a:p>
            <a:pPr marL="228600" lvl="0" indent="-38100" algn="l" rtl="0">
              <a:lnSpc>
                <a:spcPct val="90000"/>
              </a:lnSpc>
              <a:spcBef>
                <a:spcPts val="1000"/>
              </a:spcBef>
              <a:spcAft>
                <a:spcPts val="0"/>
              </a:spcAft>
              <a:buClr>
                <a:srgbClr val="000D86"/>
              </a:buClr>
              <a:buSzPts val="3000"/>
              <a:buFont typeface="Arial"/>
              <a:buNone/>
            </a:pPr>
            <a:endParaRPr dirty="0"/>
          </a:p>
          <a:p>
            <a:pPr marL="0" lvl="0" indent="0" algn="l" rtl="0">
              <a:lnSpc>
                <a:spcPct val="90000"/>
              </a:lnSpc>
              <a:spcBef>
                <a:spcPts val="1000"/>
              </a:spcBef>
              <a:spcAft>
                <a:spcPts val="0"/>
              </a:spcAft>
              <a:buClr>
                <a:srgbClr val="000D86"/>
              </a:buClr>
              <a:buSzPts val="3000"/>
              <a:buNone/>
            </a:pPr>
            <a:r>
              <a:rPr lang="de-DE" b="1" dirty="0"/>
              <a:t>→ Um in all diesen Politikfeldern voranzukommen, brauchen wir Finanzpolitik.</a:t>
            </a:r>
            <a:endParaRPr b="1" dirty="0"/>
          </a:p>
        </p:txBody>
      </p:sp>
      <p:pic>
        <p:nvPicPr>
          <p:cNvPr id="224" name="Google Shape;224;p15" descr="Ein Bild, das Windmühle, draußen, Gerät, Himmel enthält.&#10;&#10;KI-generierte Inhalte können fehlerhaft sein."/>
          <p:cNvPicPr preferRelativeResize="0"/>
          <p:nvPr/>
        </p:nvPicPr>
        <p:blipFill rotWithShape="1">
          <a:blip r:embed="rId3">
            <a:alphaModFix/>
          </a:blip>
          <a:srcRect/>
          <a:stretch/>
        </p:blipFill>
        <p:spPr>
          <a:xfrm>
            <a:off x="9298642" y="3863240"/>
            <a:ext cx="3708400" cy="2474198"/>
          </a:xfrm>
          <a:prstGeom prst="rect">
            <a:avLst/>
          </a:prstGeom>
          <a:noFill/>
          <a:ln>
            <a:noFill/>
          </a:ln>
        </p:spPr>
      </p:pic>
      <p:pic>
        <p:nvPicPr>
          <p:cNvPr id="225" name="Google Shape;225;p15" descr="Ein Bild, das Stuhl, Mobiliar, Im Haus, Tisch enthält.&#10;&#10;KI-generierte Inhalte können fehlerhaft sein."/>
          <p:cNvPicPr preferRelativeResize="0"/>
          <p:nvPr/>
        </p:nvPicPr>
        <p:blipFill rotWithShape="1">
          <a:blip r:embed="rId4">
            <a:alphaModFix/>
          </a:blip>
          <a:srcRect/>
          <a:stretch/>
        </p:blipFill>
        <p:spPr>
          <a:xfrm>
            <a:off x="9298642" y="1613799"/>
            <a:ext cx="3291541" cy="2350366"/>
          </a:xfrm>
          <a:prstGeom prst="rect">
            <a:avLst/>
          </a:prstGeom>
          <a:noFill/>
          <a:ln>
            <a:noFill/>
          </a:ln>
        </p:spPr>
      </p:pic>
      <p:sp>
        <p:nvSpPr>
          <p:cNvPr id="226" name="Google Shape;226;p15"/>
          <p:cNvSpPr/>
          <p:nvPr/>
        </p:nvSpPr>
        <p:spPr>
          <a:xfrm>
            <a:off x="9688606" y="1125732"/>
            <a:ext cx="2503393" cy="415498"/>
          </a:xfrm>
          <a:prstGeom prst="rect">
            <a:avLst/>
          </a:prstGeom>
          <a:noFill/>
          <a:ln>
            <a:noFill/>
          </a:ln>
        </p:spPr>
        <p:txBody>
          <a:bodyPr spcFirstLastPara="1" wrap="square" lIns="91425" tIns="45700" rIns="91425" bIns="45700" anchor="ctr" anchorCtr="0">
            <a:spAutoFit/>
          </a:bodyPr>
          <a:lstStyle/>
          <a:p>
            <a:pPr marL="0" marR="0" lvl="0" indent="0" algn="r" rtl="0">
              <a:lnSpc>
                <a:spcPct val="100000"/>
              </a:lnSpc>
              <a:spcBef>
                <a:spcPts val="0"/>
              </a:spcBef>
              <a:spcAft>
                <a:spcPts val="0"/>
              </a:spcAft>
              <a:buClr>
                <a:srgbClr val="7F7F7F"/>
              </a:buClr>
              <a:buSzPts val="700"/>
              <a:buFont typeface="Arial"/>
              <a:buNone/>
            </a:pPr>
            <a:r>
              <a:rPr lang="de-DE" sz="700" b="0" i="0" u="none" strike="noStrike" cap="none">
                <a:solidFill>
                  <a:schemeClr val="bg1">
                    <a:lumMod val="85000"/>
                  </a:schemeClr>
                </a:solidFill>
                <a:latin typeface="Arial"/>
                <a:ea typeface="Arial"/>
                <a:cs typeface="Arial"/>
                <a:sym typeface="Arial"/>
              </a:rPr>
              <a:t>classroom, WOKANDAPIX, CC BY 4.0, Pixabay, </a:t>
            </a:r>
            <a:endParaRPr sz="700" b="0" i="0" u="sng" strike="noStrike" cap="none">
              <a:solidFill>
                <a:schemeClr val="bg1">
                  <a:lumMod val="8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endParaRPr>
          </a:p>
          <a:p>
            <a:pPr marL="0" marR="0" lvl="0" indent="0" algn="r" rtl="0">
              <a:lnSpc>
                <a:spcPct val="100000"/>
              </a:lnSpc>
              <a:spcBef>
                <a:spcPts val="0"/>
              </a:spcBef>
              <a:spcAft>
                <a:spcPts val="0"/>
              </a:spcAft>
              <a:buClr>
                <a:srgbClr val="7F7F7F"/>
              </a:buClr>
              <a:buSzPts val="700"/>
              <a:buFont typeface="Arial"/>
              <a:buNone/>
            </a:pPr>
            <a:r>
              <a:rPr lang="de-DE" sz="700" b="0" i="0" u="sng" strike="noStrike" cap="none">
                <a:solidFill>
                  <a:schemeClr val="bg1">
                    <a:lumMod val="8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https://pixabay.com/de/photos/klassenzimmer-schule-bildung-lernen-2093744/</a:t>
            </a:r>
            <a:r>
              <a:rPr lang="de-DE" sz="700" b="0" i="0" u="none" strike="noStrike" cap="none">
                <a:solidFill>
                  <a:schemeClr val="bg1">
                    <a:lumMod val="85000"/>
                  </a:schemeClr>
                </a:solidFill>
                <a:latin typeface="Arial"/>
                <a:ea typeface="Arial"/>
                <a:cs typeface="Arial"/>
                <a:sym typeface="Arial"/>
              </a:rPr>
              <a:t> </a:t>
            </a:r>
            <a:endParaRPr sz="700" b="0" i="0" u="none" strike="noStrike" cap="none">
              <a:solidFill>
                <a:schemeClr val="bg1">
                  <a:lumMod val="85000"/>
                </a:schemeClr>
              </a:solidFill>
              <a:latin typeface="Arial"/>
              <a:ea typeface="Arial"/>
              <a:cs typeface="Arial"/>
              <a:sym typeface="Arial"/>
            </a:endParaRPr>
          </a:p>
        </p:txBody>
      </p:sp>
      <p:sp>
        <p:nvSpPr>
          <p:cNvPr id="227" name="Google Shape;227;p15"/>
          <p:cNvSpPr txBox="1"/>
          <p:nvPr/>
        </p:nvSpPr>
        <p:spPr>
          <a:xfrm>
            <a:off x="8986497" y="6337438"/>
            <a:ext cx="2099421"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700"/>
              <a:buFont typeface="Arial"/>
              <a:buNone/>
            </a:pPr>
            <a:r>
              <a:rPr lang="de-DE" sz="700" b="0" i="0" u="none" strike="noStrike" cap="none">
                <a:solidFill>
                  <a:schemeClr val="bg1">
                    <a:lumMod val="85000"/>
                  </a:schemeClr>
                </a:solidFill>
                <a:latin typeface="Arial"/>
                <a:ea typeface="Arial"/>
                <a:cs typeface="Arial"/>
                <a:sym typeface="Arial"/>
              </a:rPr>
              <a:t>Windmill, Thomas G., CC BY 4.0, Pixabay, </a:t>
            </a:r>
            <a:r>
              <a:rPr lang="de-DE" sz="700" b="0" i="0" u="sng" strike="noStrike" cap="none">
                <a:solidFill>
                  <a:schemeClr val="bg1">
                    <a:lumMod val="8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https://pixabay.com/de/photos/windm%c3%bchle-windenergie-windpark-8003051/</a:t>
            </a:r>
            <a:endParaRPr sz="700" b="0" i="0" u="none" strike="noStrike" cap="none">
              <a:solidFill>
                <a:schemeClr val="bg1">
                  <a:lumMod val="85000"/>
                </a:schemeClr>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p:nvPr/>
        </p:nvSpPr>
        <p:spPr>
          <a:xfrm>
            <a:off x="0" y="750550"/>
            <a:ext cx="108696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3" name="Google Shape;233;p16"/>
          <p:cNvSpPr txBox="1">
            <a:spLocks noGrp="1"/>
          </p:cNvSpPr>
          <p:nvPr>
            <p:ph type="body" idx="3"/>
          </p:nvPr>
        </p:nvSpPr>
        <p:spPr>
          <a:xfrm>
            <a:off x="838200" y="2058336"/>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dirty="0"/>
              <a:t>Finanzpolitische Entscheidungen betreffen alle Menschen und alle Generationen. </a:t>
            </a:r>
            <a:endParaRPr dirty="0"/>
          </a:p>
          <a:p>
            <a:pPr marL="0" lvl="0" indent="0" algn="l" rtl="0">
              <a:lnSpc>
                <a:spcPct val="90000"/>
              </a:lnSpc>
              <a:spcBef>
                <a:spcPts val="1000"/>
              </a:spcBef>
              <a:spcAft>
                <a:spcPts val="0"/>
              </a:spcAft>
              <a:buClr>
                <a:srgbClr val="000D86"/>
              </a:buClr>
              <a:buSzPts val="3000"/>
              <a:buNone/>
            </a:pPr>
            <a:endParaRPr b="1" dirty="0"/>
          </a:p>
          <a:p>
            <a:pPr marL="0" lvl="0" indent="0" algn="l" rtl="0">
              <a:lnSpc>
                <a:spcPct val="90000"/>
              </a:lnSpc>
              <a:spcBef>
                <a:spcPts val="1000"/>
              </a:spcBef>
              <a:spcAft>
                <a:spcPts val="0"/>
              </a:spcAft>
              <a:buClr>
                <a:srgbClr val="000D86"/>
              </a:buClr>
              <a:buSzPts val="3000"/>
              <a:buNone/>
            </a:pPr>
            <a:r>
              <a:rPr lang="de-DE" dirty="0"/>
              <a:t>Gleichzeitig ist klar: Finanzpolitische Entscheidungen wirken sich vor allem </a:t>
            </a:r>
            <a:r>
              <a:rPr lang="de-DE" b="1" dirty="0"/>
              <a:t>langfristig </a:t>
            </a:r>
            <a:r>
              <a:rPr lang="de-DE" dirty="0"/>
              <a:t>aus und treffen so </a:t>
            </a:r>
            <a:r>
              <a:rPr lang="de-DE" b="1" dirty="0"/>
              <a:t>junge Generationen besonders stark. </a:t>
            </a:r>
            <a:endParaRPr dirty="0"/>
          </a:p>
          <a:p>
            <a:pPr marL="0" lvl="0" indent="0" algn="l" rtl="0">
              <a:lnSpc>
                <a:spcPct val="90000"/>
              </a:lnSpc>
              <a:spcBef>
                <a:spcPts val="1000"/>
              </a:spcBef>
              <a:spcAft>
                <a:spcPts val="0"/>
              </a:spcAft>
              <a:buClr>
                <a:srgbClr val="000D86"/>
              </a:buClr>
              <a:buSzPts val="3000"/>
              <a:buNone/>
            </a:pPr>
            <a:endParaRPr b="1" dirty="0"/>
          </a:p>
          <a:p>
            <a:pPr marL="0" lvl="0" indent="0" algn="l" rtl="0">
              <a:lnSpc>
                <a:spcPct val="90000"/>
              </a:lnSpc>
              <a:spcBef>
                <a:spcPts val="1000"/>
              </a:spcBef>
              <a:spcAft>
                <a:spcPts val="0"/>
              </a:spcAft>
              <a:buClr>
                <a:srgbClr val="000D86"/>
              </a:buClr>
              <a:buSzPts val="3000"/>
              <a:buNone/>
            </a:pPr>
            <a:r>
              <a:rPr lang="de-DE" b="1" dirty="0"/>
              <a:t>→ Finanzpolitik ist für die Interessen junger Menschen von zentraler Bedeutung. </a:t>
            </a:r>
            <a:endParaRPr b="1" dirty="0"/>
          </a:p>
        </p:txBody>
      </p:sp>
      <p:sp>
        <p:nvSpPr>
          <p:cNvPr id="234" name="Google Shape;234;p16"/>
          <p:cNvSpPr txBox="1">
            <a:spLocks noGrp="1"/>
          </p:cNvSpPr>
          <p:nvPr>
            <p:ph type="body" idx="2"/>
          </p:nvPr>
        </p:nvSpPr>
        <p:spPr>
          <a:xfrm>
            <a:off x="838200" y="789775"/>
            <a:ext cx="1167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4000"/>
              <a:buNone/>
            </a:pPr>
            <a:r>
              <a:rPr lang="de-DE" sz="3500"/>
              <a:t>Finanzpolitik entscheidet über unsere Zukunft</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body" idx="3"/>
          </p:nvPr>
        </p:nvSpPr>
        <p:spPr>
          <a:xfrm>
            <a:off x="838200" y="223105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dirty="0"/>
              <a:t>Die Gestaltung von Finanzpolitik ist zukunftsentscheidend.</a:t>
            </a:r>
            <a:endParaRPr dirty="0"/>
          </a:p>
          <a:p>
            <a:pPr marL="228600" lvl="0" indent="-228600" algn="l" rtl="0">
              <a:lnSpc>
                <a:spcPct val="90000"/>
              </a:lnSpc>
              <a:spcBef>
                <a:spcPts val="1000"/>
              </a:spcBef>
              <a:spcAft>
                <a:spcPts val="0"/>
              </a:spcAft>
              <a:buClr>
                <a:srgbClr val="000D86"/>
              </a:buClr>
              <a:buSzPts val="3000"/>
              <a:buChar char="•"/>
            </a:pPr>
            <a:r>
              <a:rPr lang="de-DE" dirty="0"/>
              <a:t>Alle Parteien begründen ihre finanzpolitischen Ideen mit dem Argument der </a:t>
            </a:r>
            <a:r>
              <a:rPr lang="de-DE" b="1" dirty="0"/>
              <a:t>„Generationengerechtigkeit“.</a:t>
            </a:r>
            <a:endParaRPr dirty="0"/>
          </a:p>
          <a:p>
            <a:pPr marL="228600" lvl="0" indent="-228600" algn="l" rtl="0">
              <a:lnSpc>
                <a:spcPct val="90000"/>
              </a:lnSpc>
              <a:spcBef>
                <a:spcPts val="1000"/>
              </a:spcBef>
              <a:spcAft>
                <a:spcPts val="0"/>
              </a:spcAft>
              <a:buClr>
                <a:srgbClr val="000D86"/>
              </a:buClr>
              <a:buSzPts val="3000"/>
              <a:buChar char="•"/>
            </a:pPr>
            <a:r>
              <a:rPr lang="de-DE" dirty="0"/>
              <a:t>Dabei wird viel mehr </a:t>
            </a:r>
            <a:r>
              <a:rPr lang="de-DE" b="1" dirty="0"/>
              <a:t>„über“ statt „mit“ jungen Menschen </a:t>
            </a:r>
            <a:r>
              <a:rPr lang="de-DE" dirty="0"/>
              <a:t>gesprochen.</a:t>
            </a:r>
            <a:endParaRPr dirty="0"/>
          </a:p>
          <a:p>
            <a:pPr marL="228600" lvl="0" indent="-38100" algn="l" rtl="0">
              <a:lnSpc>
                <a:spcPct val="90000"/>
              </a:lnSpc>
              <a:spcBef>
                <a:spcPts val="1000"/>
              </a:spcBef>
              <a:spcAft>
                <a:spcPts val="0"/>
              </a:spcAft>
              <a:buClr>
                <a:srgbClr val="000D86"/>
              </a:buClr>
              <a:buSzPts val="3000"/>
              <a:buNone/>
            </a:pPr>
            <a:endParaRPr b="1" dirty="0"/>
          </a:p>
          <a:p>
            <a:pPr marL="0" lvl="0" indent="0" algn="l" rtl="0">
              <a:lnSpc>
                <a:spcPct val="90000"/>
              </a:lnSpc>
              <a:spcBef>
                <a:spcPts val="1000"/>
              </a:spcBef>
              <a:spcAft>
                <a:spcPts val="0"/>
              </a:spcAft>
              <a:buClr>
                <a:srgbClr val="000D86"/>
              </a:buClr>
              <a:buSzPts val="3000"/>
              <a:buNone/>
            </a:pPr>
            <a:r>
              <a:rPr lang="de-DE" b="1" dirty="0"/>
              <a:t>→ Das wollen wir zusammen ändern!</a:t>
            </a:r>
            <a:endParaRPr b="1" dirty="0"/>
          </a:p>
        </p:txBody>
      </p:sp>
      <p:sp>
        <p:nvSpPr>
          <p:cNvPr id="240" name="Google Shape;240;p17"/>
          <p:cNvSpPr/>
          <p:nvPr/>
        </p:nvSpPr>
        <p:spPr>
          <a:xfrm>
            <a:off x="0" y="750550"/>
            <a:ext cx="96393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1" name="Google Shape;241;p17"/>
          <p:cNvSpPr txBox="1">
            <a:spLocks noGrp="1"/>
          </p:cNvSpPr>
          <p:nvPr>
            <p:ph type="body" idx="2"/>
          </p:nvPr>
        </p:nvSpPr>
        <p:spPr>
          <a:xfrm>
            <a:off x="838200" y="789775"/>
            <a:ext cx="11678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4000"/>
              <a:buNone/>
            </a:pPr>
            <a:r>
              <a:rPr lang="de-DE" sz="3500"/>
              <a:t>Finanzpolitik braucht junge Menschen!</a:t>
            </a:r>
            <a:endParaRPr sz="3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47" name="Google Shape;247;p18"/>
          <p:cNvSpPr/>
          <p:nvPr/>
        </p:nvSpPr>
        <p:spPr>
          <a:xfrm>
            <a:off x="4559"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48" name="Google Shape;248;p18"/>
          <p:cNvSpPr txBox="1"/>
          <p:nvPr/>
        </p:nvSpPr>
        <p:spPr>
          <a:xfrm>
            <a:off x="2095681" y="2991385"/>
            <a:ext cx="8037392" cy="91134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21"/>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3. Ablaufplan</a:t>
            </a:r>
            <a:endParaRPr sz="49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p:nvPr/>
        </p:nvSpPr>
        <p:spPr>
          <a:xfrm>
            <a:off x="726133" y="1849296"/>
            <a:ext cx="9684600" cy="4914551"/>
          </a:xfrm>
          <a:prstGeom prst="rect">
            <a:avLst/>
          </a:prstGeom>
          <a:noFill/>
          <a:ln>
            <a:noFill/>
          </a:ln>
        </p:spPr>
        <p:txBody>
          <a:bodyPr spcFirstLastPara="1" wrap="square" lIns="0" tIns="0" rIns="0" bIns="0" anchor="t" anchorCtr="0">
            <a:spAutoFit/>
          </a:bodyPr>
          <a:lstStyle/>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Begrüßung</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Kennenlernen der Gruppe</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Ablaufplan </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Investitionsbedarfe in Deutschland</a:t>
            </a:r>
            <a:endParaRPr sz="1600" b="0" i="0" u="none" strike="noStrike" cap="none" dirty="0">
              <a:solidFill>
                <a:srgbClr val="000E8E"/>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Die Rolle des Staates − staatliche Aufgaben finanzieren</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Staatliche Finanzierungsoptionen und Spielräume </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Schuldenregeln in Deutschland </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Die Schwächen der aktuellen Schuldenregeln </a:t>
            </a:r>
            <a:endParaRPr sz="1600" b="0" i="0" u="none" strike="noStrike" cap="none" dirty="0">
              <a:solidFill>
                <a:srgbClr val="000000"/>
              </a:solidFill>
              <a:latin typeface="Arial"/>
              <a:ea typeface="Arial"/>
              <a:cs typeface="Arial"/>
              <a:sym typeface="Arial"/>
            </a:endParaRPr>
          </a:p>
          <a:p>
            <a:pPr marL="630238" marR="0" lvl="1" indent="-428625" algn="l" rtl="0">
              <a:lnSpc>
                <a:spcPct val="139957"/>
              </a:lnSpc>
              <a:spcBef>
                <a:spcPts val="0"/>
              </a:spcBef>
              <a:spcAft>
                <a:spcPts val="0"/>
              </a:spcAft>
              <a:buClr>
                <a:srgbClr val="FF6555"/>
              </a:buClr>
              <a:buSzPct val="100000"/>
              <a:buFont typeface="Arial"/>
              <a:buAutoNum type="arabicPeriod"/>
            </a:pPr>
            <a:r>
              <a:rPr lang="de-DE" sz="1600" b="0" i="0" u="none" strike="noStrike" cap="none" dirty="0">
                <a:solidFill>
                  <a:srgbClr val="FF6555"/>
                </a:solidFill>
                <a:latin typeface="Arial"/>
                <a:ea typeface="Arial"/>
                <a:cs typeface="Arial"/>
                <a:sym typeface="Arial"/>
              </a:rPr>
              <a:t> (optional) Reformvorschläge für die Schuldenbremse</a:t>
            </a:r>
            <a:br>
              <a:rPr lang="de-DE" sz="1600" b="0" i="0" u="none" strike="noStrike" cap="none" dirty="0">
                <a:solidFill>
                  <a:srgbClr val="000000"/>
                </a:solidFill>
                <a:latin typeface="Arial"/>
                <a:ea typeface="Arial"/>
                <a:cs typeface="Arial"/>
                <a:sym typeface="Arial"/>
              </a:rPr>
            </a:br>
            <a:r>
              <a:rPr lang="de-DE" sz="1600" b="0" i="0" u="none" strike="noStrike" cap="none" dirty="0">
                <a:solidFill>
                  <a:srgbClr val="FF6555"/>
                </a:solidFill>
                <a:latin typeface="Arial"/>
                <a:ea typeface="Arial"/>
                <a:cs typeface="Arial"/>
                <a:sym typeface="Arial"/>
              </a:rPr>
              <a:t> Alternativ 7 + 8 + 9 „Die Schuldenregeln, ihre Schwächen und Reformoptionen“ zusammenlegen</a:t>
            </a:r>
            <a:endParaRPr sz="1600" b="0" i="0" u="none" strike="noStrike" cap="none" dirty="0">
              <a:solidFill>
                <a:srgbClr val="FF6555"/>
              </a:solidFill>
              <a:latin typeface="Arial"/>
              <a:ea typeface="Arial"/>
              <a:cs typeface="Arial"/>
              <a:sym typeface="Arial"/>
            </a:endParaRPr>
          </a:p>
          <a:p>
            <a:pPr marL="630238" marR="0" lvl="1" indent="-428625" algn="l" rtl="0">
              <a:lnSpc>
                <a:spcPct val="139957"/>
              </a:lnSpc>
              <a:spcBef>
                <a:spcPts val="0"/>
              </a:spcBef>
              <a:spcAft>
                <a:spcPts val="0"/>
              </a:spcAft>
              <a:buClr>
                <a:srgbClr val="000E8E"/>
              </a:buClr>
              <a:buSzPct val="100000"/>
              <a:buFont typeface="Arial"/>
              <a:buAutoNum type="arabicPeriod"/>
            </a:pPr>
            <a:r>
              <a:rPr lang="de-DE" sz="1600" b="0" i="0" u="none" strike="noStrike" cap="none" dirty="0">
                <a:solidFill>
                  <a:srgbClr val="000E8E"/>
                </a:solidFill>
                <a:latin typeface="Arial"/>
                <a:ea typeface="Arial"/>
                <a:cs typeface="Arial"/>
                <a:sym typeface="Arial"/>
              </a:rPr>
              <a:t> Abschluss</a:t>
            </a:r>
            <a:br>
              <a:rPr lang="de-DE" sz="1600" b="0" i="0" u="none" strike="noStrike" cap="none" dirty="0">
                <a:solidFill>
                  <a:srgbClr val="000000"/>
                </a:solidFill>
                <a:latin typeface="Arial"/>
                <a:ea typeface="Arial"/>
                <a:cs typeface="Arial"/>
                <a:sym typeface="Arial"/>
              </a:rPr>
            </a:br>
            <a:endParaRPr sz="1600" b="0" i="0" u="none" strike="noStrike" cap="none" dirty="0">
              <a:solidFill>
                <a:srgbClr val="FF6555"/>
              </a:solidFill>
              <a:latin typeface="Arial"/>
              <a:ea typeface="Arial"/>
              <a:cs typeface="Arial"/>
              <a:sym typeface="Arial"/>
            </a:endParaRPr>
          </a:p>
          <a:p>
            <a:pPr marL="0" marR="0" lvl="0" indent="0" algn="l" rtl="0">
              <a:lnSpc>
                <a:spcPct val="157524"/>
              </a:lnSpc>
              <a:spcBef>
                <a:spcPts val="0"/>
              </a:spcBef>
              <a:spcAft>
                <a:spcPts val="0"/>
              </a:spcAft>
              <a:buClr>
                <a:srgbClr val="000000"/>
              </a:buClr>
              <a:buSzPts val="2133"/>
              <a:buFont typeface="Arial"/>
              <a:buNone/>
            </a:pPr>
            <a:endParaRPr sz="1600" b="1" i="0" u="none" strike="noStrike" cap="none" dirty="0">
              <a:solidFill>
                <a:srgbClr val="FF6555"/>
              </a:solidFill>
              <a:latin typeface="Arial"/>
              <a:ea typeface="Arial"/>
              <a:cs typeface="Arial"/>
              <a:sym typeface="Arial"/>
            </a:endParaRPr>
          </a:p>
          <a:p>
            <a:pPr marL="0" marR="0" lvl="0" indent="0" algn="l" rtl="0">
              <a:lnSpc>
                <a:spcPct val="157524"/>
              </a:lnSpc>
              <a:spcBef>
                <a:spcPts val="0"/>
              </a:spcBef>
              <a:spcAft>
                <a:spcPts val="0"/>
              </a:spcAft>
              <a:buClr>
                <a:srgbClr val="000000"/>
              </a:buClr>
              <a:buSzPts val="2133"/>
              <a:buFont typeface="Arial"/>
              <a:buNone/>
            </a:pPr>
            <a:endParaRPr sz="1600" b="1" i="0" u="none" strike="noStrike" cap="none" dirty="0">
              <a:solidFill>
                <a:srgbClr val="FF6555"/>
              </a:solidFill>
              <a:latin typeface="Arial"/>
              <a:ea typeface="Arial"/>
              <a:cs typeface="Arial"/>
              <a:sym typeface="Arial"/>
            </a:endParaRPr>
          </a:p>
        </p:txBody>
      </p:sp>
      <p:sp>
        <p:nvSpPr>
          <p:cNvPr id="254" name="Google Shape;254;p43"/>
          <p:cNvSpPr txBox="1"/>
          <p:nvPr/>
        </p:nvSpPr>
        <p:spPr>
          <a:xfrm>
            <a:off x="838200" y="789775"/>
            <a:ext cx="11678100" cy="779700"/>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rgbClr val="000D86"/>
              </a:buClr>
              <a:buSzPts val="5300"/>
              <a:buFont typeface="Arial"/>
              <a:buNone/>
            </a:pPr>
            <a:r>
              <a:rPr lang="de-DE" sz="4800" b="1" i="0" u="none" strike="noStrike" cap="none" dirty="0">
                <a:solidFill>
                  <a:srgbClr val="000D86"/>
                </a:solidFill>
                <a:latin typeface="Arial"/>
                <a:ea typeface="Arial"/>
                <a:cs typeface="Arial"/>
                <a:sym typeface="Arial"/>
              </a:rPr>
              <a:t>Unser Ablaufplan</a:t>
            </a:r>
            <a:endParaRPr sz="4800" b="1" i="0" u="none" strike="noStrike" cap="none" dirty="0">
              <a:solidFill>
                <a:srgbClr val="000D8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body" idx="2"/>
          </p:nvPr>
        </p:nvSpPr>
        <p:spPr>
          <a:xfrm>
            <a:off x="838202" y="789783"/>
            <a:ext cx="7030154"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200"/>
              <a:t>Bedienungsanleitung</a:t>
            </a:r>
            <a:endParaRPr sz="4200"/>
          </a:p>
        </p:txBody>
      </p:sp>
      <p:sp>
        <p:nvSpPr>
          <p:cNvPr id="116" name="Google Shape;116;p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183276" algn="l" rtl="0">
              <a:lnSpc>
                <a:spcPct val="115000"/>
              </a:lnSpc>
              <a:spcBef>
                <a:spcPts val="0"/>
              </a:spcBef>
              <a:spcAft>
                <a:spcPts val="0"/>
              </a:spcAft>
              <a:buClr>
                <a:srgbClr val="000D86"/>
              </a:buClr>
              <a:buSzPct val="98333"/>
              <a:buChar char="•"/>
            </a:pPr>
            <a:r>
              <a:rPr lang="de-DE" dirty="0"/>
              <a:t>Blaue Folien zeigen den Start eines neuen Moduls an. </a:t>
            </a:r>
            <a:endParaRPr dirty="0"/>
          </a:p>
          <a:p>
            <a:pPr marL="228600" lvl="0" indent="-183276" algn="l" rtl="0">
              <a:lnSpc>
                <a:spcPct val="115000"/>
              </a:lnSpc>
              <a:spcBef>
                <a:spcPts val="1000"/>
              </a:spcBef>
              <a:spcAft>
                <a:spcPts val="0"/>
              </a:spcAft>
              <a:buClr>
                <a:srgbClr val="000D86"/>
              </a:buClr>
              <a:buSzPct val="98333"/>
              <a:buChar char="•"/>
            </a:pPr>
            <a:r>
              <a:rPr lang="de-DE" dirty="0"/>
              <a:t>Oben links auf einer Folie findest du jeweils </a:t>
            </a:r>
            <a:r>
              <a:rPr lang="de-DE" dirty="0">
                <a:solidFill>
                  <a:srgbClr val="FF6555"/>
                </a:solidFill>
              </a:rPr>
              <a:t>in orange </a:t>
            </a:r>
            <a:r>
              <a:rPr lang="de-DE" dirty="0"/>
              <a:t>die Information, um welche Methodenoption es sich handelt. </a:t>
            </a:r>
            <a:br>
              <a:rPr lang="de-DE" dirty="0"/>
            </a:br>
            <a:r>
              <a:rPr lang="de-DE" b="1" dirty="0"/>
              <a:t>Lösche diese Information vor deinem Workshop!</a:t>
            </a:r>
            <a:endParaRPr b="1" dirty="0"/>
          </a:p>
          <a:p>
            <a:pPr marL="228600" lvl="0" indent="-183276" algn="l" rtl="0">
              <a:lnSpc>
                <a:spcPct val="115000"/>
              </a:lnSpc>
              <a:spcBef>
                <a:spcPts val="1000"/>
              </a:spcBef>
              <a:spcAft>
                <a:spcPts val="0"/>
              </a:spcAft>
              <a:buClr>
                <a:srgbClr val="000D86"/>
              </a:buClr>
              <a:buSzPct val="98333"/>
              <a:buChar char="•"/>
            </a:pPr>
            <a:r>
              <a:rPr lang="de-DE" dirty="0"/>
              <a:t>Auch optionale Textteile/Gliederungspunkte sind auf den Folien </a:t>
            </a:r>
            <a:r>
              <a:rPr lang="de-DE" dirty="0">
                <a:solidFill>
                  <a:srgbClr val="FF6555"/>
                </a:solidFill>
              </a:rPr>
              <a:t>orange</a:t>
            </a:r>
            <a:r>
              <a:rPr lang="de-DE" dirty="0"/>
              <a:t> gefärbt. </a:t>
            </a:r>
            <a:br>
              <a:rPr lang="de-DE" dirty="0"/>
            </a:br>
            <a:r>
              <a:rPr lang="de-DE" b="1" dirty="0"/>
              <a:t>Lösche diese oder färbe sie blau ein!</a:t>
            </a:r>
            <a:endParaRPr b="1" dirty="0"/>
          </a:p>
          <a:p>
            <a:pPr marL="228600" lvl="0" indent="-183276" algn="l" rtl="0">
              <a:lnSpc>
                <a:spcPct val="115000"/>
              </a:lnSpc>
              <a:spcBef>
                <a:spcPts val="1000"/>
              </a:spcBef>
              <a:spcAft>
                <a:spcPts val="0"/>
              </a:spcAft>
              <a:buClr>
                <a:srgbClr val="000D86"/>
              </a:buClr>
              <a:buSzPct val="98333"/>
              <a:buChar char="•"/>
            </a:pPr>
            <a:r>
              <a:rPr lang="de-DE" dirty="0"/>
              <a:t>Der Aufbau dieser Folien folgt dem Handbuch: erst die Durchführungsfolien, dann die Sprechpunkte. </a:t>
            </a:r>
            <a:br>
              <a:rPr lang="de-DE" dirty="0"/>
            </a:br>
            <a:r>
              <a:rPr lang="de-DE" b="1" dirty="0"/>
              <a:t>Passe die Reihenfolge nach Bedarf an!</a:t>
            </a:r>
            <a:endParaRPr dirty="0"/>
          </a:p>
          <a:p>
            <a:pPr marL="228600" lvl="0" indent="-183276" algn="l" rtl="0">
              <a:lnSpc>
                <a:spcPct val="115000"/>
              </a:lnSpc>
              <a:spcBef>
                <a:spcPts val="1000"/>
              </a:spcBef>
              <a:spcAft>
                <a:spcPts val="0"/>
              </a:spcAft>
              <a:buClr>
                <a:srgbClr val="000D86"/>
              </a:buClr>
              <a:buSzPct val="98333"/>
              <a:buChar char="•"/>
            </a:pPr>
            <a:r>
              <a:rPr lang="de-DE" dirty="0"/>
              <a:t>Auf notwendige eigene Anpassungen weisen wir dich in den Notizen hin.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260" name="Google Shape;260;p20"/>
          <p:cNvSpPr/>
          <p:nvPr/>
        </p:nvSpPr>
        <p:spPr>
          <a:xfrm>
            <a:off x="4557"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61" name="Google Shape;261;p20"/>
          <p:cNvSpPr txBox="1"/>
          <p:nvPr/>
        </p:nvSpPr>
        <p:spPr>
          <a:xfrm>
            <a:off x="2076950" y="2493877"/>
            <a:ext cx="8037300" cy="1822294"/>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4. Investitionsbedarfe in Deutschland</a:t>
            </a:r>
            <a:endParaRPr sz="4900" b="1" i="0" u="none" strike="noStrike" cap="none">
              <a:solidFill>
                <a:srgbClr val="000E8E"/>
              </a:solidFill>
              <a:latin typeface="Arial"/>
              <a:ea typeface="Arial"/>
              <a:cs typeface="Arial"/>
              <a:sym typeface="Arial"/>
            </a:endParaRPr>
          </a:p>
        </p:txBody>
      </p:sp>
      <p:sp>
        <p:nvSpPr>
          <p:cNvPr id="262" name="Google Shape;262;p20"/>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20</a:t>
            </a:fld>
            <a:endParaRPr>
              <a:solidFill>
                <a:srgbClr val="000E8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1"/>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Stille Diskussion</a:t>
            </a:r>
            <a:endParaRPr/>
          </a:p>
        </p:txBody>
      </p:sp>
      <p:sp>
        <p:nvSpPr>
          <p:cNvPr id="268" name="Google Shape;268;p2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Stille Diskussion</a:t>
            </a:r>
            <a:endParaRPr sz="4400" dirty="0"/>
          </a:p>
        </p:txBody>
      </p:sp>
      <p:sp>
        <p:nvSpPr>
          <p:cNvPr id="269" name="Google Shape;269;p21"/>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Jede:r nimmt sich einen Stift. </a:t>
            </a:r>
            <a:endParaRPr/>
          </a:p>
          <a:p>
            <a:pPr marL="0" lvl="0" indent="0" algn="l" rtl="0">
              <a:lnSpc>
                <a:spcPct val="90000"/>
              </a:lnSpc>
              <a:spcBef>
                <a:spcPts val="1000"/>
              </a:spcBef>
              <a:spcAft>
                <a:spcPts val="0"/>
              </a:spcAft>
              <a:buClr>
                <a:srgbClr val="000D86"/>
              </a:buClr>
              <a:buSzPts val="3000"/>
              <a:buNone/>
            </a:pPr>
            <a:endParaRPr b="1"/>
          </a:p>
          <a:p>
            <a:pPr marL="0" lvl="0" indent="0" algn="l" rtl="0">
              <a:lnSpc>
                <a:spcPct val="90000"/>
              </a:lnSpc>
              <a:spcBef>
                <a:spcPts val="1000"/>
              </a:spcBef>
              <a:spcAft>
                <a:spcPts val="0"/>
              </a:spcAft>
              <a:buClr>
                <a:srgbClr val="000D86"/>
              </a:buClr>
              <a:buSzPts val="3000"/>
              <a:buNone/>
            </a:pPr>
            <a:r>
              <a:rPr lang="de-DE" b="1"/>
              <a:t>Ihr habt 10 Minuten Zeit, von Plakat zu Plakat zu gehen und dort eure Gedanken aufzuschreiben.</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Sprecht dabei nach Möglichkeit nicht miteinander.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275" name="Google Shape;275;p22"/>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276" name="Google Shape;276;p22"/>
          <p:cNvSpPr txBox="1">
            <a:spLocks noGrp="1"/>
          </p:cNvSpPr>
          <p:nvPr>
            <p:ph type="body" idx="3"/>
          </p:nvPr>
        </p:nvSpPr>
        <p:spPr>
          <a:xfrm>
            <a:off x="838200" y="2933426"/>
            <a:ext cx="10515600" cy="99114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Welcher Anteil ist größer </a:t>
            </a:r>
            <a:r>
              <a:rPr lang="de-DE" sz="3200" b="1">
                <a:solidFill>
                  <a:srgbClr val="000E8E"/>
                </a:solidFill>
              </a:rPr>
              <a:t>– der private oder der staatliche Investitionsbedarf?</a:t>
            </a:r>
            <a:r>
              <a:rPr lang="de-DE" b="1"/>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282" name="Google Shape;282;p23"/>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283" name="Google Shape;283;p23"/>
          <p:cNvSpPr txBox="1">
            <a:spLocks noGrp="1"/>
          </p:cNvSpPr>
          <p:nvPr>
            <p:ph type="body" idx="3"/>
          </p:nvPr>
        </p:nvSpPr>
        <p:spPr>
          <a:xfrm>
            <a:off x="838200" y="2933426"/>
            <a:ext cx="10515600" cy="99114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dirty="0"/>
              <a:t>Welcher Anteil ist größer </a:t>
            </a:r>
            <a:r>
              <a:rPr lang="de-DE" sz="3200" b="1" dirty="0">
                <a:solidFill>
                  <a:srgbClr val="000E8E"/>
                </a:solidFill>
              </a:rPr>
              <a:t>– der private oder der staatliche Investitionsbedarf?</a:t>
            </a:r>
            <a:r>
              <a:rPr lang="de-DE" b="1" dirty="0"/>
              <a:t> </a:t>
            </a:r>
            <a:endParaRPr dirty="0"/>
          </a:p>
        </p:txBody>
      </p:sp>
      <p:sp>
        <p:nvSpPr>
          <p:cNvPr id="284" name="Google Shape;284;p23"/>
          <p:cNvSpPr txBox="1"/>
          <p:nvPr/>
        </p:nvSpPr>
        <p:spPr>
          <a:xfrm>
            <a:off x="0" y="4223095"/>
            <a:ext cx="12192000" cy="1075679"/>
          </a:xfrm>
          <a:prstGeom prst="rect">
            <a:avLst/>
          </a:prstGeom>
          <a:noFill/>
          <a:ln>
            <a:noFill/>
          </a:ln>
        </p:spPr>
        <p:txBody>
          <a:bodyPr spcFirstLastPara="1" wrap="square" lIns="0" tIns="0" rIns="0" bIns="0" anchor="t" anchorCtr="0">
            <a:spAutoFit/>
          </a:bodyPr>
          <a:lstStyle/>
          <a:p>
            <a:pPr marL="0" marR="0" lvl="0" indent="0" algn="ctr" rtl="0">
              <a:lnSpc>
                <a:spcPct val="233333"/>
              </a:lnSpc>
              <a:spcBef>
                <a:spcPts val="0"/>
              </a:spcBef>
              <a:spcAft>
                <a:spcPts val="0"/>
              </a:spcAft>
              <a:buClr>
                <a:srgbClr val="000000"/>
              </a:buClr>
              <a:buSzPts val="3000"/>
              <a:buFont typeface="Arial"/>
              <a:buNone/>
            </a:pPr>
            <a:r>
              <a:rPr lang="de-DE" sz="3000" b="1" i="0" u="none" strike="noStrike" cap="none" dirty="0">
                <a:solidFill>
                  <a:srgbClr val="000D86"/>
                </a:solidFill>
                <a:latin typeface="Arial"/>
                <a:ea typeface="Arial"/>
                <a:cs typeface="Arial"/>
                <a:sym typeface="Arial"/>
              </a:rPr>
              <a:t>→</a:t>
            </a:r>
            <a:r>
              <a:rPr lang="de-DE" sz="3000" b="0" i="0" u="none" strike="noStrike" cap="none" dirty="0">
                <a:solidFill>
                  <a:srgbClr val="000E8E"/>
                </a:solidFill>
                <a:latin typeface="Arial"/>
                <a:ea typeface="Arial"/>
                <a:cs typeface="Arial"/>
                <a:sym typeface="Arial"/>
              </a:rPr>
              <a:t> ⅔ privat, ⅓ öffentlich </a:t>
            </a:r>
            <a:endParaRPr sz="30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290" name="Google Shape;290;p24"/>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291" name="Google Shape;291;p24"/>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Wie ist das Verhältnis zwischen den zusätzlichen Investitionsbedarfen im privaten und im staatlichen Sektor?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5"/>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297" name="Google Shape;297;p25"/>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298" name="Google Shape;298;p25"/>
          <p:cNvSpPr txBox="1">
            <a:spLocks noGrp="1"/>
          </p:cNvSpPr>
          <p:nvPr>
            <p:ph type="body" idx="3"/>
          </p:nvPr>
        </p:nvSpPr>
        <p:spPr>
          <a:xfrm>
            <a:off x="838200" y="2933426"/>
            <a:ext cx="10515600" cy="313479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Wie ist das Verhältnis zwischen den zusätzlichen Investitionsbedarfen im privaten und im staatlichen Sektor?</a:t>
            </a:r>
            <a:endParaRPr/>
          </a:p>
          <a:p>
            <a:pPr marL="0" lvl="0" indent="0" algn="ctr" rtl="0">
              <a:lnSpc>
                <a:spcPct val="90000"/>
              </a:lnSpc>
              <a:spcBef>
                <a:spcPts val="1000"/>
              </a:spcBef>
              <a:spcAft>
                <a:spcPts val="0"/>
              </a:spcAft>
              <a:buClr>
                <a:srgbClr val="000D86"/>
              </a:buClr>
              <a:buSzPts val="3000"/>
              <a:buNone/>
            </a:pPr>
            <a:r>
              <a:rPr lang="de-DE"/>
              <a:t>→ Öffentliche Investitionen haben eine verstärkende Wirkung auf private Investitionen.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6"/>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04" name="Google Shape;304;p26"/>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05" name="Google Shape;305;p26"/>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Wie hoch sind die zusätzlichen öffentlichen Investitionsbedarfe?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11" name="Google Shape;311;p27"/>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12" name="Google Shape;312;p27"/>
          <p:cNvSpPr txBox="1">
            <a:spLocks noGrp="1"/>
          </p:cNvSpPr>
          <p:nvPr>
            <p:ph type="body" idx="3"/>
          </p:nvPr>
        </p:nvSpPr>
        <p:spPr>
          <a:xfrm>
            <a:off x="838200" y="2933426"/>
            <a:ext cx="10515600" cy="335701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dirty="0"/>
              <a:t>Wie hoch sind die zusätzlichen öffentlichen Investitionsbedarfe?</a:t>
            </a:r>
            <a:br>
              <a:rPr lang="de-DE" b="1" dirty="0"/>
            </a:br>
            <a:endParaRPr b="1" dirty="0"/>
          </a:p>
          <a:p>
            <a:pPr marL="228600" lvl="0" indent="0" algn="ctr" rtl="0">
              <a:lnSpc>
                <a:spcPct val="90000"/>
              </a:lnSpc>
              <a:spcBef>
                <a:spcPts val="1000"/>
              </a:spcBef>
              <a:spcAft>
                <a:spcPts val="0"/>
              </a:spcAft>
              <a:buSzPts val="3000"/>
              <a:buNone/>
            </a:pPr>
            <a:r>
              <a:rPr lang="de-DE" dirty="0"/>
              <a:t>→ Die Investitionsbedarfe sind enorm hoch! </a:t>
            </a:r>
            <a:endParaRPr dirty="0"/>
          </a:p>
          <a:p>
            <a:pPr marL="0" lvl="0" indent="0" algn="ctr" rtl="0">
              <a:lnSpc>
                <a:spcPct val="90000"/>
              </a:lnSpc>
              <a:spcBef>
                <a:spcPts val="1000"/>
              </a:spcBef>
              <a:spcAft>
                <a:spcPts val="0"/>
              </a:spcAft>
              <a:buClr>
                <a:srgbClr val="000D86"/>
              </a:buClr>
              <a:buSzPts val="3000"/>
              <a:buNone/>
            </a:pPr>
            <a:r>
              <a:rPr lang="de-DE" dirty="0"/>
              <a:t>Insgesamt liegen die Schätzungen zwischen etwa 430 und 780 Milliarden Euro bis 2030.</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18" name="Google Shape;318;p2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19" name="Google Shape;319;p28"/>
          <p:cNvSpPr txBox="1">
            <a:spLocks noGrp="1"/>
          </p:cNvSpPr>
          <p:nvPr>
            <p:ph type="body" idx="3"/>
          </p:nvPr>
        </p:nvSpPr>
        <p:spPr>
          <a:xfrm>
            <a:off x="838200" y="292326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dirty="0"/>
              <a:t>In welchem Bereich gibt es die größten öffentlichen Investitionsbedarfe?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9"/>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25" name="Google Shape;325;p29"/>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26" name="Google Shape;326;p29"/>
          <p:cNvSpPr txBox="1">
            <a:spLocks noGrp="1"/>
          </p:cNvSpPr>
          <p:nvPr>
            <p:ph type="body" idx="3"/>
          </p:nvPr>
        </p:nvSpPr>
        <p:spPr>
          <a:xfrm>
            <a:off x="838200" y="2943586"/>
            <a:ext cx="10515600" cy="2238014"/>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000D86"/>
              </a:buClr>
              <a:buSzPct val="100000"/>
              <a:buNone/>
            </a:pPr>
            <a:r>
              <a:rPr lang="de-DE" sz="3200" b="1" dirty="0"/>
              <a:t>In welchem Bereich gibt es die größten öffentlichen Investitionsbedarfe?</a:t>
            </a:r>
            <a:endParaRPr sz="3200" dirty="0"/>
          </a:p>
          <a:p>
            <a:pPr marL="0" lvl="0" indent="0" algn="ctr" rtl="0">
              <a:lnSpc>
                <a:spcPct val="90000"/>
              </a:lnSpc>
              <a:spcBef>
                <a:spcPts val="1000"/>
              </a:spcBef>
              <a:spcAft>
                <a:spcPts val="0"/>
              </a:spcAft>
              <a:buClr>
                <a:srgbClr val="000D86"/>
              </a:buClr>
              <a:buSzPct val="100000"/>
              <a:buNone/>
            </a:pPr>
            <a:endParaRPr sz="3200" b="1" dirty="0"/>
          </a:p>
          <a:p>
            <a:pPr marL="0" lvl="0" indent="0" algn="ctr" rtl="0">
              <a:lnSpc>
                <a:spcPct val="90000"/>
              </a:lnSpc>
              <a:spcBef>
                <a:spcPts val="1000"/>
              </a:spcBef>
              <a:spcAft>
                <a:spcPts val="0"/>
              </a:spcAft>
              <a:buClr>
                <a:srgbClr val="000D86"/>
              </a:buClr>
              <a:buSzPct val="100000"/>
              <a:buNone/>
            </a:pPr>
            <a:r>
              <a:rPr lang="de-DE" sz="3200" dirty="0"/>
              <a:t>→ Dekarbonisierung, Verkehrsinfrastruktur, Bildung, kommunale Infrastruktur, Wohnungsbau etc.</a:t>
            </a:r>
            <a:endParaRPr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23" name="Google Shape;123;p3"/>
          <p:cNvSpPr/>
          <p:nvPr/>
        </p:nvSpPr>
        <p:spPr>
          <a:xfrm>
            <a:off x="4559"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24" name="Google Shape;124;p3"/>
          <p:cNvSpPr txBox="1"/>
          <p:nvPr/>
        </p:nvSpPr>
        <p:spPr>
          <a:xfrm>
            <a:off x="2095681" y="2991385"/>
            <a:ext cx="8037392" cy="91134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21"/>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1. Begrüßung</a:t>
            </a:r>
            <a:endParaRPr sz="49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0"/>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32" name="Google Shape;332;p30"/>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33" name="Google Shape;333;p30"/>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Was sind die Ursachen des Investitionsstaus in Deutschland?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2: Plenum</a:t>
            </a:r>
            <a:endParaRPr/>
          </a:p>
        </p:txBody>
      </p:sp>
      <p:sp>
        <p:nvSpPr>
          <p:cNvPr id="339" name="Google Shape;339;p3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40" name="Google Shape;340;p31"/>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Warum sind die Investitionsbedarfe so hoch?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46" name="Google Shape;346;p32"/>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Einleitung</a:t>
            </a:r>
            <a:endParaRPr sz="4800" dirty="0"/>
          </a:p>
        </p:txBody>
      </p:sp>
      <p:sp>
        <p:nvSpPr>
          <p:cNvPr id="347" name="Google Shape;347;p32"/>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Was ist eine Investition?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53" name="Google Shape;353;p33"/>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Einleitung</a:t>
            </a:r>
            <a:endParaRPr sz="4800" dirty="0"/>
          </a:p>
        </p:txBody>
      </p:sp>
      <p:sp>
        <p:nvSpPr>
          <p:cNvPr id="354" name="Google Shape;354;p33"/>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Welche Beispiele für Investitionen kennt ihr?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4"/>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60" name="Google Shape;360;p34"/>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Einleitung</a:t>
            </a:r>
            <a:endParaRPr sz="4800" dirty="0"/>
          </a:p>
        </p:txBody>
      </p:sp>
      <p:sp>
        <p:nvSpPr>
          <p:cNvPr id="361" name="Google Shape;361;p34"/>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Inwiefern unterscheiden sich private und staatliche Investitionen voneinander?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5"/>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67" name="Google Shape;367;p35"/>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Einleitung</a:t>
            </a:r>
            <a:endParaRPr sz="4800" dirty="0"/>
          </a:p>
        </p:txBody>
      </p:sp>
      <p:sp>
        <p:nvSpPr>
          <p:cNvPr id="368" name="Google Shape;368;p35"/>
          <p:cNvSpPr txBox="1">
            <a:spLocks noGrp="1"/>
          </p:cNvSpPr>
          <p:nvPr>
            <p:ph type="body" idx="3"/>
          </p:nvPr>
        </p:nvSpPr>
        <p:spPr>
          <a:xfrm>
            <a:off x="838200" y="2933426"/>
            <a:ext cx="10515600" cy="148091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Wie wirken private und staatliche Investitionen jeweils aufeinander?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6"/>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75" name="Google Shape;375;p36"/>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Gruppenarbeit</a:t>
            </a:r>
            <a:endParaRPr sz="4800" dirty="0"/>
          </a:p>
        </p:txBody>
      </p:sp>
      <p:sp>
        <p:nvSpPr>
          <p:cNvPr id="376" name="Google Shape;376;p36"/>
          <p:cNvSpPr txBox="1">
            <a:spLocks noGrp="1"/>
          </p:cNvSpPr>
          <p:nvPr>
            <p:ph type="body" idx="3"/>
          </p:nvPr>
        </p:nvSpPr>
        <p:spPr>
          <a:xfrm>
            <a:off x="838200" y="1825624"/>
            <a:ext cx="10515600" cy="4638237"/>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lnSpc>
                <a:spcPct val="90000"/>
              </a:lnSpc>
              <a:spcBef>
                <a:spcPts val="0"/>
              </a:spcBef>
              <a:spcAft>
                <a:spcPts val="0"/>
              </a:spcAft>
              <a:buClr>
                <a:srgbClr val="000D86"/>
              </a:buClr>
              <a:buSzPct val="100000"/>
              <a:buAutoNum type="arabicPeriod"/>
            </a:pPr>
            <a:r>
              <a:rPr lang="de-DE" dirty="0"/>
              <a:t>Bildet Gruppen.</a:t>
            </a:r>
            <a:endParaRPr dirty="0"/>
          </a:p>
          <a:p>
            <a:pPr marL="514350" lvl="0" indent="-514350" algn="l" rtl="0">
              <a:lnSpc>
                <a:spcPct val="90000"/>
              </a:lnSpc>
              <a:spcBef>
                <a:spcPts val="1000"/>
              </a:spcBef>
              <a:spcAft>
                <a:spcPts val="0"/>
              </a:spcAft>
              <a:buClr>
                <a:srgbClr val="000D86"/>
              </a:buClr>
              <a:buSzPct val="100000"/>
              <a:buAutoNum type="arabicPeriod"/>
            </a:pPr>
            <a:r>
              <a:rPr lang="de-DE" dirty="0"/>
              <a:t>Lest das Material und diskutiert: </a:t>
            </a:r>
            <a:br>
              <a:rPr lang="de-DE" dirty="0"/>
            </a:br>
            <a:endParaRPr dirty="0"/>
          </a:p>
          <a:p>
            <a:pPr marL="685800" lvl="1" indent="-228600" algn="l" rtl="0">
              <a:lnSpc>
                <a:spcPct val="90000"/>
              </a:lnSpc>
              <a:spcBef>
                <a:spcPts val="500"/>
              </a:spcBef>
              <a:spcAft>
                <a:spcPts val="0"/>
              </a:spcAft>
              <a:buClr>
                <a:srgbClr val="000D86"/>
              </a:buClr>
              <a:buSzPct val="100000"/>
              <a:buChar char="•"/>
            </a:pPr>
            <a:r>
              <a:rPr lang="de-DE" dirty="0"/>
              <a:t>Wie ist das Verhältnis zwischen den zusätzlichen Investitionsbedarfen im privaten und im staatlichen Sektor? </a:t>
            </a:r>
            <a:endParaRPr dirty="0"/>
          </a:p>
          <a:p>
            <a:pPr marL="685800" lvl="1" indent="-228600" algn="l" rtl="0">
              <a:lnSpc>
                <a:spcPct val="90000"/>
              </a:lnSpc>
              <a:spcBef>
                <a:spcPts val="500"/>
              </a:spcBef>
              <a:spcAft>
                <a:spcPts val="0"/>
              </a:spcAft>
              <a:buClr>
                <a:srgbClr val="000D86"/>
              </a:buClr>
              <a:buSzPct val="100000"/>
              <a:buChar char="•"/>
            </a:pPr>
            <a:r>
              <a:rPr lang="de-DE" dirty="0"/>
              <a:t>Wie hoch sind die zusätzlichen öffentlichen Investitionsbedarfe? Über welchen Zeitraum? Mit welchem Ziel? </a:t>
            </a:r>
            <a:endParaRPr dirty="0"/>
          </a:p>
          <a:p>
            <a:pPr marL="685800" lvl="1" indent="-228600" algn="l" rtl="0">
              <a:lnSpc>
                <a:spcPct val="90000"/>
              </a:lnSpc>
              <a:spcBef>
                <a:spcPts val="500"/>
              </a:spcBef>
              <a:spcAft>
                <a:spcPts val="0"/>
              </a:spcAft>
              <a:buClr>
                <a:srgbClr val="000D86"/>
              </a:buClr>
              <a:buSzPct val="100000"/>
              <a:buChar char="•"/>
            </a:pPr>
            <a:r>
              <a:rPr lang="de-DE" dirty="0"/>
              <a:t>In welchem Bereich schätzen die Studien die zusätzlichen öffentlichen Investitionsbedarfe am höchsten ein?</a:t>
            </a:r>
            <a:endParaRPr dirty="0"/>
          </a:p>
          <a:p>
            <a:pPr marL="685800" lvl="1" indent="-228600" algn="l" rtl="0">
              <a:lnSpc>
                <a:spcPct val="90000"/>
              </a:lnSpc>
              <a:spcBef>
                <a:spcPts val="500"/>
              </a:spcBef>
              <a:spcAft>
                <a:spcPts val="0"/>
              </a:spcAft>
              <a:buClr>
                <a:srgbClr val="000D86"/>
              </a:buClr>
              <a:buSzPct val="100000"/>
              <a:buChar char="•"/>
            </a:pPr>
            <a:r>
              <a:rPr lang="de-DE" dirty="0"/>
              <a:t>Gibt es Besonderheiten aus den jeweiligen Studien, die euch auffallen?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7"/>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82" name="Google Shape;382;p37"/>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Austausch</a:t>
            </a:r>
            <a:endParaRPr sz="4800" dirty="0"/>
          </a:p>
        </p:txBody>
      </p:sp>
      <p:sp>
        <p:nvSpPr>
          <p:cNvPr id="383" name="Google Shape;383;p37"/>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Bildet neue Kleingruppen, so dass in jeder Gruppe jede Studie mindestens einmal vertreten ist.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Berichtet euch gegenseitig von euren Ergebnissen und vergleicht so die Studien.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8"/>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Materialienarbeit</a:t>
            </a:r>
            <a:endParaRPr/>
          </a:p>
        </p:txBody>
      </p:sp>
      <p:sp>
        <p:nvSpPr>
          <p:cNvPr id="390" name="Google Shape;390;p3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391" name="Google Shape;391;p38"/>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000D86"/>
              </a:buClr>
              <a:buSzPts val="3000"/>
              <a:buChar char="•"/>
            </a:pPr>
            <a:r>
              <a:rPr lang="de-DE"/>
              <a:t>Wie ist das Verhältnis zwischen den zusätzlichen Investitionsbedarfen im privaten und im staatlichen Sektor? </a:t>
            </a:r>
            <a:endParaRPr/>
          </a:p>
          <a:p>
            <a:pPr marL="228600" lvl="0" indent="-228600" algn="l" rtl="0">
              <a:lnSpc>
                <a:spcPct val="90000"/>
              </a:lnSpc>
              <a:spcBef>
                <a:spcPts val="1000"/>
              </a:spcBef>
              <a:spcAft>
                <a:spcPts val="0"/>
              </a:spcAft>
              <a:buClr>
                <a:srgbClr val="000D86"/>
              </a:buClr>
              <a:buSzPts val="3000"/>
              <a:buChar char="•"/>
            </a:pPr>
            <a:r>
              <a:rPr lang="de-DE"/>
              <a:t>Wie hoch sind die zusätzlichen öffentlichen Investitionsbedarfe? </a:t>
            </a:r>
            <a:endParaRPr/>
          </a:p>
          <a:p>
            <a:pPr marL="685800" lvl="1" indent="-228600" algn="l" rtl="0">
              <a:lnSpc>
                <a:spcPct val="90000"/>
              </a:lnSpc>
              <a:spcBef>
                <a:spcPts val="500"/>
              </a:spcBef>
              <a:spcAft>
                <a:spcPts val="0"/>
              </a:spcAft>
              <a:buClr>
                <a:srgbClr val="000D86"/>
              </a:buClr>
              <a:buSzPts val="3000"/>
              <a:buChar char="•"/>
            </a:pPr>
            <a:r>
              <a:rPr lang="de-DE"/>
              <a:t>Über welchen Zeitraum? </a:t>
            </a:r>
            <a:endParaRPr/>
          </a:p>
          <a:p>
            <a:pPr marL="685800" lvl="1" indent="-228600" algn="l" rtl="0">
              <a:lnSpc>
                <a:spcPct val="90000"/>
              </a:lnSpc>
              <a:spcBef>
                <a:spcPts val="500"/>
              </a:spcBef>
              <a:spcAft>
                <a:spcPts val="0"/>
              </a:spcAft>
              <a:buClr>
                <a:srgbClr val="000D86"/>
              </a:buClr>
              <a:buSzPts val="3000"/>
              <a:buChar char="•"/>
            </a:pPr>
            <a:r>
              <a:rPr lang="de-DE"/>
              <a:t>Mit welchem Ziel? </a:t>
            </a:r>
            <a:endParaRPr/>
          </a:p>
          <a:p>
            <a:pPr marL="228600" lvl="0" indent="-228600" algn="l" rtl="0">
              <a:lnSpc>
                <a:spcPct val="90000"/>
              </a:lnSpc>
              <a:spcBef>
                <a:spcPts val="1000"/>
              </a:spcBef>
              <a:spcAft>
                <a:spcPts val="0"/>
              </a:spcAft>
              <a:buClr>
                <a:srgbClr val="000D86"/>
              </a:buClr>
              <a:buSzPts val="3000"/>
              <a:buChar char="•"/>
            </a:pPr>
            <a:r>
              <a:rPr lang="de-DE"/>
              <a:t>In welchem Bereich schätzen die Studien die zusätzlichen öffentlichen Investitionsbedarfe am höchsten ein? </a:t>
            </a:r>
            <a:endParaRPr/>
          </a:p>
          <a:p>
            <a:pPr marL="228600" lvl="0" indent="-228600" algn="l" rtl="0">
              <a:lnSpc>
                <a:spcPct val="90000"/>
              </a:lnSpc>
              <a:spcBef>
                <a:spcPts val="1000"/>
              </a:spcBef>
              <a:spcAft>
                <a:spcPts val="0"/>
              </a:spcAft>
              <a:buClr>
                <a:srgbClr val="000D86"/>
              </a:buClr>
              <a:buSzPts val="3000"/>
              <a:buChar char="•"/>
            </a:pPr>
            <a:r>
              <a:rPr lang="de-DE"/>
              <a:t>Gibt es sonst noch Besonderheiten aus den jeweiligen Studien, die euch auffallen?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9"/>
          <p:cNvSpPr/>
          <p:nvPr/>
        </p:nvSpPr>
        <p:spPr>
          <a:xfrm>
            <a:off x="0" y="750550"/>
            <a:ext cx="9055500" cy="8190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97" name="Google Shape;397;p39"/>
          <p:cNvSpPr txBox="1">
            <a:spLocks noGrp="1"/>
          </p:cNvSpPr>
          <p:nvPr>
            <p:ph type="body" idx="2"/>
          </p:nvPr>
        </p:nvSpPr>
        <p:spPr>
          <a:xfrm>
            <a:off x="838200" y="758236"/>
            <a:ext cx="6603000" cy="779700"/>
          </a:xfrm>
          <a:prstGeom prst="rect">
            <a:avLst/>
          </a:prstGeom>
          <a:noFill/>
          <a:ln>
            <a:noFill/>
          </a:ln>
        </p:spPr>
        <p:txBody>
          <a:bodyPr spcFirstLastPara="1" wrap="square" lIns="91425" tIns="45700" rIns="91425" bIns="45700" anchor="ctr" anchorCtr="0">
            <a:normAutofit fontScale="85000" lnSpcReduction="10000"/>
          </a:bodyPr>
          <a:lstStyle/>
          <a:p>
            <a:pPr marL="228600" lvl="0" indent="-228600" algn="l" rtl="0">
              <a:lnSpc>
                <a:spcPct val="90000"/>
              </a:lnSpc>
              <a:spcBef>
                <a:spcPts val="0"/>
              </a:spcBef>
              <a:spcAft>
                <a:spcPts val="0"/>
              </a:spcAft>
              <a:buClr>
                <a:srgbClr val="000D86"/>
              </a:buClr>
              <a:buSzPct val="100000"/>
              <a:buNone/>
            </a:pPr>
            <a:r>
              <a:rPr lang="de-DE" dirty="0"/>
              <a:t>Was ist eine Investition?</a:t>
            </a:r>
            <a:endParaRPr dirty="0"/>
          </a:p>
        </p:txBody>
      </p:sp>
      <p:sp>
        <p:nvSpPr>
          <p:cNvPr id="398" name="Google Shape;398;p39"/>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Eine Investition ist der </a:t>
            </a:r>
            <a:r>
              <a:rPr lang="de-DE" b="1"/>
              <a:t>Einsatz von Geld, Zeit </a:t>
            </a:r>
            <a:r>
              <a:rPr lang="de-DE"/>
              <a:t>oder </a:t>
            </a:r>
            <a:r>
              <a:rPr lang="de-DE" b="1"/>
              <a:t>Ressourcen</a:t>
            </a:r>
            <a:r>
              <a:rPr lang="de-DE"/>
              <a:t>, um </a:t>
            </a:r>
            <a:r>
              <a:rPr lang="de-DE" b="1"/>
              <a:t>in der Zukunft </a:t>
            </a:r>
            <a:r>
              <a:rPr lang="de-DE"/>
              <a:t>einen </a:t>
            </a:r>
            <a:r>
              <a:rPr lang="de-DE" b="1"/>
              <a:t>Nutzen</a:t>
            </a:r>
            <a:r>
              <a:rPr lang="de-DE"/>
              <a:t> oder Gewinn zu erzielen.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Dabei wird heute etwas „aufgebraucht“, um </a:t>
            </a:r>
            <a:r>
              <a:rPr lang="de-DE" b="1"/>
              <a:t>später einen wirtschaftlichen oder sachlichen Vorteil </a:t>
            </a:r>
            <a:r>
              <a:rPr lang="de-DE"/>
              <a:t>zu erhalten.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31" name="Google Shape;131;p4"/>
          <p:cNvSpPr/>
          <p:nvPr/>
        </p:nvSpPr>
        <p:spPr>
          <a:xfrm>
            <a:off x="-3144" y="12"/>
            <a:ext cx="12189430" cy="6891914"/>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32" name="Google Shape;132;p4"/>
          <p:cNvSpPr txBox="1"/>
          <p:nvPr/>
        </p:nvSpPr>
        <p:spPr>
          <a:xfrm>
            <a:off x="-8994" y="476985"/>
            <a:ext cx="6771301" cy="91134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41142"/>
              </a:lnSpc>
              <a:spcBef>
                <a:spcPts val="0"/>
              </a:spcBef>
              <a:spcAft>
                <a:spcPts val="0"/>
              </a:spcAft>
              <a:buClr>
                <a:srgbClr val="000000"/>
              </a:buClr>
              <a:buSzPts val="4200"/>
              <a:buFont typeface="Arial"/>
              <a:buNone/>
            </a:pPr>
            <a:r>
              <a:rPr lang="de-DE" sz="4200" b="1" i="0" u="none" strike="noStrike" cap="none">
                <a:solidFill>
                  <a:srgbClr val="000E8E"/>
                </a:solidFill>
                <a:latin typeface="Arial"/>
                <a:ea typeface="Arial"/>
                <a:cs typeface="Arial"/>
                <a:sym typeface="Arial"/>
              </a:rPr>
              <a:t>Workshopregeln</a:t>
            </a:r>
            <a:endParaRPr sz="4200" b="0" i="0" u="none" strike="noStrike" cap="none">
              <a:solidFill>
                <a:schemeClr val="dk1"/>
              </a:solidFill>
              <a:latin typeface="Arial"/>
              <a:ea typeface="Arial"/>
              <a:cs typeface="Arial"/>
              <a:sym typeface="Arial"/>
            </a:endParaRPr>
          </a:p>
        </p:txBody>
      </p:sp>
      <p:pic>
        <p:nvPicPr>
          <p:cNvPr id="133" name="Google Shape;133;p4" descr="Häkchen mit einfarbiger Füllung"/>
          <p:cNvPicPr preferRelativeResize="0"/>
          <p:nvPr/>
        </p:nvPicPr>
        <p:blipFill rotWithShape="1">
          <a:blip r:embed="rId4">
            <a:alphaModFix/>
          </a:blip>
          <a:srcRect/>
          <a:stretch/>
        </p:blipFill>
        <p:spPr>
          <a:xfrm>
            <a:off x="1490073" y="2010555"/>
            <a:ext cx="609600" cy="609600"/>
          </a:xfrm>
          <a:prstGeom prst="rect">
            <a:avLst/>
          </a:prstGeom>
          <a:noFill/>
          <a:ln>
            <a:noFill/>
          </a:ln>
        </p:spPr>
      </p:pic>
      <p:sp>
        <p:nvSpPr>
          <p:cNvPr id="134" name="Google Shape;134;p4"/>
          <p:cNvSpPr txBox="1"/>
          <p:nvPr/>
        </p:nvSpPr>
        <p:spPr>
          <a:xfrm>
            <a:off x="2099677" y="1929674"/>
            <a:ext cx="9831900" cy="4488300"/>
          </a:xfrm>
          <a:prstGeom prst="rect">
            <a:avLst/>
          </a:prstGeom>
          <a:noFill/>
          <a:ln>
            <a:noFill/>
          </a:ln>
        </p:spPr>
        <p:txBody>
          <a:bodyPr spcFirstLastPara="1" wrap="square" lIns="0" tIns="0" rIns="0" bIns="0" anchor="t" anchorCtr="0">
            <a:spAutoFit/>
          </a:bodyPr>
          <a:lstStyle/>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a:solidFill>
                  <a:schemeClr val="lt1"/>
                </a:solidFill>
                <a:latin typeface="Arial"/>
                <a:ea typeface="Arial"/>
                <a:cs typeface="Arial"/>
                <a:sym typeface="Arial"/>
              </a:rPr>
              <a:t>Bringt euch ein und stellt Fragen.</a:t>
            </a:r>
            <a:endParaRPr sz="2933" b="0" i="0" u="none" strike="noStrike" cap="none">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endParaRPr sz="2933" b="1" i="0" u="none" strike="noStrike" cap="none">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a:solidFill>
                  <a:schemeClr val="lt1"/>
                </a:solidFill>
                <a:latin typeface="Arial"/>
                <a:ea typeface="Arial"/>
                <a:cs typeface="Arial"/>
                <a:sym typeface="Arial"/>
              </a:rPr>
              <a:t>Stellt eure Handys und Laptops stumm.</a:t>
            </a:r>
            <a:endParaRPr sz="1400" b="0" i="0" u="none" strike="noStrike" cap="none">
              <a:solidFill>
                <a:srgbClr val="000000"/>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endParaRPr sz="2933" b="1" i="0" u="none" strike="noStrike" cap="none">
              <a:solidFill>
                <a:schemeClr val="lt1"/>
              </a:solidFill>
              <a:latin typeface="Arial"/>
              <a:ea typeface="Arial"/>
              <a:cs typeface="Arial"/>
              <a:sym typeface="Arial"/>
            </a:endParaRPr>
          </a:p>
          <a:p>
            <a:pPr marL="359834" marR="0" lvl="1" indent="0" algn="l" rtl="0">
              <a:lnSpc>
                <a:spcPct val="159120"/>
              </a:lnSpc>
              <a:spcBef>
                <a:spcPts val="0"/>
              </a:spcBef>
              <a:spcAft>
                <a:spcPts val="0"/>
              </a:spcAft>
              <a:buClr>
                <a:srgbClr val="000000"/>
              </a:buClr>
              <a:buSzPts val="2933"/>
              <a:buFont typeface="Arial"/>
              <a:buNone/>
            </a:pPr>
            <a:r>
              <a:rPr lang="de-DE" sz="2933" b="1" i="0" u="none" strike="noStrike" cap="none">
                <a:solidFill>
                  <a:schemeClr val="lt1"/>
                </a:solidFill>
                <a:latin typeface="Arial"/>
                <a:ea typeface="Arial"/>
                <a:cs typeface="Arial"/>
                <a:sym typeface="Arial"/>
              </a:rPr>
              <a:t>Achtet auf einen respektvollen Umgang – </a:t>
            </a:r>
            <a:br>
              <a:rPr lang="de-DE" sz="2933" b="1" i="0" u="none" strike="noStrike" cap="none">
                <a:solidFill>
                  <a:schemeClr val="lt1"/>
                </a:solidFill>
                <a:latin typeface="Arial"/>
                <a:ea typeface="Arial"/>
                <a:cs typeface="Arial"/>
                <a:sym typeface="Arial"/>
              </a:rPr>
            </a:br>
            <a:r>
              <a:rPr lang="de-DE" sz="2933" b="1" i="0" u="none" strike="noStrike" cap="none">
                <a:solidFill>
                  <a:schemeClr val="lt1"/>
                </a:solidFill>
                <a:latin typeface="Arial"/>
                <a:ea typeface="Arial"/>
                <a:cs typeface="Arial"/>
                <a:sym typeface="Arial"/>
              </a:rPr>
              <a:t>der Workshop soll allen Spaß machen.</a:t>
            </a:r>
            <a:endParaRPr sz="1400" b="0" i="0" u="none" strike="noStrike" cap="none">
              <a:solidFill>
                <a:srgbClr val="000000"/>
              </a:solidFill>
              <a:latin typeface="Arial"/>
              <a:ea typeface="Arial"/>
              <a:cs typeface="Arial"/>
              <a:sym typeface="Arial"/>
            </a:endParaRPr>
          </a:p>
          <a:p>
            <a:pPr marL="0" marR="0" lvl="0" indent="0" algn="l" rtl="0">
              <a:lnSpc>
                <a:spcPct val="100749"/>
              </a:lnSpc>
              <a:spcBef>
                <a:spcPts val="0"/>
              </a:spcBef>
              <a:spcAft>
                <a:spcPts val="0"/>
              </a:spcAft>
              <a:buClr>
                <a:srgbClr val="000000"/>
              </a:buClr>
              <a:buSzPts val="3334"/>
              <a:buFont typeface="Arial"/>
              <a:buNone/>
            </a:pPr>
            <a:endParaRPr sz="3334" b="1" i="0" u="none" strike="noStrike" cap="none">
              <a:solidFill>
                <a:srgbClr val="FF6555"/>
              </a:solidFill>
              <a:latin typeface="Arial"/>
              <a:ea typeface="Arial"/>
              <a:cs typeface="Arial"/>
              <a:sym typeface="Arial"/>
            </a:endParaRPr>
          </a:p>
          <a:p>
            <a:pPr marL="0" marR="0" lvl="0" indent="0" algn="l" rtl="0">
              <a:lnSpc>
                <a:spcPct val="100749"/>
              </a:lnSpc>
              <a:spcBef>
                <a:spcPts val="0"/>
              </a:spcBef>
              <a:spcAft>
                <a:spcPts val="0"/>
              </a:spcAft>
              <a:buClr>
                <a:srgbClr val="000000"/>
              </a:buClr>
              <a:buSzPts val="3334"/>
              <a:buFont typeface="Arial"/>
              <a:buNone/>
            </a:pPr>
            <a:endParaRPr sz="3334" b="1" i="0" u="none" strike="noStrike" cap="none">
              <a:solidFill>
                <a:srgbClr val="FF6555"/>
              </a:solidFill>
              <a:latin typeface="Arial"/>
              <a:ea typeface="Arial"/>
              <a:cs typeface="Arial"/>
              <a:sym typeface="Arial"/>
            </a:endParaRPr>
          </a:p>
        </p:txBody>
      </p:sp>
      <p:pic>
        <p:nvPicPr>
          <p:cNvPr id="135" name="Google Shape;135;p4" descr="Häkchen mit einfarbiger Füllung"/>
          <p:cNvPicPr preferRelativeResize="0"/>
          <p:nvPr/>
        </p:nvPicPr>
        <p:blipFill rotWithShape="1">
          <a:blip r:embed="rId4">
            <a:alphaModFix/>
          </a:blip>
          <a:srcRect/>
          <a:stretch/>
        </p:blipFill>
        <p:spPr>
          <a:xfrm>
            <a:off x="1490069" y="3447633"/>
            <a:ext cx="609600" cy="609600"/>
          </a:xfrm>
          <a:prstGeom prst="rect">
            <a:avLst/>
          </a:prstGeom>
          <a:noFill/>
          <a:ln>
            <a:noFill/>
          </a:ln>
        </p:spPr>
      </p:pic>
      <p:pic>
        <p:nvPicPr>
          <p:cNvPr id="136" name="Google Shape;136;p4" descr="Häkchen mit einfarbiger Füllung"/>
          <p:cNvPicPr preferRelativeResize="0"/>
          <p:nvPr/>
        </p:nvPicPr>
        <p:blipFill rotWithShape="1">
          <a:blip r:embed="rId4">
            <a:alphaModFix/>
          </a:blip>
          <a:srcRect/>
          <a:stretch/>
        </p:blipFill>
        <p:spPr>
          <a:xfrm>
            <a:off x="1490069" y="4844822"/>
            <a:ext cx="609600" cy="609600"/>
          </a:xfrm>
          <a:prstGeom prst="rect">
            <a:avLst/>
          </a:prstGeom>
          <a:noFill/>
          <a:ln>
            <a:noFill/>
          </a:ln>
        </p:spPr>
      </p:pic>
      <p:sp>
        <p:nvSpPr>
          <p:cNvPr id="137" name="Google Shape;137;p4"/>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4</a:t>
            </a:fld>
            <a:endParaRPr>
              <a:solidFill>
                <a:srgbClr val="000E8E"/>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0"/>
          <p:cNvSpPr/>
          <p:nvPr/>
        </p:nvSpPr>
        <p:spPr>
          <a:xfrm>
            <a:off x="0" y="755563"/>
            <a:ext cx="10920394" cy="798948"/>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4" name="Google Shape;404;p40"/>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b="1"/>
              <a:t>Sachinvestitionen</a:t>
            </a:r>
            <a:r>
              <a:rPr lang="de-DE"/>
              <a:t> (z. B. Maschinen oder Gebäude) </a:t>
            </a:r>
            <a:endParaRPr/>
          </a:p>
          <a:p>
            <a:pPr marL="228600" lvl="0" indent="-228600" algn="l" rtl="0">
              <a:lnSpc>
                <a:spcPct val="90000"/>
              </a:lnSpc>
              <a:spcBef>
                <a:spcPts val="1000"/>
              </a:spcBef>
              <a:spcAft>
                <a:spcPts val="0"/>
              </a:spcAft>
              <a:buClr>
                <a:srgbClr val="000D86"/>
              </a:buClr>
              <a:buSzPts val="3000"/>
              <a:buChar char="•"/>
            </a:pPr>
            <a:r>
              <a:rPr lang="de-DE" b="1"/>
              <a:t>Finanzinvestitionen</a:t>
            </a:r>
            <a:r>
              <a:rPr lang="de-DE"/>
              <a:t> (z. B. Aktien oder Fonds)</a:t>
            </a:r>
            <a:endParaRPr/>
          </a:p>
          <a:p>
            <a:pPr marL="228600" lvl="0" indent="-228600" algn="l" rtl="0">
              <a:lnSpc>
                <a:spcPct val="90000"/>
              </a:lnSpc>
              <a:spcBef>
                <a:spcPts val="1000"/>
              </a:spcBef>
              <a:spcAft>
                <a:spcPts val="0"/>
              </a:spcAft>
              <a:buClr>
                <a:srgbClr val="000D86"/>
              </a:buClr>
              <a:buSzPts val="3000"/>
              <a:buChar char="•"/>
            </a:pPr>
            <a:r>
              <a:rPr lang="de-DE" b="1"/>
              <a:t>Immaterielle Investitionen </a:t>
            </a:r>
            <a:r>
              <a:rPr lang="de-DE"/>
              <a:t>(z. B. Weiterbildung oder Software) </a:t>
            </a:r>
            <a:endParaRPr/>
          </a:p>
          <a:p>
            <a:pPr marL="228600" lvl="0" indent="-228600" algn="l" rtl="0">
              <a:lnSpc>
                <a:spcPct val="90000"/>
              </a:lnSpc>
              <a:spcBef>
                <a:spcPts val="1000"/>
              </a:spcBef>
              <a:spcAft>
                <a:spcPts val="0"/>
              </a:spcAft>
              <a:buClr>
                <a:srgbClr val="000D86"/>
              </a:buClr>
              <a:buSzPts val="3000"/>
              <a:buChar char="•"/>
            </a:pPr>
            <a:r>
              <a:rPr lang="de-DE" b="1"/>
              <a:t>Öffentliche Investitionen </a:t>
            </a:r>
            <a:r>
              <a:rPr lang="de-DE"/>
              <a:t>(z. B. in Straßen, Schulen oder Krankenhäuser)</a:t>
            </a:r>
            <a:endParaRPr/>
          </a:p>
          <a:p>
            <a:pPr marL="0" lvl="0" indent="0" algn="l" rtl="0">
              <a:lnSpc>
                <a:spcPct val="90000"/>
              </a:lnSpc>
              <a:spcBef>
                <a:spcPts val="1000"/>
              </a:spcBef>
              <a:spcAft>
                <a:spcPts val="0"/>
              </a:spcAft>
              <a:buClr>
                <a:srgbClr val="000D86"/>
              </a:buClr>
              <a:buSzPts val="3000"/>
              <a:buNone/>
            </a:pPr>
            <a:endParaRPr/>
          </a:p>
        </p:txBody>
      </p:sp>
      <p:sp>
        <p:nvSpPr>
          <p:cNvPr id="405" name="Google Shape;405;p40"/>
          <p:cNvSpPr txBox="1">
            <a:spLocks noGrp="1"/>
          </p:cNvSpPr>
          <p:nvPr>
            <p:ph type="body" idx="2"/>
          </p:nvPr>
        </p:nvSpPr>
        <p:spPr>
          <a:xfrm>
            <a:off x="838200" y="758225"/>
            <a:ext cx="9947700" cy="779700"/>
          </a:xfrm>
          <a:prstGeom prst="rect">
            <a:avLst/>
          </a:prstGeom>
          <a:noFill/>
          <a:ln>
            <a:noFill/>
          </a:ln>
        </p:spPr>
        <p:txBody>
          <a:bodyPr spcFirstLastPara="1" wrap="square" lIns="91425" tIns="45700" rIns="91425" bIns="45700" anchor="ctr" anchorCtr="0">
            <a:normAutofit fontScale="70000" lnSpcReduction="10000"/>
          </a:bodyPr>
          <a:lstStyle/>
          <a:p>
            <a:pPr marL="228600" lvl="0" indent="-228600" algn="l" rtl="0">
              <a:lnSpc>
                <a:spcPct val="90000"/>
              </a:lnSpc>
              <a:spcBef>
                <a:spcPts val="0"/>
              </a:spcBef>
              <a:spcAft>
                <a:spcPts val="0"/>
              </a:spcAft>
              <a:buClr>
                <a:srgbClr val="000D86"/>
              </a:buClr>
              <a:buSzPct val="94306"/>
              <a:buNone/>
            </a:pPr>
            <a:r>
              <a:rPr lang="de-DE" sz="5620"/>
              <a:t>Welche Beispiele für Investitionen kennt ihr? </a:t>
            </a:r>
            <a:endParaRPr sz="562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graphicFrame>
        <p:nvGraphicFramePr>
          <p:cNvPr id="410" name="Google Shape;410;p41"/>
          <p:cNvGraphicFramePr/>
          <p:nvPr/>
        </p:nvGraphicFramePr>
        <p:xfrm>
          <a:off x="463486" y="1852907"/>
          <a:ext cx="11266350" cy="3152175"/>
        </p:xfrm>
        <a:graphic>
          <a:graphicData uri="http://schemas.openxmlformats.org/drawingml/2006/table">
            <a:tbl>
              <a:tblPr>
                <a:noFill/>
                <a:tableStyleId>{39D07BAA-1954-413B-96E8-5A54F09900D9}</a:tableStyleId>
              </a:tblPr>
              <a:tblGrid>
                <a:gridCol w="3755450">
                  <a:extLst>
                    <a:ext uri="{9D8B030D-6E8A-4147-A177-3AD203B41FA5}">
                      <a16:colId xmlns:a16="http://schemas.microsoft.com/office/drawing/2014/main" val="20000"/>
                    </a:ext>
                  </a:extLst>
                </a:gridCol>
                <a:gridCol w="3755450">
                  <a:extLst>
                    <a:ext uri="{9D8B030D-6E8A-4147-A177-3AD203B41FA5}">
                      <a16:colId xmlns:a16="http://schemas.microsoft.com/office/drawing/2014/main" val="20001"/>
                    </a:ext>
                  </a:extLst>
                </a:gridCol>
                <a:gridCol w="3755450">
                  <a:extLst>
                    <a:ext uri="{9D8B030D-6E8A-4147-A177-3AD203B41FA5}">
                      <a16:colId xmlns:a16="http://schemas.microsoft.com/office/drawing/2014/main" val="20002"/>
                    </a:ext>
                  </a:extLst>
                </a:gridCol>
              </a:tblGrid>
              <a:tr h="815375">
                <a:tc>
                  <a:txBody>
                    <a:bodyPr/>
                    <a:lstStyle/>
                    <a:p>
                      <a:pPr marL="0" marR="0" lvl="0" indent="0" algn="ctr" rtl="0">
                        <a:lnSpc>
                          <a:spcPct val="126000"/>
                        </a:lnSpc>
                        <a:spcBef>
                          <a:spcPts val="0"/>
                        </a:spcBef>
                        <a:spcAft>
                          <a:spcPts val="0"/>
                        </a:spcAft>
                        <a:buClr>
                          <a:srgbClr val="000000"/>
                        </a:buClr>
                        <a:buSzPts val="2000"/>
                        <a:buFont typeface="Arial"/>
                        <a:buNone/>
                      </a:pPr>
                      <a:endParaRPr sz="20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82000"/>
                        </a:lnSpc>
                        <a:spcBef>
                          <a:spcPts val="0"/>
                        </a:spcBef>
                        <a:spcAft>
                          <a:spcPts val="0"/>
                        </a:spcAft>
                        <a:buClr>
                          <a:srgbClr val="000000"/>
                        </a:buClr>
                        <a:buSzPts val="2000"/>
                        <a:buFont typeface="Arial"/>
                        <a:buNone/>
                      </a:pPr>
                      <a:r>
                        <a:rPr lang="de-DE" sz="2000" b="1" i="0" u="none" strike="noStrike" cap="none">
                          <a:solidFill>
                            <a:srgbClr val="000E8E"/>
                          </a:solidFill>
                          <a:latin typeface="Arial"/>
                          <a:ea typeface="Arial"/>
                          <a:cs typeface="Arial"/>
                          <a:sym typeface="Arial"/>
                        </a:rPr>
                        <a:t>Private Investitionen</a:t>
                      </a:r>
                      <a:endParaRPr sz="20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82000"/>
                        </a:lnSpc>
                        <a:spcBef>
                          <a:spcPts val="0"/>
                        </a:spcBef>
                        <a:spcAft>
                          <a:spcPts val="0"/>
                        </a:spcAft>
                        <a:buClr>
                          <a:srgbClr val="000000"/>
                        </a:buClr>
                        <a:buSzPts val="2000"/>
                        <a:buFont typeface="Arial"/>
                        <a:buNone/>
                      </a:pPr>
                      <a:r>
                        <a:rPr lang="de-DE" sz="2000" b="1" i="0" u="none" strike="noStrike" cap="none">
                          <a:solidFill>
                            <a:srgbClr val="000E8E"/>
                          </a:solidFill>
                          <a:latin typeface="Arial"/>
                          <a:ea typeface="Arial"/>
                          <a:cs typeface="Arial"/>
                          <a:sym typeface="Arial"/>
                        </a:rPr>
                        <a:t>Öffentliche Investitionen</a:t>
                      </a:r>
                      <a:endParaRPr sz="20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0"/>
                  </a:ext>
                </a:extLst>
              </a:tr>
              <a:tr h="863600">
                <a:tc>
                  <a:txBody>
                    <a:bodyPr/>
                    <a:lstStyle/>
                    <a:p>
                      <a:pPr marL="0" marR="0" lvl="0" indent="0" algn="ctr" rtl="0">
                        <a:lnSpc>
                          <a:spcPct val="181950"/>
                        </a:lnSpc>
                        <a:spcBef>
                          <a:spcPts val="0"/>
                        </a:spcBef>
                        <a:spcAft>
                          <a:spcPts val="0"/>
                        </a:spcAft>
                        <a:buClr>
                          <a:srgbClr val="000000"/>
                        </a:buClr>
                        <a:buSzPts val="2000"/>
                        <a:buFont typeface="Arial"/>
                        <a:buNone/>
                      </a:pPr>
                      <a:r>
                        <a:rPr lang="de-DE" sz="2000" b="1" i="0" u="none" strike="noStrike" cap="none">
                          <a:solidFill>
                            <a:srgbClr val="000E8E"/>
                          </a:solidFill>
                          <a:latin typeface="Arial"/>
                          <a:ea typeface="Arial"/>
                          <a:cs typeface="Arial"/>
                          <a:sym typeface="Arial"/>
                        </a:rPr>
                        <a:t>Finanzierung</a:t>
                      </a:r>
                      <a:endParaRPr sz="20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E8E"/>
                          </a:solidFill>
                          <a:latin typeface="Arial"/>
                          <a:ea typeface="Arial"/>
                          <a:cs typeface="Arial"/>
                          <a:sym typeface="Arial"/>
                        </a:rPr>
                        <a:t>Unternehmen, Haushalte, Vereine</a:t>
                      </a:r>
                      <a:endParaRPr sz="20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E8E"/>
                          </a:solidFill>
                          <a:latin typeface="Arial"/>
                          <a:ea typeface="Arial"/>
                          <a:cs typeface="Arial"/>
                          <a:sym typeface="Arial"/>
                        </a:rPr>
                        <a:t>Bund, Länder, Kommunen</a:t>
                      </a:r>
                      <a:endParaRPr sz="20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1"/>
                  </a:ext>
                </a:extLst>
              </a:tr>
              <a:tr h="1473200">
                <a:tc>
                  <a:txBody>
                    <a:bodyPr/>
                    <a:lstStyle/>
                    <a:p>
                      <a:pPr marL="0" marR="0" lvl="0" indent="0" algn="ctr" rtl="0">
                        <a:lnSpc>
                          <a:spcPct val="182000"/>
                        </a:lnSpc>
                        <a:spcBef>
                          <a:spcPts val="0"/>
                        </a:spcBef>
                        <a:spcAft>
                          <a:spcPts val="0"/>
                        </a:spcAft>
                        <a:buClr>
                          <a:srgbClr val="000000"/>
                        </a:buClr>
                        <a:buSzPts val="2000"/>
                        <a:buFont typeface="Arial"/>
                        <a:buNone/>
                      </a:pPr>
                      <a:r>
                        <a:rPr lang="de-DE" sz="2000" b="1" i="0" u="none" strike="noStrike" cap="none">
                          <a:solidFill>
                            <a:srgbClr val="000E8E"/>
                          </a:solidFill>
                          <a:latin typeface="Arial"/>
                          <a:ea typeface="Arial"/>
                          <a:cs typeface="Arial"/>
                          <a:sym typeface="Arial"/>
                        </a:rPr>
                        <a:t>Zweck</a:t>
                      </a:r>
                      <a:endParaRPr sz="20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E8E"/>
                          </a:solidFill>
                          <a:latin typeface="Arial"/>
                          <a:ea typeface="Arial"/>
                          <a:cs typeface="Arial"/>
                          <a:sym typeface="Arial"/>
                        </a:rPr>
                        <a:t>Produktivitätssteigerung und Wettbewerbsvorteile</a:t>
                      </a:r>
                      <a:endParaRPr sz="20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000E8E"/>
                          </a:solidFill>
                          <a:latin typeface="Arial"/>
                          <a:ea typeface="Arial"/>
                          <a:cs typeface="Arial"/>
                          <a:sym typeface="Arial"/>
                        </a:rPr>
                        <a:t>Lebensqualität und Wachstumspotenzial in der gesamten Gesellschaft zu sichern</a:t>
                      </a:r>
                      <a:endParaRPr sz="20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11" name="Google Shape;411;p41"/>
          <p:cNvSpPr/>
          <p:nvPr/>
        </p:nvSpPr>
        <p:spPr>
          <a:xfrm>
            <a:off x="6613585" y="5822831"/>
            <a:ext cx="2314755" cy="7835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12" name="Google Shape;412;p41"/>
          <p:cNvSpPr/>
          <p:nvPr/>
        </p:nvSpPr>
        <p:spPr>
          <a:xfrm>
            <a:off x="1" y="758236"/>
            <a:ext cx="109848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p41"/>
          <p:cNvSpPr txBox="1">
            <a:spLocks noGrp="1"/>
          </p:cNvSpPr>
          <p:nvPr>
            <p:ph type="body" idx="4294967295"/>
          </p:nvPr>
        </p:nvSpPr>
        <p:spPr>
          <a:xfrm>
            <a:off x="838200" y="758231"/>
            <a:ext cx="106392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5300"/>
              <a:buNone/>
            </a:pPr>
            <a:r>
              <a:rPr lang="de-DE" sz="2600" b="1">
                <a:solidFill>
                  <a:srgbClr val="000E8E"/>
                </a:solidFill>
              </a:rPr>
              <a:t>Wie unterscheiden sich private und staatliche Investitionen?</a:t>
            </a:r>
            <a:endParaRPr sz="2600" b="1">
              <a:solidFill>
                <a:srgbClr val="000E8E"/>
              </a:solidFill>
            </a:endParaRPr>
          </a:p>
        </p:txBody>
      </p:sp>
      <p:sp>
        <p:nvSpPr>
          <p:cNvPr id="414" name="Google Shape;4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41</a:t>
            </a:fld>
            <a:endParaRPr sz="1150">
              <a:solidFill>
                <a:srgbClr val="82828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aphicFrame>
        <p:nvGraphicFramePr>
          <p:cNvPr id="420" name="Google Shape;420;p42"/>
          <p:cNvGraphicFramePr/>
          <p:nvPr>
            <p:extLst>
              <p:ext uri="{D42A27DB-BD31-4B8C-83A1-F6EECF244321}">
                <p14:modId xmlns:p14="http://schemas.microsoft.com/office/powerpoint/2010/main" val="1235779441"/>
              </p:ext>
            </p:extLst>
          </p:nvPr>
        </p:nvGraphicFramePr>
        <p:xfrm>
          <a:off x="390726" y="1629094"/>
          <a:ext cx="10593675" cy="4753310"/>
        </p:xfrm>
        <a:graphic>
          <a:graphicData uri="http://schemas.openxmlformats.org/drawingml/2006/table">
            <a:tbl>
              <a:tblPr>
                <a:noFill/>
                <a:tableStyleId>{39D07BAA-1954-413B-96E8-5A54F09900D9}</a:tableStyleId>
              </a:tblPr>
              <a:tblGrid>
                <a:gridCol w="3531225">
                  <a:extLst>
                    <a:ext uri="{9D8B030D-6E8A-4147-A177-3AD203B41FA5}">
                      <a16:colId xmlns:a16="http://schemas.microsoft.com/office/drawing/2014/main" val="20000"/>
                    </a:ext>
                  </a:extLst>
                </a:gridCol>
                <a:gridCol w="3531225">
                  <a:extLst>
                    <a:ext uri="{9D8B030D-6E8A-4147-A177-3AD203B41FA5}">
                      <a16:colId xmlns:a16="http://schemas.microsoft.com/office/drawing/2014/main" val="20001"/>
                    </a:ext>
                  </a:extLst>
                </a:gridCol>
                <a:gridCol w="3531225">
                  <a:extLst>
                    <a:ext uri="{9D8B030D-6E8A-4147-A177-3AD203B41FA5}">
                      <a16:colId xmlns:a16="http://schemas.microsoft.com/office/drawing/2014/main" val="20002"/>
                    </a:ext>
                  </a:extLst>
                </a:gridCol>
              </a:tblGrid>
              <a:tr h="624725">
                <a:tc>
                  <a:txBody>
                    <a:bodyPr/>
                    <a:lstStyle/>
                    <a:p>
                      <a:pPr marL="0" marR="0" lvl="0" indent="0" algn="ctr" rtl="0">
                        <a:lnSpc>
                          <a:spcPct val="150000"/>
                        </a:lnSpc>
                        <a:spcBef>
                          <a:spcPts val="0"/>
                        </a:spcBef>
                        <a:spcAft>
                          <a:spcPts val="0"/>
                        </a:spcAft>
                        <a:buClr>
                          <a:srgbClr val="000000"/>
                        </a:buClr>
                        <a:buSzPts val="1000"/>
                        <a:buFont typeface="Arial"/>
                        <a:buNone/>
                      </a:pP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a:solidFill>
                            <a:srgbClr val="000E8E"/>
                          </a:solidFill>
                          <a:latin typeface="Arial"/>
                          <a:ea typeface="Arial"/>
                          <a:cs typeface="Arial"/>
                          <a:sym typeface="Arial"/>
                        </a:rPr>
                        <a:t>Private Investitionen</a:t>
                      </a: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a:solidFill>
                            <a:srgbClr val="000E8E"/>
                          </a:solidFill>
                          <a:latin typeface="Arial"/>
                          <a:ea typeface="Arial"/>
                          <a:cs typeface="Arial"/>
                          <a:sym typeface="Arial"/>
                        </a:rPr>
                        <a:t>Öffentliche Investitionen</a:t>
                      </a: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0"/>
                  </a:ext>
                </a:extLst>
              </a:tr>
              <a:tr h="806925">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dirty="0">
                          <a:solidFill>
                            <a:srgbClr val="000E8E"/>
                          </a:solidFill>
                          <a:latin typeface="Arial"/>
                          <a:ea typeface="Arial"/>
                          <a:cs typeface="Arial"/>
                          <a:sym typeface="Arial"/>
                        </a:rPr>
                        <a:t>Finanzierung</a:t>
                      </a:r>
                      <a:endParaRPr sz="1200" b="1" i="0" u="none" strike="noStrike" cap="none" dirty="0">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0" i="0" u="none" strike="noStrike" cap="none" dirty="0">
                          <a:solidFill>
                            <a:srgbClr val="000E8E"/>
                          </a:solidFill>
                          <a:latin typeface="Arial"/>
                          <a:ea typeface="Arial"/>
                          <a:cs typeface="Arial"/>
                          <a:sym typeface="Arial"/>
                        </a:rPr>
                        <a:t>werden von Unternehmen, Haushalten, Vereinen aus Erlösen, Einnahmen oder Krediten finanziert</a:t>
                      </a:r>
                      <a:endParaRPr sz="1200" b="0" i="0" u="none" strike="noStrike" cap="none" dirty="0">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0" i="0" u="none" strike="noStrike" cap="none">
                          <a:solidFill>
                            <a:srgbClr val="000E8E"/>
                          </a:solidFill>
                          <a:latin typeface="Arial"/>
                          <a:ea typeface="Arial"/>
                          <a:cs typeface="Arial"/>
                          <a:sym typeface="Arial"/>
                        </a:rPr>
                        <a:t>Bund, Länder, Kommunen durch Steuern oder Kredite</a:t>
                      </a:r>
                      <a:endParaRPr sz="12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1"/>
                  </a:ext>
                </a:extLst>
              </a:tr>
              <a:tr h="772225">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a:solidFill>
                            <a:srgbClr val="000E8E"/>
                          </a:solidFill>
                          <a:latin typeface="Arial"/>
                          <a:ea typeface="Arial"/>
                          <a:cs typeface="Arial"/>
                          <a:sym typeface="Arial"/>
                        </a:rPr>
                        <a:t>Zweck</a:t>
                      </a: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0" i="0" u="none" strike="noStrike" cap="none" dirty="0">
                          <a:solidFill>
                            <a:srgbClr val="000E8E"/>
                          </a:solidFill>
                          <a:latin typeface="Arial"/>
                          <a:ea typeface="Arial"/>
                          <a:cs typeface="Arial"/>
                          <a:sym typeface="Arial"/>
                        </a:rPr>
                        <a:t>Produktivitätssteigerung und Wettbewerbsvorteile</a:t>
                      </a:r>
                      <a:endParaRPr sz="1200" b="0" i="0" u="none" strike="noStrike" cap="none" dirty="0">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1000"/>
                        <a:buFont typeface="Arial"/>
                        <a:buNone/>
                      </a:pPr>
                      <a:r>
                        <a:rPr lang="de-DE" sz="1200" b="0" i="0" u="none" strike="noStrike" cap="none">
                          <a:solidFill>
                            <a:srgbClr val="000E8E"/>
                          </a:solidFill>
                          <a:latin typeface="Arial"/>
                          <a:ea typeface="Arial"/>
                          <a:cs typeface="Arial"/>
                          <a:sym typeface="Arial"/>
                        </a:rPr>
                        <a:t>Lebensqualität und Wachstumspotenzial in der gesamten Gesellschaft sichern</a:t>
                      </a:r>
                      <a:endParaRPr sz="12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2"/>
                  </a:ext>
                </a:extLst>
              </a:tr>
              <a:tr h="772225">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a:solidFill>
                            <a:srgbClr val="000E8E"/>
                          </a:solidFill>
                          <a:latin typeface="Arial"/>
                          <a:ea typeface="Arial"/>
                          <a:cs typeface="Arial"/>
                          <a:sym typeface="Arial"/>
                        </a:rPr>
                        <a:t>Anteil</a:t>
                      </a: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E8E"/>
                        </a:buClr>
                        <a:buSzPts val="1300"/>
                        <a:buFont typeface="Arial"/>
                        <a:buNone/>
                      </a:pPr>
                      <a:r>
                        <a:rPr lang="de-DE" sz="1200" b="0" i="0" u="none" strike="noStrike" cap="none">
                          <a:solidFill>
                            <a:srgbClr val="000E8E"/>
                          </a:solidFill>
                          <a:latin typeface="Arial"/>
                          <a:ea typeface="Arial"/>
                          <a:cs typeface="Arial"/>
                          <a:sym typeface="Arial"/>
                        </a:rPr>
                        <a:t>Stellen den größten Anteil der Investitionen in Deutschland dar</a:t>
                      </a:r>
                      <a:endParaRPr sz="1200" u="none" strike="noStrike" cap="none"/>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E8E"/>
                        </a:buClr>
                        <a:buSzPts val="1300"/>
                        <a:buFont typeface="Arial"/>
                        <a:buNone/>
                      </a:pPr>
                      <a:r>
                        <a:rPr lang="de-DE" sz="1200" b="0" i="0" u="none" strike="noStrike" cap="none">
                          <a:solidFill>
                            <a:srgbClr val="000E8E"/>
                          </a:solidFill>
                          <a:latin typeface="Arial"/>
                          <a:ea typeface="Arial"/>
                          <a:cs typeface="Arial"/>
                          <a:sym typeface="Arial"/>
                        </a:rPr>
                        <a:t>Machen einen deutlich geringeren Anteil der gesamtwirtschaftlichen Wertschöpfung aus</a:t>
                      </a:r>
                      <a:endParaRPr sz="12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3"/>
                  </a:ext>
                </a:extLst>
              </a:tr>
              <a:tr h="772225">
                <a:tc>
                  <a:txBody>
                    <a:bodyPr/>
                    <a:lstStyle/>
                    <a:p>
                      <a:pPr marL="0" marR="0" lvl="0" indent="0" algn="ctr" rtl="0">
                        <a:lnSpc>
                          <a:spcPct val="150000"/>
                        </a:lnSpc>
                        <a:spcBef>
                          <a:spcPts val="0"/>
                        </a:spcBef>
                        <a:spcAft>
                          <a:spcPts val="0"/>
                        </a:spcAft>
                        <a:buClr>
                          <a:srgbClr val="000000"/>
                        </a:buClr>
                        <a:buSzPts val="1000"/>
                        <a:buFont typeface="Arial"/>
                        <a:buNone/>
                      </a:pPr>
                      <a:r>
                        <a:rPr lang="de-DE" sz="1200" b="1" i="0" u="none" strike="noStrike" cap="none">
                          <a:solidFill>
                            <a:srgbClr val="000E8E"/>
                          </a:solidFill>
                          <a:latin typeface="Arial"/>
                          <a:ea typeface="Arial"/>
                          <a:cs typeface="Arial"/>
                          <a:sym typeface="Arial"/>
                        </a:rPr>
                        <a:t>Wirkung</a:t>
                      </a:r>
                      <a:endParaRPr sz="1200" b="1"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E8E"/>
                        </a:buClr>
                        <a:buSzPts val="1300"/>
                        <a:buFont typeface="Arial"/>
                        <a:buNone/>
                      </a:pPr>
                      <a:r>
                        <a:rPr lang="de-DE" sz="1200" b="0" i="0" u="none" strike="noStrike" cap="none">
                          <a:solidFill>
                            <a:srgbClr val="000E8E"/>
                          </a:solidFill>
                          <a:latin typeface="Arial"/>
                          <a:ea typeface="Arial"/>
                          <a:cs typeface="Arial"/>
                          <a:sym typeface="Arial"/>
                        </a:rPr>
                        <a:t>Motor für Beschäftigung und Wachstum</a:t>
                      </a:r>
                      <a:endParaRPr sz="1200" b="0" i="0" u="none" strike="noStrike" cap="none">
                        <a:latin typeface="Arial"/>
                        <a:ea typeface="Arial"/>
                        <a:cs typeface="Arial"/>
                        <a:sym typeface="Arial"/>
                      </a:endParaRPr>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E8E"/>
                        </a:buClr>
                        <a:buSzPts val="1300"/>
                        <a:buFont typeface="Arial"/>
                        <a:buNone/>
                      </a:pPr>
                      <a:r>
                        <a:rPr lang="de-DE" sz="1200" b="0" i="0" u="none" strike="noStrike" cap="none">
                          <a:solidFill>
                            <a:srgbClr val="000E8E"/>
                          </a:solidFill>
                          <a:latin typeface="Arial"/>
                          <a:ea typeface="Arial"/>
                          <a:cs typeface="Arial"/>
                          <a:sym typeface="Arial"/>
                        </a:rPr>
                        <a:t>Multiplikator-Effekt: Sie schaffen Voraussetzungen für private Investitionen</a:t>
                      </a:r>
                      <a:endParaRPr sz="1200" u="none" strike="noStrike" cap="none"/>
                    </a:p>
                  </a:txBody>
                  <a:tcPr marL="127000" marR="127000" marT="127000" marB="127000" anchor="ctr">
                    <a:lnL w="38100" cap="flat" cmpd="sng">
                      <a:solidFill>
                        <a:srgbClr val="000E8E"/>
                      </a:solidFill>
                      <a:prstDash val="solid"/>
                      <a:round/>
                      <a:headEnd type="none" w="sm" len="sm"/>
                      <a:tailEnd type="none" w="sm" len="sm"/>
                    </a:lnL>
                    <a:lnR w="38100"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100" cap="flat" cmpd="sng">
                      <a:solidFill>
                        <a:srgbClr val="000E8E"/>
                      </a:solidFill>
                      <a:prstDash val="solid"/>
                      <a:round/>
                      <a:headEnd type="none" w="sm" len="sm"/>
                      <a:tailEnd type="none" w="sm" len="sm"/>
                    </a:lnB>
                  </a:tcPr>
                </a:tc>
                <a:extLst>
                  <a:ext uri="{0D108BD9-81ED-4DB2-BD59-A6C34878D82A}">
                    <a16:rowId xmlns:a16="http://schemas.microsoft.com/office/drawing/2014/main" val="10004"/>
                  </a:ext>
                </a:extLst>
              </a:tr>
              <a:tr h="624725">
                <a:tc>
                  <a:txBody>
                    <a:bodyPr/>
                    <a:lstStyle/>
                    <a:p>
                      <a:pPr marL="0" marR="0" lvl="0" indent="0" algn="ctr" rtl="0">
                        <a:lnSpc>
                          <a:spcPct val="150000"/>
                        </a:lnSpc>
                        <a:spcBef>
                          <a:spcPts val="0"/>
                        </a:spcBef>
                        <a:spcAft>
                          <a:spcPts val="0"/>
                        </a:spcAft>
                        <a:buClr>
                          <a:srgbClr val="000E8E"/>
                        </a:buClr>
                        <a:buSzPts val="1300"/>
                        <a:buFont typeface="Arial"/>
                        <a:buNone/>
                      </a:pPr>
                      <a:r>
                        <a:rPr lang="de-DE" sz="1200" b="1" i="0" u="none" strike="noStrike" cap="none">
                          <a:solidFill>
                            <a:srgbClr val="000E8E"/>
                          </a:solidFill>
                          <a:latin typeface="Arial"/>
                          <a:ea typeface="Arial"/>
                          <a:cs typeface="Arial"/>
                          <a:sym typeface="Arial"/>
                        </a:rPr>
                        <a:t>Komplementarität</a:t>
                      </a:r>
                      <a:endParaRPr sz="1200" u="none" strike="noStrike" cap="none"/>
                    </a:p>
                  </a:txBody>
                  <a:tcPr marL="127000" marR="127000" marT="127000" marB="127000" anchor="ctr">
                    <a:lnL w="38075" cap="flat" cmpd="sng">
                      <a:solidFill>
                        <a:srgbClr val="000E8E"/>
                      </a:solidFill>
                      <a:prstDash val="solid"/>
                      <a:round/>
                      <a:headEnd type="none" w="sm" len="sm"/>
                      <a:tailEnd type="none" w="sm" len="sm"/>
                    </a:lnL>
                    <a:lnR w="38075"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075" cap="flat" cmpd="sng">
                      <a:solidFill>
                        <a:srgbClr val="000E8E"/>
                      </a:solidFill>
                      <a:prstDash val="solid"/>
                      <a:round/>
                      <a:headEnd type="none" w="sm" len="sm"/>
                      <a:tailEnd type="none" w="sm" len="sm"/>
                    </a:lnB>
                  </a:tcPr>
                </a:tc>
                <a:tc gridSpan="2">
                  <a:txBody>
                    <a:bodyPr/>
                    <a:lstStyle/>
                    <a:p>
                      <a:pPr marL="0" marR="0" lvl="0" indent="0" algn="ctr" rtl="0">
                        <a:lnSpc>
                          <a:spcPct val="150000"/>
                        </a:lnSpc>
                        <a:spcBef>
                          <a:spcPts val="0"/>
                        </a:spcBef>
                        <a:spcAft>
                          <a:spcPts val="0"/>
                        </a:spcAft>
                        <a:buClr>
                          <a:srgbClr val="000E8E"/>
                        </a:buClr>
                        <a:buSzPts val="1300"/>
                        <a:buFont typeface="Arial"/>
                        <a:buNone/>
                      </a:pPr>
                      <a:r>
                        <a:rPr lang="de-DE" sz="1200" b="0" i="0" u="none" strike="noStrike" cap="none" dirty="0">
                          <a:solidFill>
                            <a:srgbClr val="000E8E"/>
                          </a:solidFill>
                          <a:latin typeface="Arial"/>
                          <a:ea typeface="Arial"/>
                          <a:cs typeface="Arial"/>
                          <a:sym typeface="Arial"/>
                        </a:rPr>
                        <a:t>Beide Investitionsarten sind eng verknüpft und ergänzen sich gegenseitig, statt miteinander zu konkurrieren</a:t>
                      </a:r>
                      <a:endParaRPr sz="1200" u="none" strike="noStrike" cap="none" dirty="0"/>
                    </a:p>
                  </a:txBody>
                  <a:tcPr marL="127000" marR="127000" marT="127000" marB="127000" anchor="ctr">
                    <a:lnL w="38075" cap="flat" cmpd="sng">
                      <a:solidFill>
                        <a:srgbClr val="000E8E"/>
                      </a:solidFill>
                      <a:prstDash val="solid"/>
                      <a:round/>
                      <a:headEnd type="none" w="sm" len="sm"/>
                      <a:tailEnd type="none" w="sm" len="sm"/>
                    </a:lnL>
                    <a:lnR w="38075" cap="flat" cmpd="sng">
                      <a:solidFill>
                        <a:srgbClr val="000E8E"/>
                      </a:solidFill>
                      <a:prstDash val="solid"/>
                      <a:round/>
                      <a:headEnd type="none" w="sm" len="sm"/>
                      <a:tailEnd type="none" w="sm" len="sm"/>
                    </a:lnR>
                    <a:lnT w="38100" cap="flat" cmpd="sng">
                      <a:solidFill>
                        <a:srgbClr val="000E8E"/>
                      </a:solidFill>
                      <a:prstDash val="solid"/>
                      <a:round/>
                      <a:headEnd type="none" w="sm" len="sm"/>
                      <a:tailEnd type="none" w="sm" len="sm"/>
                    </a:lnT>
                    <a:lnB w="38075" cap="flat" cmpd="sng">
                      <a:solidFill>
                        <a:srgbClr val="000E8E"/>
                      </a:solidFill>
                      <a:prstDash val="solid"/>
                      <a:round/>
                      <a:headEnd type="none" w="sm" len="sm"/>
                      <a:tailEnd type="none" w="sm" len="sm"/>
                    </a:lnB>
                  </a:tcPr>
                </a:tc>
                <a:tc hMerge="1">
                  <a:txBody>
                    <a:bodyPr/>
                    <a:lstStyle/>
                    <a:p>
                      <a:endParaRPr lang="de-DE"/>
                    </a:p>
                  </a:txBody>
                  <a:tcPr/>
                </a:tc>
                <a:extLst>
                  <a:ext uri="{0D108BD9-81ED-4DB2-BD59-A6C34878D82A}">
                    <a16:rowId xmlns:a16="http://schemas.microsoft.com/office/drawing/2014/main" val="10005"/>
                  </a:ext>
                </a:extLst>
              </a:tr>
            </a:tbl>
          </a:graphicData>
        </a:graphic>
      </p:graphicFrame>
      <p:sp>
        <p:nvSpPr>
          <p:cNvPr id="421" name="Google Shape;421;p42"/>
          <p:cNvSpPr/>
          <p:nvPr/>
        </p:nvSpPr>
        <p:spPr>
          <a:xfrm>
            <a:off x="1" y="758236"/>
            <a:ext cx="109848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2" name="Google Shape;422;p42"/>
          <p:cNvSpPr txBox="1">
            <a:spLocks noGrp="1"/>
          </p:cNvSpPr>
          <p:nvPr>
            <p:ph type="body" idx="4294967295"/>
          </p:nvPr>
        </p:nvSpPr>
        <p:spPr>
          <a:xfrm>
            <a:off x="838200" y="758231"/>
            <a:ext cx="106392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5300"/>
              <a:buNone/>
            </a:pPr>
            <a:r>
              <a:rPr lang="de-DE" sz="2600" b="1">
                <a:solidFill>
                  <a:srgbClr val="000E8E"/>
                </a:solidFill>
              </a:rPr>
              <a:t>Wie unterscheiden sich private und staatliche Investitionen?</a:t>
            </a:r>
            <a:endParaRPr sz="2600" b="1">
              <a:solidFill>
                <a:srgbClr val="000E8E"/>
              </a:solidFill>
            </a:endParaRPr>
          </a:p>
        </p:txBody>
      </p:sp>
      <p:sp>
        <p:nvSpPr>
          <p:cNvPr id="423" name="Google Shape;42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42</a:t>
            </a:fld>
            <a:endParaRPr sz="1150">
              <a:solidFill>
                <a:srgbClr val="82828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3c329928b05_0_14"/>
          <p:cNvSpPr/>
          <p:nvPr/>
        </p:nvSpPr>
        <p:spPr>
          <a:xfrm>
            <a:off x="1" y="758236"/>
            <a:ext cx="109848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g3c329928b05_0_14"/>
          <p:cNvSpPr txBox="1">
            <a:spLocks noGrp="1"/>
          </p:cNvSpPr>
          <p:nvPr>
            <p:ph type="body" idx="4294967295"/>
          </p:nvPr>
        </p:nvSpPr>
        <p:spPr>
          <a:xfrm>
            <a:off x="838200" y="758227"/>
            <a:ext cx="10515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5300"/>
              <a:buNone/>
            </a:pPr>
            <a:r>
              <a:rPr lang="de-DE" b="1">
                <a:solidFill>
                  <a:srgbClr val="000E8E"/>
                </a:solidFill>
              </a:rPr>
              <a:t>Private und staatliche Investitionen sind Freunde!</a:t>
            </a:r>
            <a:endParaRPr b="1">
              <a:solidFill>
                <a:srgbClr val="000E8E"/>
              </a:solidFill>
            </a:endParaRPr>
          </a:p>
        </p:txBody>
      </p:sp>
      <p:sp>
        <p:nvSpPr>
          <p:cNvPr id="431" name="Google Shape;431;g3c329928b05_0_14"/>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solidFill>
                  <a:srgbClr val="000E8E"/>
                </a:solidFill>
              </a:rPr>
              <a:t>Beide Investitionsarten sind eng miteinander verknüpft und </a:t>
            </a:r>
            <a:r>
              <a:rPr lang="de-DE" b="1">
                <a:solidFill>
                  <a:srgbClr val="000E8E"/>
                </a:solidFill>
              </a:rPr>
              <a:t>ergänzen sich gegenseitig: </a:t>
            </a:r>
            <a:endParaRPr>
              <a:solidFill>
                <a:srgbClr val="000E8E"/>
              </a:solidFill>
            </a:endParaRPr>
          </a:p>
          <a:p>
            <a:pPr marL="0" lvl="0" indent="0" algn="l" rtl="0">
              <a:lnSpc>
                <a:spcPct val="90000"/>
              </a:lnSpc>
              <a:spcBef>
                <a:spcPts val="1000"/>
              </a:spcBef>
              <a:spcAft>
                <a:spcPts val="0"/>
              </a:spcAft>
              <a:buClr>
                <a:srgbClr val="000D86"/>
              </a:buClr>
              <a:buSzPts val="3000"/>
              <a:buNone/>
            </a:pPr>
            <a:endParaRPr b="1">
              <a:solidFill>
                <a:srgbClr val="000E8E"/>
              </a:solidFill>
            </a:endParaRPr>
          </a:p>
          <a:p>
            <a:pPr marL="0" lvl="0" indent="0" algn="l" rtl="0">
              <a:lnSpc>
                <a:spcPct val="90000"/>
              </a:lnSpc>
              <a:spcBef>
                <a:spcPts val="1000"/>
              </a:spcBef>
              <a:spcAft>
                <a:spcPts val="0"/>
              </a:spcAft>
              <a:buClr>
                <a:srgbClr val="000D86"/>
              </a:buClr>
              <a:buSzPts val="3000"/>
              <a:buNone/>
            </a:pPr>
            <a:r>
              <a:rPr lang="de-DE">
                <a:solidFill>
                  <a:srgbClr val="000E8E"/>
                </a:solidFill>
              </a:rPr>
              <a:t>Schwache öffentliche Investitionen können private Investitionen hemmen, während </a:t>
            </a:r>
            <a:r>
              <a:rPr lang="de-DE" b="1">
                <a:solidFill>
                  <a:srgbClr val="000E8E"/>
                </a:solidFill>
              </a:rPr>
              <a:t>starke öffentliche Investitionen private Investitionen fördern.</a:t>
            </a:r>
            <a:endParaRPr>
              <a:solidFill>
                <a:srgbClr val="000E8E"/>
              </a:solidFill>
            </a:endParaRPr>
          </a:p>
        </p:txBody>
      </p:sp>
      <p:sp>
        <p:nvSpPr>
          <p:cNvPr id="432" name="Google Shape;432;g3c329928b05_0_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43</a:t>
            </a:fld>
            <a:endParaRPr sz="1150">
              <a:solidFill>
                <a:srgbClr val="82828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4"/>
          <p:cNvSpPr/>
          <p:nvPr/>
        </p:nvSpPr>
        <p:spPr>
          <a:xfrm>
            <a:off x="1912794" y="1697478"/>
            <a:ext cx="8008319" cy="4113611"/>
          </a:xfrm>
          <a:custGeom>
            <a:avLst/>
            <a:gdLst/>
            <a:ahLst/>
            <a:cxnLst/>
            <a:rect l="l" t="t" r="r" b="b"/>
            <a:pathLst>
              <a:path w="13516151" h="7123136" extrusionOk="0">
                <a:moveTo>
                  <a:pt x="0" y="0"/>
                </a:moveTo>
                <a:lnTo>
                  <a:pt x="13516150" y="0"/>
                </a:lnTo>
                <a:lnTo>
                  <a:pt x="13516150" y="7123136"/>
                </a:lnTo>
                <a:lnTo>
                  <a:pt x="0" y="712313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44"/>
          <p:cNvSpPr txBox="1"/>
          <p:nvPr/>
        </p:nvSpPr>
        <p:spPr>
          <a:xfrm>
            <a:off x="2222708" y="5811092"/>
            <a:ext cx="5308500" cy="231000"/>
          </a:xfrm>
          <a:prstGeom prst="rect">
            <a:avLst/>
          </a:prstGeom>
          <a:noFill/>
          <a:ln>
            <a:noFill/>
          </a:ln>
        </p:spPr>
        <p:txBody>
          <a:bodyPr spcFirstLastPara="1" wrap="square" lIns="0" tIns="0" rIns="0" bIns="0" anchor="t" anchorCtr="0">
            <a:spAutoFit/>
          </a:bodyPr>
          <a:lstStyle/>
          <a:p>
            <a:pPr marL="0" marR="0" lvl="0" indent="0" algn="l" rtl="0">
              <a:lnSpc>
                <a:spcPct val="298666"/>
              </a:lnSpc>
              <a:spcBef>
                <a:spcPts val="0"/>
              </a:spcBef>
              <a:spcAft>
                <a:spcPts val="0"/>
              </a:spcAft>
              <a:buClr>
                <a:srgbClr val="000000"/>
              </a:buClr>
              <a:buSzPts val="1500"/>
              <a:buFont typeface="Arial"/>
              <a:buNone/>
            </a:pPr>
            <a:r>
              <a:rPr lang="de-DE" sz="1500" b="1" i="0" u="none" strike="noStrike" cap="none">
                <a:solidFill>
                  <a:srgbClr val="000E8E"/>
                </a:solidFill>
                <a:latin typeface="Arial"/>
                <a:ea typeface="Arial"/>
                <a:cs typeface="Arial"/>
                <a:sym typeface="Arial"/>
              </a:rPr>
              <a:t>Quelle: </a:t>
            </a:r>
            <a:r>
              <a:rPr lang="de-DE" sz="1500" b="1" i="0" u="sng" strike="noStrike" cap="none">
                <a:solidFill>
                  <a:srgbClr val="000E8E"/>
                </a:solidFill>
                <a:latin typeface="Arial"/>
                <a:ea typeface="Arial"/>
                <a:cs typeface="Arial"/>
                <a:sym typeface="Arial"/>
                <a:hlinkClick r:id="rId4">
                  <a:extLst>
                    <a:ext uri="{A12FA001-AC4F-418D-AE19-62706E023703}">
                      <ahyp:hlinkClr xmlns:ahyp="http://schemas.microsoft.com/office/drawing/2018/hyperlinkcolor" val="tx"/>
                    </a:ext>
                  </a:extLst>
                </a:hlinkClick>
              </a:rPr>
              <a:t>Studie Bertelsmann-Stiftung &amp; FiscalFuture, 2025</a:t>
            </a:r>
            <a:endParaRPr sz="1400" b="0" i="0" u="none" strike="noStrike" cap="none">
              <a:solidFill>
                <a:srgbClr val="000000"/>
              </a:solidFill>
              <a:latin typeface="Arial"/>
              <a:ea typeface="Arial"/>
              <a:cs typeface="Arial"/>
              <a:sym typeface="Arial"/>
            </a:endParaRPr>
          </a:p>
        </p:txBody>
      </p:sp>
      <p:sp>
        <p:nvSpPr>
          <p:cNvPr id="440" name="Google Shape;440;p44"/>
          <p:cNvSpPr/>
          <p:nvPr/>
        </p:nvSpPr>
        <p:spPr>
          <a:xfrm>
            <a:off x="1964567" y="1697478"/>
            <a:ext cx="7504500" cy="460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1" name="Google Shape;441;p44"/>
          <p:cNvSpPr txBox="1"/>
          <p:nvPr/>
        </p:nvSpPr>
        <p:spPr>
          <a:xfrm>
            <a:off x="1614269" y="1834868"/>
            <a:ext cx="115596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Vergleich der öffentlichen Bedarfsschätzungen nach Bereichen (zusätzliche Kosten in Milliarden)</a:t>
            </a:r>
            <a:endParaRPr sz="1400" b="0" i="0" u="none" strike="noStrike" cap="none">
              <a:solidFill>
                <a:srgbClr val="000000"/>
              </a:solidFill>
              <a:latin typeface="Arial"/>
              <a:ea typeface="Arial"/>
              <a:cs typeface="Arial"/>
              <a:sym typeface="Arial"/>
            </a:endParaRPr>
          </a:p>
        </p:txBody>
      </p:sp>
      <p:sp>
        <p:nvSpPr>
          <p:cNvPr id="442" name="Google Shape;442;p44"/>
          <p:cNvSpPr/>
          <p:nvPr/>
        </p:nvSpPr>
        <p:spPr>
          <a:xfrm>
            <a:off x="0" y="758225"/>
            <a:ext cx="11557516"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x</a:t>
            </a:r>
            <a:endParaRPr sz="1800" b="0" i="0" u="none" strike="noStrike" cap="none">
              <a:solidFill>
                <a:schemeClr val="lt1"/>
              </a:solidFill>
              <a:latin typeface="Arial"/>
              <a:ea typeface="Arial"/>
              <a:cs typeface="Arial"/>
              <a:sym typeface="Arial"/>
            </a:endParaRPr>
          </a:p>
        </p:txBody>
      </p:sp>
      <p:sp>
        <p:nvSpPr>
          <p:cNvPr id="443" name="Google Shape;443;p44"/>
          <p:cNvSpPr txBox="1">
            <a:spLocks noGrp="1"/>
          </p:cNvSpPr>
          <p:nvPr>
            <p:ph type="body" idx="4294967295"/>
          </p:nvPr>
        </p:nvSpPr>
        <p:spPr>
          <a:xfrm>
            <a:off x="838200" y="758225"/>
            <a:ext cx="10722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5300"/>
              <a:buNone/>
            </a:pPr>
            <a:r>
              <a:rPr lang="de-DE" sz="2500" b="1">
                <a:solidFill>
                  <a:srgbClr val="000E8E"/>
                </a:solidFill>
              </a:rPr>
              <a:t>Wissenschaftlicher Konsens: Investitionsbedarfe sind enorm hoch!</a:t>
            </a:r>
            <a:endParaRPr sz="2500" b="1">
              <a:solidFill>
                <a:srgbClr val="000E8E"/>
              </a:solidFill>
            </a:endParaRPr>
          </a:p>
        </p:txBody>
      </p:sp>
      <p:sp>
        <p:nvSpPr>
          <p:cNvPr id="444" name="Google Shape;44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44</a:t>
            </a:fld>
            <a:endParaRPr sz="1150">
              <a:solidFill>
                <a:srgbClr val="82828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45" descr="Ein Bild, das Text, Screenshot, Schrift, Diagramm enthält.&#10;&#10;KI-generierte Inhalte können fehlerhaft sein."/>
          <p:cNvPicPr preferRelativeResize="0"/>
          <p:nvPr/>
        </p:nvPicPr>
        <p:blipFill rotWithShape="1">
          <a:blip r:embed="rId3">
            <a:alphaModFix/>
          </a:blip>
          <a:srcRect t="13058"/>
          <a:stretch/>
        </p:blipFill>
        <p:spPr>
          <a:xfrm>
            <a:off x="1676225" y="1837875"/>
            <a:ext cx="6525076" cy="4265050"/>
          </a:xfrm>
          <a:prstGeom prst="rect">
            <a:avLst/>
          </a:prstGeom>
          <a:noFill/>
          <a:ln>
            <a:noFill/>
          </a:ln>
        </p:spPr>
      </p:pic>
      <p:sp>
        <p:nvSpPr>
          <p:cNvPr id="450" name="Google Shape;450;p45"/>
          <p:cNvSpPr txBox="1"/>
          <p:nvPr/>
        </p:nvSpPr>
        <p:spPr>
          <a:xfrm>
            <a:off x="1771725" y="951700"/>
            <a:ext cx="4928700" cy="1337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E8E"/>
              </a:buClr>
              <a:buSzPts val="2800"/>
              <a:buFont typeface="Arial"/>
              <a:buNone/>
            </a:pPr>
            <a:r>
              <a:rPr lang="de-DE" sz="2100" b="1" i="0" u="none" strike="noStrike" cap="none">
                <a:solidFill>
                  <a:srgbClr val="000E8E"/>
                </a:solidFill>
                <a:latin typeface="Arial"/>
                <a:ea typeface="Arial"/>
                <a:cs typeface="Arial"/>
                <a:sym typeface="Arial"/>
              </a:rPr>
              <a:t>Verfall der kommunalen Infrastruktur</a:t>
            </a:r>
            <a:r>
              <a:rPr lang="de-DE" sz="1800" b="1" i="0" u="none" strike="noStrike" cap="none">
                <a:solidFill>
                  <a:srgbClr val="000E8E"/>
                </a:solidFill>
                <a:latin typeface="Arial"/>
                <a:ea typeface="Arial"/>
                <a:cs typeface="Arial"/>
                <a:sym typeface="Arial"/>
              </a:rPr>
              <a:t> </a:t>
            </a:r>
            <a:br>
              <a:rPr lang="de-DE" sz="2500" b="1" i="0" u="none" strike="noStrike" cap="none">
                <a:solidFill>
                  <a:srgbClr val="000E8E"/>
                </a:solidFill>
                <a:latin typeface="Arial"/>
                <a:ea typeface="Arial"/>
                <a:cs typeface="Arial"/>
                <a:sym typeface="Arial"/>
              </a:rPr>
            </a:br>
            <a:r>
              <a:rPr lang="de-DE" sz="1600" b="1" i="0" u="none" strike="noStrike" cap="none">
                <a:solidFill>
                  <a:schemeClr val="dk1"/>
                </a:solidFill>
                <a:latin typeface="Arial"/>
                <a:ea typeface="Arial"/>
                <a:cs typeface="Arial"/>
                <a:sym typeface="Arial"/>
              </a:rPr>
              <a:t>Nettoinvestitionen Gemeinden in Milliarden Euro </a:t>
            </a:r>
            <a:endParaRPr sz="300" b="0" i="0" u="none" strike="noStrike" cap="none">
              <a:solidFill>
                <a:schemeClr val="dk1"/>
              </a:solidFill>
              <a:latin typeface="Arial"/>
              <a:ea typeface="Arial"/>
              <a:cs typeface="Arial"/>
              <a:sym typeface="Arial"/>
            </a:endParaRPr>
          </a:p>
        </p:txBody>
      </p:sp>
      <p:pic>
        <p:nvPicPr>
          <p:cNvPr id="451" name="Google Shape;451;p45"/>
          <p:cNvPicPr preferRelativeResize="0"/>
          <p:nvPr/>
        </p:nvPicPr>
        <p:blipFill rotWithShape="1">
          <a:blip r:embed="rId4">
            <a:alphaModFix/>
          </a:blip>
          <a:srcRect/>
          <a:stretch/>
        </p:blipFill>
        <p:spPr>
          <a:xfrm>
            <a:off x="6904375" y="951698"/>
            <a:ext cx="897975" cy="598650"/>
          </a:xfrm>
          <a:prstGeom prst="rect">
            <a:avLst/>
          </a:prstGeom>
          <a:noFill/>
          <a:ln>
            <a:noFill/>
          </a:ln>
        </p:spPr>
      </p:pic>
      <p:sp>
        <p:nvSpPr>
          <p:cNvPr id="452" name="Google Shape;45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45</a:t>
            </a:fld>
            <a:endParaRPr sz="1150">
              <a:solidFill>
                <a:srgbClr val="82828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p:nvPr/>
        </p:nvSpPr>
        <p:spPr>
          <a:xfrm>
            <a:off x="0" y="758225"/>
            <a:ext cx="105735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x</a:t>
            </a:r>
            <a:endParaRPr sz="1800" b="0" i="0" u="none" strike="noStrike" cap="none">
              <a:solidFill>
                <a:schemeClr val="lt1"/>
              </a:solidFill>
              <a:latin typeface="Arial"/>
              <a:ea typeface="Arial"/>
              <a:cs typeface="Arial"/>
              <a:sym typeface="Arial"/>
            </a:endParaRPr>
          </a:p>
        </p:txBody>
      </p:sp>
      <p:sp>
        <p:nvSpPr>
          <p:cNvPr id="458" name="Google Shape;458;p46"/>
          <p:cNvSpPr txBox="1">
            <a:spLocks noGrp="1"/>
          </p:cNvSpPr>
          <p:nvPr>
            <p:ph type="body" idx="2"/>
          </p:nvPr>
        </p:nvSpPr>
        <p:spPr>
          <a:xfrm>
            <a:off x="838201" y="789784"/>
            <a:ext cx="9829799" cy="77397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3400"/>
              <a:buNone/>
            </a:pPr>
            <a:r>
              <a:rPr lang="de-DE" sz="3400"/>
              <a:t>Warum sind die Investitionsbedarfe so hoch?</a:t>
            </a:r>
            <a:endParaRPr/>
          </a:p>
        </p:txBody>
      </p:sp>
      <p:sp>
        <p:nvSpPr>
          <p:cNvPr id="459" name="Google Shape;459;p46"/>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b="1" dirty="0"/>
              <a:t>Zukünftige Herausforderungen </a:t>
            </a:r>
            <a:r>
              <a:rPr lang="de-DE" sz="3200" dirty="0">
                <a:solidFill>
                  <a:srgbClr val="000E8E"/>
                </a:solidFill>
              </a:rPr>
              <a:t>− uns stehen große Herausforderungen bevor, die viel Geld kosten</a:t>
            </a:r>
            <a:endParaRPr dirty="0"/>
          </a:p>
          <a:p>
            <a:pPr marL="228600" lvl="0" indent="-228600" algn="l" rtl="0">
              <a:lnSpc>
                <a:spcPct val="90000"/>
              </a:lnSpc>
              <a:spcBef>
                <a:spcPts val="1000"/>
              </a:spcBef>
              <a:spcAft>
                <a:spcPts val="0"/>
              </a:spcAft>
              <a:buClr>
                <a:srgbClr val="000E8E"/>
              </a:buClr>
              <a:buSzPts val="3200"/>
              <a:buChar char="•"/>
            </a:pPr>
            <a:r>
              <a:rPr lang="de-DE" sz="3200" b="1" dirty="0">
                <a:solidFill>
                  <a:srgbClr val="000E8E"/>
                </a:solidFill>
              </a:rPr>
              <a:t>Investitionsstau − </a:t>
            </a:r>
            <a:r>
              <a:rPr lang="de-DE" sz="3200" dirty="0">
                <a:solidFill>
                  <a:srgbClr val="000E8E"/>
                </a:solidFill>
              </a:rPr>
              <a:t>in der Vergangenheit wurde in Deutschland zu wenig investiert</a:t>
            </a:r>
          </a:p>
          <a:p>
            <a:pPr marL="228600" lvl="0" indent="-228600" algn="l" rtl="0">
              <a:lnSpc>
                <a:spcPct val="90000"/>
              </a:lnSpc>
              <a:spcBef>
                <a:spcPts val="1000"/>
              </a:spcBef>
              <a:spcAft>
                <a:spcPts val="0"/>
              </a:spcAft>
              <a:buClr>
                <a:srgbClr val="000E8E"/>
              </a:buClr>
              <a:buSzPts val="3200"/>
              <a:buChar char="•"/>
            </a:pPr>
            <a:endParaRPr dirty="0"/>
          </a:p>
          <a:p>
            <a:pPr marL="0" lvl="0" indent="0" algn="l" rtl="0">
              <a:lnSpc>
                <a:spcPct val="90000"/>
              </a:lnSpc>
              <a:spcBef>
                <a:spcPts val="1000"/>
              </a:spcBef>
              <a:spcAft>
                <a:spcPts val="0"/>
              </a:spcAft>
              <a:buClr>
                <a:srgbClr val="000E8E"/>
              </a:buClr>
              <a:buSzPts val="3200"/>
              <a:buNone/>
            </a:pPr>
            <a:r>
              <a:rPr lang="de-DE" sz="3200" dirty="0">
                <a:solidFill>
                  <a:srgbClr val="000E8E"/>
                </a:solidFill>
              </a:rPr>
              <a:t>→ </a:t>
            </a:r>
            <a:r>
              <a:rPr lang="de-DE" sz="3200" b="1" dirty="0">
                <a:solidFill>
                  <a:srgbClr val="000E8E"/>
                </a:solidFill>
              </a:rPr>
              <a:t>Der Investitionsstau muss dringend abgebaut werden</a:t>
            </a:r>
            <a:endParaRPr sz="32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65" name="Google Shape;465;p47"/>
          <p:cNvSpPr/>
          <p:nvPr/>
        </p:nvSpPr>
        <p:spPr>
          <a:xfrm>
            <a:off x="4557" y="22242"/>
            <a:ext cx="12189430" cy="6891914"/>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66" name="Google Shape;466;p47"/>
          <p:cNvSpPr txBox="1"/>
          <p:nvPr/>
        </p:nvSpPr>
        <p:spPr>
          <a:xfrm>
            <a:off x="2095675" y="2232281"/>
            <a:ext cx="8037300" cy="2733441"/>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5. Die Rolle des Staates – staatliche Ausgaben finanzieren</a:t>
            </a:r>
            <a:endParaRPr sz="4900" b="1" i="0" u="none" strike="noStrike" cap="none">
              <a:solidFill>
                <a:srgbClr val="000E8E"/>
              </a:solidFill>
              <a:latin typeface="Arial"/>
              <a:ea typeface="Arial"/>
              <a:cs typeface="Arial"/>
              <a:sym typeface="Arial"/>
            </a:endParaRPr>
          </a:p>
        </p:txBody>
      </p:sp>
      <p:sp>
        <p:nvSpPr>
          <p:cNvPr id="467" name="Google Shape;467;p47"/>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47</a:t>
            </a:fld>
            <a:endParaRPr>
              <a:solidFill>
                <a:srgbClr val="000E8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8"/>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Podcast + Plenum</a:t>
            </a:r>
            <a:endParaRPr/>
          </a:p>
        </p:txBody>
      </p:sp>
      <p:sp>
        <p:nvSpPr>
          <p:cNvPr id="473" name="Google Shape;473;p48"/>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Hört euch den Ausschnitt aus dem Podcast an und macht euch beim Zuhören Notizen zu folgender Frage: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b="1"/>
              <a:t>Was lief gut und was lief schlecht bei der Privatisierung der Bahn?</a:t>
            </a:r>
            <a:endParaRPr/>
          </a:p>
          <a:p>
            <a:pPr marL="0" lvl="0" indent="0" algn="l" rtl="0">
              <a:lnSpc>
                <a:spcPct val="90000"/>
              </a:lnSpc>
              <a:spcBef>
                <a:spcPts val="1000"/>
              </a:spcBef>
              <a:spcAft>
                <a:spcPts val="0"/>
              </a:spcAft>
              <a:buClr>
                <a:srgbClr val="000D86"/>
              </a:buClr>
              <a:buSzPts val="3000"/>
              <a:buNone/>
            </a:pPr>
            <a:endParaRPr b="1"/>
          </a:p>
          <a:p>
            <a:pPr marL="0" lvl="0" indent="0" algn="l" rtl="0">
              <a:lnSpc>
                <a:spcPct val="90000"/>
              </a:lnSpc>
              <a:spcBef>
                <a:spcPts val="1000"/>
              </a:spcBef>
              <a:spcAft>
                <a:spcPts val="0"/>
              </a:spcAft>
              <a:buClr>
                <a:srgbClr val="000E8E"/>
              </a:buClr>
              <a:buSzPts val="2000"/>
              <a:buNone/>
            </a:pPr>
            <a:r>
              <a:rPr lang="de-DE" sz="2000" b="1">
                <a:solidFill>
                  <a:srgbClr val="000E8E"/>
                </a:solidFill>
              </a:rPr>
              <a:t>Minute 36:30 – 41:10 </a:t>
            </a:r>
            <a:endParaRPr/>
          </a:p>
          <a:p>
            <a:pPr marL="0" lvl="0" indent="0" algn="l" rtl="0">
              <a:lnSpc>
                <a:spcPct val="90000"/>
              </a:lnSpc>
              <a:spcBef>
                <a:spcPts val="1000"/>
              </a:spcBef>
              <a:spcAft>
                <a:spcPts val="0"/>
              </a:spcAft>
              <a:buClr>
                <a:srgbClr val="000E8E"/>
              </a:buClr>
              <a:buSzPts val="2000"/>
              <a:buNone/>
            </a:pPr>
            <a:r>
              <a:rPr lang="de-DE" sz="2000" b="1" u="sng">
                <a:solidFill>
                  <a:srgbClr val="000E8E"/>
                </a:solidFill>
                <a:hlinkClick r:id="rId3">
                  <a:extLst>
                    <a:ext uri="{A12FA001-AC4F-418D-AE19-62706E023703}">
                      <ahyp:hlinkClr xmlns:ahyp="http://schemas.microsoft.com/office/drawing/2018/hyperlinkcolor" val="tx"/>
                    </a:ext>
                  </a:extLst>
                </a:hlinkClick>
              </a:rPr>
              <a:t>Die Bahn – Es war einmal eine Zukunftstechnologie</a:t>
            </a:r>
            <a:endParaRPr sz="2000" b="1">
              <a:solidFill>
                <a:srgbClr val="000E8E"/>
              </a:solidFill>
            </a:endParaRPr>
          </a:p>
        </p:txBody>
      </p:sp>
      <p:sp>
        <p:nvSpPr>
          <p:cNvPr id="474" name="Google Shape;474;p4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Podcast</a:t>
            </a:r>
            <a:endParaRPr sz="4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9"/>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Podcast + Plenum</a:t>
            </a:r>
            <a:endParaRPr/>
          </a:p>
        </p:txBody>
      </p:sp>
      <p:sp>
        <p:nvSpPr>
          <p:cNvPr id="481" name="Google Shape;481;p49"/>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482" name="Google Shape;482;p49"/>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Kennt ihr weitere Beispiele für öffentliche Aufgaben, die privatisiert wurden? Wie lief es da?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p:nvPr/>
        </p:nvSpPr>
        <p:spPr>
          <a:xfrm>
            <a:off x="0" y="-6247"/>
            <a:ext cx="12183128" cy="6861259"/>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 name="Google Shape;143;p5"/>
          <p:cNvSpPr/>
          <p:nvPr/>
        </p:nvSpPr>
        <p:spPr>
          <a:xfrm>
            <a:off x="4559"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44" name="Google Shape;144;p5"/>
          <p:cNvSpPr txBox="1"/>
          <p:nvPr/>
        </p:nvSpPr>
        <p:spPr>
          <a:xfrm>
            <a:off x="2095681" y="2991385"/>
            <a:ext cx="8037392" cy="911340"/>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21"/>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2. Kennenlernen</a:t>
            </a:r>
            <a:endParaRPr sz="4900" b="0" i="0" u="none" strike="noStrike" cap="none">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0"/>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Podcast + Plenum</a:t>
            </a:r>
            <a:endParaRPr/>
          </a:p>
        </p:txBody>
      </p:sp>
      <p:sp>
        <p:nvSpPr>
          <p:cNvPr id="489" name="Google Shape;489;p50"/>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Plenum</a:t>
            </a:r>
            <a:endParaRPr sz="4800" dirty="0"/>
          </a:p>
        </p:txBody>
      </p:sp>
      <p:sp>
        <p:nvSpPr>
          <p:cNvPr id="490" name="Google Shape;490;p50"/>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Inwiefern ist es wichtig, dass öffentliche Aufgaben und Bedarfe vom Staat finanziert werden?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1"/>
          <p:cNvSpPr/>
          <p:nvPr/>
        </p:nvSpPr>
        <p:spPr>
          <a:xfrm>
            <a:off x="0" y="758225"/>
            <a:ext cx="90342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6" name="Google Shape;496;p51"/>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Die staatliche Finanzierung von Aufgaben stellt sicher, dass </a:t>
            </a:r>
            <a:r>
              <a:rPr lang="de-DE" b="1"/>
              <a:t>alle Bürger:innen gleichen </a:t>
            </a:r>
            <a:r>
              <a:rPr lang="de-DE"/>
              <a:t>und </a:t>
            </a:r>
            <a:r>
              <a:rPr lang="de-DE" b="1"/>
              <a:t>freien Zugang </a:t>
            </a:r>
            <a:r>
              <a:rPr lang="de-DE"/>
              <a:t>zu </a:t>
            </a:r>
            <a:r>
              <a:rPr lang="de-DE" b="1"/>
              <a:t>gesamtgesellschaftlichen Gütern </a:t>
            </a:r>
            <a:r>
              <a:rPr lang="de-DE"/>
              <a:t>haben.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Der </a:t>
            </a:r>
            <a:r>
              <a:rPr lang="de-DE" b="1"/>
              <a:t>Staat </a:t>
            </a:r>
            <a:r>
              <a:rPr lang="de-DE"/>
              <a:t>kann </a:t>
            </a:r>
            <a:r>
              <a:rPr lang="de-DE" b="1"/>
              <a:t>frei von kommerziellen Profitinteressen </a:t>
            </a:r>
            <a:r>
              <a:rPr lang="de-DE"/>
              <a:t>wirtschaften und öffentliche Güter und Dienstleistungen bedarfsorientiert zur Verfügung stellen.</a:t>
            </a:r>
            <a:endParaRPr/>
          </a:p>
        </p:txBody>
      </p:sp>
      <p:sp>
        <p:nvSpPr>
          <p:cNvPr id="497" name="Google Shape;497;p51"/>
          <p:cNvSpPr txBox="1">
            <a:spLocks noGrp="1"/>
          </p:cNvSpPr>
          <p:nvPr>
            <p:ph type="body" idx="2"/>
          </p:nvPr>
        </p:nvSpPr>
        <p:spPr>
          <a:xfrm>
            <a:off x="838202" y="789783"/>
            <a:ext cx="10515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3500" dirty="0"/>
              <a:t>Öffentlichen Zugang gewährleisten</a:t>
            </a:r>
            <a:endParaRPr sz="35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2"/>
          <p:cNvSpPr/>
          <p:nvPr/>
        </p:nvSpPr>
        <p:spPr>
          <a:xfrm>
            <a:off x="1" y="758236"/>
            <a:ext cx="75882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3" name="Google Shape;503;p52"/>
          <p:cNvSpPr txBox="1">
            <a:spLocks noGrp="1"/>
          </p:cNvSpPr>
          <p:nvPr>
            <p:ph type="body" idx="2"/>
          </p:nvPr>
        </p:nvSpPr>
        <p:spPr>
          <a:xfrm>
            <a:off x="838202" y="789783"/>
            <a:ext cx="10515598"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Kostenvorteil nutzen</a:t>
            </a:r>
            <a:endParaRPr sz="4400" dirty="0"/>
          </a:p>
        </p:txBody>
      </p:sp>
      <p:sp>
        <p:nvSpPr>
          <p:cNvPr id="504" name="Google Shape;504;p5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Der Staat hat in der Regel </a:t>
            </a:r>
            <a:r>
              <a:rPr lang="de-DE" b="1"/>
              <a:t>niedrigere Finanzierungskosten </a:t>
            </a:r>
            <a:r>
              <a:rPr lang="de-DE"/>
              <a:t>als private Investor:innen und muss gleichzeitig keine Renditen erwirtschaften.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Das bedeutet, es ist im Vergleich für den </a:t>
            </a:r>
            <a:r>
              <a:rPr lang="de-DE" b="1"/>
              <a:t>Bund günstiger, Kredite für große, öffentliche Investitionen aufzunehmen als für ein Unternehmen.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3"/>
          <p:cNvSpPr/>
          <p:nvPr/>
        </p:nvSpPr>
        <p:spPr>
          <a:xfrm>
            <a:off x="1" y="758236"/>
            <a:ext cx="7588331"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0" name="Google Shape;510;p53"/>
          <p:cNvSpPr txBox="1">
            <a:spLocks noGrp="1"/>
          </p:cNvSpPr>
          <p:nvPr>
            <p:ph type="body" idx="2"/>
          </p:nvPr>
        </p:nvSpPr>
        <p:spPr>
          <a:xfrm>
            <a:off x="838202" y="789783"/>
            <a:ext cx="10515598"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Kostenvorteil nutzen</a:t>
            </a:r>
            <a:endParaRPr sz="4400" dirty="0"/>
          </a:p>
        </p:txBody>
      </p:sp>
      <p:pic>
        <p:nvPicPr>
          <p:cNvPr id="511" name="Google Shape;511;p53"/>
          <p:cNvPicPr preferRelativeResize="0"/>
          <p:nvPr/>
        </p:nvPicPr>
        <p:blipFill rotWithShape="1">
          <a:blip r:embed="rId3">
            <a:alphaModFix/>
          </a:blip>
          <a:srcRect/>
          <a:stretch/>
        </p:blipFill>
        <p:spPr>
          <a:xfrm>
            <a:off x="838202" y="1727057"/>
            <a:ext cx="9035007" cy="4813608"/>
          </a:xfrm>
          <a:prstGeom prst="rect">
            <a:avLst/>
          </a:prstGeom>
          <a:noFill/>
          <a:ln>
            <a:noFill/>
          </a:ln>
        </p:spPr>
      </p:pic>
      <p:sp>
        <p:nvSpPr>
          <p:cNvPr id="512" name="Google Shape;512;p53"/>
          <p:cNvSpPr/>
          <p:nvPr/>
        </p:nvSpPr>
        <p:spPr>
          <a:xfrm>
            <a:off x="988940" y="1802254"/>
            <a:ext cx="5612524" cy="2593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3" name="Google Shape;513;p53"/>
          <p:cNvSpPr txBox="1"/>
          <p:nvPr/>
        </p:nvSpPr>
        <p:spPr>
          <a:xfrm>
            <a:off x="1042522" y="1617123"/>
            <a:ext cx="72048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Die Merit Order der Finanzierungskosten (in Prozent)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4"/>
          <p:cNvSpPr/>
          <p:nvPr/>
        </p:nvSpPr>
        <p:spPr>
          <a:xfrm>
            <a:off x="1" y="758236"/>
            <a:ext cx="9684326"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p54"/>
          <p:cNvSpPr txBox="1">
            <a:spLocks noGrp="1"/>
          </p:cNvSpPr>
          <p:nvPr>
            <p:ph type="body" idx="2"/>
          </p:nvPr>
        </p:nvSpPr>
        <p:spPr>
          <a:xfrm>
            <a:off x="838202" y="789783"/>
            <a:ext cx="9046777"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ct val="100000"/>
              <a:buNone/>
            </a:pPr>
            <a:r>
              <a:rPr lang="de-DE" sz="4000" dirty="0"/>
              <a:t>Langfristige Planungssicherheit</a:t>
            </a:r>
            <a:endParaRPr sz="4000" dirty="0"/>
          </a:p>
        </p:txBody>
      </p:sp>
      <p:sp>
        <p:nvSpPr>
          <p:cNvPr id="520" name="Google Shape;520;p54"/>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dirty="0"/>
              <a:t>Der Staat kann Investitionen mit einem </a:t>
            </a:r>
            <a:r>
              <a:rPr lang="de-DE" b="1" dirty="0"/>
              <a:t>langen Zeithorizont </a:t>
            </a:r>
            <a:r>
              <a:rPr lang="de-DE" dirty="0"/>
              <a:t>tätigen.</a:t>
            </a:r>
            <a:endParaRPr dirty="0"/>
          </a:p>
          <a:p>
            <a:pPr marL="228600" lvl="0" indent="-228600" algn="l" rtl="0">
              <a:lnSpc>
                <a:spcPct val="90000"/>
              </a:lnSpc>
              <a:spcBef>
                <a:spcPts val="1000"/>
              </a:spcBef>
              <a:spcAft>
                <a:spcPts val="0"/>
              </a:spcAft>
              <a:buClr>
                <a:srgbClr val="000D86"/>
              </a:buClr>
              <a:buSzPts val="3000"/>
              <a:buChar char="•"/>
            </a:pPr>
            <a:r>
              <a:rPr lang="de-DE" dirty="0"/>
              <a:t>Die </a:t>
            </a:r>
            <a:r>
              <a:rPr lang="de-DE" b="1" dirty="0"/>
              <a:t>Verlässlichkeit</a:t>
            </a:r>
            <a:r>
              <a:rPr lang="de-DE" dirty="0"/>
              <a:t>, die öffentliche Finanzierung im Vergleich zu privaten </a:t>
            </a:r>
            <a:r>
              <a:rPr lang="de-DE" dirty="0" err="1"/>
              <a:t>Investor:innen</a:t>
            </a:r>
            <a:r>
              <a:rPr lang="de-DE" dirty="0"/>
              <a:t> bietet, ist gerade in </a:t>
            </a:r>
            <a:r>
              <a:rPr lang="de-DE" b="1" dirty="0"/>
              <a:t>konjunkturellen Schwächephasen </a:t>
            </a:r>
            <a:r>
              <a:rPr lang="de-DE" dirty="0"/>
              <a:t>und </a:t>
            </a:r>
            <a:r>
              <a:rPr lang="de-DE" b="1" dirty="0"/>
              <a:t>wirtschaftlichen Krisenzeiten zentral.</a:t>
            </a:r>
            <a:endParaRPr dirty="0"/>
          </a:p>
          <a:p>
            <a:pPr marL="228600" lvl="0" indent="-38100" algn="l" rtl="0">
              <a:lnSpc>
                <a:spcPct val="90000"/>
              </a:lnSpc>
              <a:spcBef>
                <a:spcPts val="1000"/>
              </a:spcBef>
              <a:spcAft>
                <a:spcPts val="0"/>
              </a:spcAft>
              <a:buClr>
                <a:srgbClr val="000D86"/>
              </a:buClr>
              <a:buSzPts val="3000"/>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5"/>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6" name="Google Shape;526;p55"/>
          <p:cNvSpPr/>
          <p:nvPr/>
        </p:nvSpPr>
        <p:spPr>
          <a:xfrm>
            <a:off x="4557"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27" name="Google Shape;527;p55"/>
          <p:cNvSpPr txBox="1"/>
          <p:nvPr/>
        </p:nvSpPr>
        <p:spPr>
          <a:xfrm>
            <a:off x="2095675" y="2232281"/>
            <a:ext cx="8037300" cy="2733441"/>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6. Staatliche Finanzierungsoptionen und Spielräume</a:t>
            </a:r>
            <a:endParaRPr sz="4900" b="1" i="0" u="none" strike="noStrike" cap="none">
              <a:solidFill>
                <a:srgbClr val="000E8E"/>
              </a:solidFill>
              <a:latin typeface="Arial"/>
              <a:ea typeface="Arial"/>
              <a:cs typeface="Arial"/>
              <a:sym typeface="Arial"/>
            </a:endParaRPr>
          </a:p>
        </p:txBody>
      </p:sp>
      <p:sp>
        <p:nvSpPr>
          <p:cNvPr id="528" name="Google Shape;528;p55"/>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55</a:t>
            </a:fld>
            <a:endParaRPr>
              <a:solidFill>
                <a:srgbClr val="000E8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6"/>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Murmelrunde + Input</a:t>
            </a:r>
            <a:endParaRPr/>
          </a:p>
        </p:txBody>
      </p:sp>
      <p:sp>
        <p:nvSpPr>
          <p:cNvPr id="535" name="Google Shape;535;p56"/>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Murmelrunde</a:t>
            </a:r>
            <a:endParaRPr sz="4800"/>
          </a:p>
        </p:txBody>
      </p:sp>
      <p:sp>
        <p:nvSpPr>
          <p:cNvPr id="536" name="Google Shape;536;p56"/>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Welche Möglichkeiten hat der Staat, seinen finanziellen Spielraum zu vergrößern?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7"/>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Murmelrunde + Input</a:t>
            </a:r>
            <a:endParaRPr/>
          </a:p>
        </p:txBody>
      </p:sp>
      <p:sp>
        <p:nvSpPr>
          <p:cNvPr id="543" name="Google Shape;543;p57"/>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Murmelrunde</a:t>
            </a:r>
            <a:endParaRPr sz="4800"/>
          </a:p>
        </p:txBody>
      </p:sp>
      <p:sp>
        <p:nvSpPr>
          <p:cNvPr id="544" name="Google Shape;544;p57"/>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Was kann der Staat tun, wenn er mehr Ausgaben finanzieren und z. B. mehr investieren möchte?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8"/>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Murmelrunde + Input</a:t>
            </a:r>
            <a:endParaRPr/>
          </a:p>
        </p:txBody>
      </p:sp>
      <p:sp>
        <p:nvSpPr>
          <p:cNvPr id="551" name="Google Shape;551;p5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Murmelrunde</a:t>
            </a:r>
            <a:endParaRPr sz="4800"/>
          </a:p>
        </p:txBody>
      </p:sp>
      <p:sp>
        <p:nvSpPr>
          <p:cNvPr id="552" name="Google Shape;552;p58"/>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Inwiefern unterscheiden sich die Schuldenaufnahme zwischen öffentlichen und privaten Haushalten?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9"/>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 Murmelrunde + Input</a:t>
            </a:r>
            <a:endParaRPr/>
          </a:p>
        </p:txBody>
      </p:sp>
      <p:sp>
        <p:nvSpPr>
          <p:cNvPr id="559" name="Google Shape;559;p59"/>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Murmelrunde</a:t>
            </a:r>
            <a:endParaRPr sz="4800"/>
          </a:p>
        </p:txBody>
      </p:sp>
      <p:sp>
        <p:nvSpPr>
          <p:cNvPr id="560" name="Google Shape;560;p59"/>
          <p:cNvSpPr txBox="1">
            <a:spLocks noGrp="1"/>
          </p:cNvSpPr>
          <p:nvPr>
            <p:ph type="body" idx="3"/>
          </p:nvPr>
        </p:nvSpPr>
        <p:spPr>
          <a:xfrm>
            <a:off x="838200" y="2930798"/>
            <a:ext cx="10515600" cy="99640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Was würde passieren, wenn keine der Finanzierungsmöglichkeiten genutzt wird?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a:spLocks noGrp="1"/>
          </p:cNvSpPr>
          <p:nvPr>
            <p:ph type="body" idx="1"/>
          </p:nvPr>
        </p:nvSpPr>
        <p:spPr>
          <a:xfrm>
            <a:off x="838199" y="168275"/>
            <a:ext cx="6923050" cy="482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FF6555"/>
              </a:buClr>
              <a:buSzPts val="2000"/>
              <a:buNone/>
            </a:pPr>
            <a:r>
              <a:rPr lang="de-DE"/>
              <a:t>Methodenoption 1 von 2: Stille Reflexionsphase + Plenum</a:t>
            </a:r>
            <a:endParaRPr/>
          </a:p>
        </p:txBody>
      </p:sp>
      <p:sp>
        <p:nvSpPr>
          <p:cNvPr id="151" name="Google Shape;151;p6"/>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000D86"/>
              </a:buClr>
              <a:buSzPts val="3000"/>
              <a:buAutoNum type="arabicPeriod"/>
            </a:pPr>
            <a:r>
              <a:rPr lang="de-DE" b="1"/>
              <a:t>Wie heißt du? Was sind deine Pronomen? </a:t>
            </a:r>
            <a:endParaRPr/>
          </a:p>
          <a:p>
            <a:pPr marL="514350" lvl="0" indent="-514350" algn="l" rtl="0">
              <a:lnSpc>
                <a:spcPct val="90000"/>
              </a:lnSpc>
              <a:spcBef>
                <a:spcPts val="1000"/>
              </a:spcBef>
              <a:spcAft>
                <a:spcPts val="0"/>
              </a:spcAft>
              <a:buClr>
                <a:srgbClr val="FF6555"/>
              </a:buClr>
              <a:buSzPts val="3000"/>
              <a:buAutoNum type="arabicPeriod"/>
            </a:pPr>
            <a:r>
              <a:rPr lang="de-DE" b="1">
                <a:solidFill>
                  <a:srgbClr val="FF6555"/>
                </a:solidFill>
              </a:rPr>
              <a:t>Optionales weiteres Merkmal</a:t>
            </a:r>
            <a:endParaRPr/>
          </a:p>
          <a:p>
            <a:pPr marL="514350" lvl="0" indent="-514350" algn="l" rtl="0">
              <a:lnSpc>
                <a:spcPct val="90000"/>
              </a:lnSpc>
              <a:spcBef>
                <a:spcPts val="1000"/>
              </a:spcBef>
              <a:spcAft>
                <a:spcPts val="0"/>
              </a:spcAft>
              <a:buClr>
                <a:srgbClr val="000D86"/>
              </a:buClr>
              <a:buSzPts val="3000"/>
              <a:buAutoNum type="arabicPeriod"/>
            </a:pPr>
            <a:r>
              <a:rPr lang="de-DE" b="1"/>
              <a:t>Was verbindest/assoziierst du mit Finanzpolitik? </a:t>
            </a:r>
            <a:endParaRPr/>
          </a:p>
          <a:p>
            <a:pPr marL="514350" lvl="0" indent="-323850" algn="l" rtl="0">
              <a:lnSpc>
                <a:spcPct val="90000"/>
              </a:lnSpc>
              <a:spcBef>
                <a:spcPts val="1000"/>
              </a:spcBef>
              <a:spcAft>
                <a:spcPts val="0"/>
              </a:spcAft>
              <a:buClr>
                <a:srgbClr val="000D86"/>
              </a:buClr>
              <a:buSzPts val="3000"/>
              <a:buFont typeface="Play"/>
              <a:buNone/>
            </a:pPr>
            <a:endParaRPr/>
          </a:p>
          <a:p>
            <a:pPr marL="0" lvl="0" indent="0" algn="l" rtl="0">
              <a:lnSpc>
                <a:spcPct val="90000"/>
              </a:lnSpc>
              <a:spcBef>
                <a:spcPts val="1000"/>
              </a:spcBef>
              <a:spcAft>
                <a:spcPts val="0"/>
              </a:spcAft>
              <a:buClr>
                <a:srgbClr val="000D86"/>
              </a:buClr>
              <a:buSzPts val="3000"/>
              <a:buNone/>
            </a:pPr>
            <a:r>
              <a:rPr lang="de-DE"/>
              <a:t>Schreibt eure Assoziationen zur </a:t>
            </a:r>
            <a:r>
              <a:rPr lang="de-DE" b="1"/>
              <a:t>dritten Frage </a:t>
            </a:r>
            <a:r>
              <a:rPr lang="de-DE"/>
              <a:t>auf eine Moderationskarte.</a:t>
            </a:r>
            <a:endParaRPr/>
          </a:p>
        </p:txBody>
      </p:sp>
      <p:sp>
        <p:nvSpPr>
          <p:cNvPr id="152" name="Google Shape;152;p6"/>
          <p:cNvSpPr/>
          <p:nvPr/>
        </p:nvSpPr>
        <p:spPr>
          <a:xfrm>
            <a:off x="8612372" y="4784653"/>
            <a:ext cx="3611680" cy="2097607"/>
          </a:xfrm>
          <a:custGeom>
            <a:avLst/>
            <a:gdLst/>
            <a:ahLst/>
            <a:cxnLst/>
            <a:rect l="l" t="t" r="r" b="b"/>
            <a:pathLst>
              <a:path w="7315200" h="3950208" extrusionOk="0">
                <a:moveTo>
                  <a:pt x="0" y="0"/>
                </a:moveTo>
                <a:lnTo>
                  <a:pt x="7315200" y="0"/>
                </a:lnTo>
                <a:lnTo>
                  <a:pt x="7315200" y="3950208"/>
                </a:lnTo>
                <a:lnTo>
                  <a:pt x="0" y="395020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53" name="Google Shape;153;p6"/>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dirty="0"/>
              <a:t>Vorstellungsrunde</a:t>
            </a:r>
            <a:endParaRPr sz="4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60"/>
          <p:cNvSpPr/>
          <p:nvPr/>
        </p:nvSpPr>
        <p:spPr>
          <a:xfrm>
            <a:off x="0" y="758225"/>
            <a:ext cx="110694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6" name="Google Shape;566;p60"/>
          <p:cNvSpPr txBox="1">
            <a:spLocks noGrp="1"/>
          </p:cNvSpPr>
          <p:nvPr>
            <p:ph type="body" idx="2"/>
          </p:nvPr>
        </p:nvSpPr>
        <p:spPr>
          <a:xfrm>
            <a:off x="817198" y="758225"/>
            <a:ext cx="10090119"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70000"/>
              </a:lnSpc>
              <a:spcBef>
                <a:spcPts val="0"/>
              </a:spcBef>
              <a:spcAft>
                <a:spcPts val="0"/>
              </a:spcAft>
              <a:buClr>
                <a:srgbClr val="000D86"/>
              </a:buClr>
              <a:buSzPts val="2915"/>
              <a:buNone/>
            </a:pPr>
            <a:r>
              <a:rPr lang="de-DE" sz="2800" dirty="0"/>
              <a:t>3 Möglichkeiten zur Finanzierung öffentlicher Aufgaben</a:t>
            </a:r>
            <a:endParaRPr sz="2800" dirty="0"/>
          </a:p>
        </p:txBody>
      </p:sp>
      <p:sp>
        <p:nvSpPr>
          <p:cNvPr id="567" name="Google Shape;567;p60"/>
          <p:cNvSpPr/>
          <p:nvPr/>
        </p:nvSpPr>
        <p:spPr>
          <a:xfrm>
            <a:off x="504497" y="1815465"/>
            <a:ext cx="10402821" cy="1259705"/>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1" i="0" u="none" strike="noStrike" cap="none">
                <a:solidFill>
                  <a:srgbClr val="000E8E"/>
                </a:solidFill>
                <a:latin typeface="Arial"/>
                <a:ea typeface="Arial"/>
                <a:cs typeface="Arial"/>
                <a:sym typeface="Arial"/>
              </a:rPr>
              <a:t>Sparen: </a:t>
            </a:r>
            <a:r>
              <a:rPr lang="de-DE" sz="2800" b="0" i="0" u="none" strike="noStrike" cap="none">
                <a:solidFill>
                  <a:srgbClr val="000E8E"/>
                </a:solidFill>
                <a:latin typeface="Arial"/>
                <a:ea typeface="Arial"/>
                <a:cs typeface="Arial"/>
                <a:sym typeface="Arial"/>
              </a:rPr>
              <a:t>Bestehende Ausgaben im Bundeshaushalt kürzen</a:t>
            </a:r>
            <a:endParaRPr sz="1200" b="0" i="0" u="none" strike="noStrike" cap="none">
              <a:solidFill>
                <a:srgbClr val="000000"/>
              </a:solidFill>
              <a:latin typeface="Arial"/>
              <a:ea typeface="Arial"/>
              <a:cs typeface="Arial"/>
              <a:sym typeface="Arial"/>
            </a:endParaRPr>
          </a:p>
        </p:txBody>
      </p:sp>
      <p:sp>
        <p:nvSpPr>
          <p:cNvPr id="568" name="Google Shape;568;p60"/>
          <p:cNvSpPr/>
          <p:nvPr/>
        </p:nvSpPr>
        <p:spPr>
          <a:xfrm>
            <a:off x="538655" y="3509525"/>
            <a:ext cx="10402821" cy="1259705"/>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1" i="0" u="none" strike="noStrike" cap="none" dirty="0">
                <a:solidFill>
                  <a:srgbClr val="000E8E"/>
                </a:solidFill>
                <a:latin typeface="Arial"/>
                <a:ea typeface="Arial"/>
                <a:cs typeface="Arial"/>
                <a:sym typeface="Arial"/>
              </a:rPr>
              <a:t>Steuern: </a:t>
            </a:r>
            <a:r>
              <a:rPr lang="de-DE" sz="2800" b="0" i="0" u="none" strike="noStrike" cap="none" dirty="0">
                <a:solidFill>
                  <a:srgbClr val="000E8E"/>
                </a:solidFill>
                <a:latin typeface="Arial"/>
                <a:ea typeface="Arial"/>
                <a:cs typeface="Arial"/>
                <a:sym typeface="Arial"/>
              </a:rPr>
              <a:t>Durch Steuererhöhungen werden die Einnahmen des Staates erhöht.</a:t>
            </a:r>
            <a:endParaRPr sz="1200" b="0" i="0" u="none" strike="noStrike" cap="none" dirty="0">
              <a:solidFill>
                <a:srgbClr val="000000"/>
              </a:solidFill>
              <a:latin typeface="Arial"/>
              <a:ea typeface="Arial"/>
              <a:cs typeface="Arial"/>
              <a:sym typeface="Arial"/>
            </a:endParaRPr>
          </a:p>
        </p:txBody>
      </p:sp>
      <p:sp>
        <p:nvSpPr>
          <p:cNvPr id="569" name="Google Shape;569;p60"/>
          <p:cNvSpPr/>
          <p:nvPr/>
        </p:nvSpPr>
        <p:spPr>
          <a:xfrm>
            <a:off x="538655" y="5202055"/>
            <a:ext cx="10402821" cy="1259705"/>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1" i="0" u="none" strike="noStrike" cap="none">
                <a:solidFill>
                  <a:srgbClr val="000E8E"/>
                </a:solidFill>
                <a:latin typeface="Arial"/>
                <a:ea typeface="Arial"/>
                <a:cs typeface="Arial"/>
                <a:sym typeface="Arial"/>
              </a:rPr>
              <a:t>Schulden: </a:t>
            </a:r>
            <a:r>
              <a:rPr lang="de-DE" sz="2800" b="0" i="0" u="none" strike="noStrike" cap="none">
                <a:solidFill>
                  <a:srgbClr val="000E8E"/>
                </a:solidFill>
                <a:latin typeface="Arial"/>
                <a:ea typeface="Arial"/>
                <a:cs typeface="Arial"/>
                <a:sym typeface="Arial"/>
              </a:rPr>
              <a:t>Der Staat nimmt Schulden auf, indem er Staatsanleihen ausgibt.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body" idx="2"/>
          </p:nvPr>
        </p:nvSpPr>
        <p:spPr>
          <a:xfrm>
            <a:off x="838203" y="789783"/>
            <a:ext cx="5556660" cy="779619"/>
          </a:xfrm>
          <a:prstGeom prst="rect">
            <a:avLst/>
          </a:prstGeom>
          <a:noFill/>
          <a:ln>
            <a:noFill/>
          </a:ln>
        </p:spPr>
        <p:txBody>
          <a:bodyPr spcFirstLastPara="1" wrap="square" lIns="91425" tIns="45700" rIns="91425" bIns="45700" anchor="t" anchorCtr="0">
            <a:normAutofit fontScale="47500" lnSpcReduction="20000"/>
          </a:bodyPr>
          <a:lstStyle/>
          <a:p>
            <a:pPr marL="228600" lvl="0" indent="-228600" algn="l" rtl="0">
              <a:lnSpc>
                <a:spcPct val="90000"/>
              </a:lnSpc>
              <a:spcBef>
                <a:spcPts val="0"/>
              </a:spcBef>
              <a:spcAft>
                <a:spcPts val="0"/>
              </a:spcAft>
              <a:buClr>
                <a:srgbClr val="000D86"/>
              </a:buClr>
              <a:buSzPct val="100000"/>
              <a:buNone/>
            </a:pPr>
            <a:r>
              <a:rPr lang="de-DE"/>
              <a:t>Die teuerste Option ist es, </a:t>
            </a:r>
            <a:endParaRPr/>
          </a:p>
          <a:p>
            <a:pPr marL="228600" lvl="0" indent="-228600" algn="l" rtl="0">
              <a:lnSpc>
                <a:spcPct val="90000"/>
              </a:lnSpc>
              <a:spcBef>
                <a:spcPts val="1000"/>
              </a:spcBef>
              <a:spcAft>
                <a:spcPts val="0"/>
              </a:spcAft>
              <a:buClr>
                <a:srgbClr val="000D86"/>
              </a:buClr>
              <a:buSzPct val="100000"/>
              <a:buNone/>
            </a:pPr>
            <a:r>
              <a:rPr lang="de-DE"/>
              <a:t>nicht zu investieren</a:t>
            </a:r>
            <a:endParaRPr/>
          </a:p>
        </p:txBody>
      </p:sp>
      <p:sp>
        <p:nvSpPr>
          <p:cNvPr id="575" name="Google Shape;575;p61"/>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Es ist für den Staat ökonomisch sinnvoll, Schulden aufzunehmen, um Investitionen zu tätigen.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b="1"/>
              <a:t>→ Von diesen Investitionen profitieren vor allem auch zukünftige Generationen.</a:t>
            </a:r>
            <a:endParaRPr b="1"/>
          </a:p>
        </p:txBody>
      </p:sp>
      <p:sp>
        <p:nvSpPr>
          <p:cNvPr id="576" name="Google Shape;576;p61"/>
          <p:cNvSpPr/>
          <p:nvPr/>
        </p:nvSpPr>
        <p:spPr>
          <a:xfrm>
            <a:off x="0" y="758225"/>
            <a:ext cx="100716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7" name="Google Shape;577;p61"/>
          <p:cNvSpPr txBox="1">
            <a:spLocks noGrp="1"/>
          </p:cNvSpPr>
          <p:nvPr>
            <p:ph type="body" idx="2"/>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3400"/>
              <a:t>Die teuerste Option: nicht investieren</a:t>
            </a:r>
            <a:endParaRPr sz="3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2"/>
          <p:cNvSpPr/>
          <p:nvPr/>
        </p:nvSpPr>
        <p:spPr>
          <a:xfrm>
            <a:off x="0" y="758225"/>
            <a:ext cx="89106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3" name="Google Shape;583;p62"/>
          <p:cNvSpPr txBox="1">
            <a:spLocks noGrp="1"/>
          </p:cNvSpPr>
          <p:nvPr>
            <p:ph type="body" idx="2"/>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a:t>Es lohnt sich, zu investieren!</a:t>
            </a:r>
            <a:endParaRPr sz="4000"/>
          </a:p>
        </p:txBody>
      </p:sp>
      <p:sp>
        <p:nvSpPr>
          <p:cNvPr id="584" name="Google Shape;584;p6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D86"/>
              </a:buClr>
              <a:buSzPts val="3000"/>
              <a:buNone/>
            </a:pPr>
            <a:r>
              <a:rPr lang="de-DE"/>
              <a:t>Dem Staat stehen </a:t>
            </a:r>
            <a:r>
              <a:rPr lang="de-DE" b="1"/>
              <a:t>verschiedene Möglichkeiten </a:t>
            </a:r>
            <a:r>
              <a:rPr lang="de-DE"/>
              <a:t>zur Verfügung, um </a:t>
            </a:r>
            <a:r>
              <a:rPr lang="de-DE" b="1"/>
              <a:t>staatliche Aufgaben zu finanzieren</a:t>
            </a:r>
            <a:r>
              <a:rPr lang="de-DE"/>
              <a:t> und den nötigen Investitionsbedarf zu decken.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Die erforderlichen Investitionen lassen sich </a:t>
            </a:r>
            <a:r>
              <a:rPr lang="de-DE" b="1"/>
              <a:t>nicht allein </a:t>
            </a:r>
            <a:r>
              <a:rPr lang="de-DE"/>
              <a:t>durch </a:t>
            </a:r>
            <a:r>
              <a:rPr lang="de-DE" b="1"/>
              <a:t>höhere Steuern und geringere Ausgaben finanzieren.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Es ist </a:t>
            </a:r>
            <a:r>
              <a:rPr lang="de-DE" b="1"/>
              <a:t>ökonomisch sinnvoll</a:t>
            </a:r>
            <a:r>
              <a:rPr lang="de-DE"/>
              <a:t>, Schulden aufzunehmen, um </a:t>
            </a:r>
            <a:r>
              <a:rPr lang="de-DE" b="1"/>
              <a:t>in die Zukunft zu investieren.</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63"/>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590" name="Google Shape;590;p63"/>
          <p:cNvSpPr/>
          <p:nvPr/>
        </p:nvSpPr>
        <p:spPr>
          <a:xfrm>
            <a:off x="4557" y="11740"/>
            <a:ext cx="12189430" cy="6891914"/>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591" name="Google Shape;591;p63"/>
          <p:cNvSpPr txBox="1"/>
          <p:nvPr/>
        </p:nvSpPr>
        <p:spPr>
          <a:xfrm>
            <a:off x="2076950" y="2612554"/>
            <a:ext cx="8037300" cy="1822294"/>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7. Schuldenregeln in Deutschland</a:t>
            </a:r>
            <a:endParaRPr sz="4900" b="1" i="0" u="none" strike="noStrike" cap="none">
              <a:solidFill>
                <a:srgbClr val="000E8E"/>
              </a:solidFill>
              <a:latin typeface="Arial"/>
              <a:ea typeface="Arial"/>
              <a:cs typeface="Arial"/>
              <a:sym typeface="Arial"/>
            </a:endParaRPr>
          </a:p>
        </p:txBody>
      </p:sp>
      <p:sp>
        <p:nvSpPr>
          <p:cNvPr id="592" name="Google Shape;592;p63"/>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63</a:t>
            </a:fld>
            <a:endParaRPr>
              <a:solidFill>
                <a:srgbClr val="000E8E"/>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5"/>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598" name="Google Shape;598;p65"/>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Font typeface="Arial"/>
              <a:buNone/>
            </a:pPr>
            <a:r>
              <a:rPr lang="de-DE" sz="3000">
                <a:solidFill>
                  <a:srgbClr val="000D86"/>
                </a:solidFill>
              </a:rPr>
              <a:t>Positioniert euch im Raum: </a:t>
            </a:r>
            <a:endParaRPr sz="3000">
              <a:solidFill>
                <a:srgbClr val="000D86"/>
              </a:solidFill>
            </a:endParaRPr>
          </a:p>
          <a:p>
            <a:pPr marL="0" lvl="0" indent="0" algn="l" rtl="0">
              <a:lnSpc>
                <a:spcPct val="90000"/>
              </a:lnSpc>
              <a:spcBef>
                <a:spcPts val="1000"/>
              </a:spcBef>
              <a:spcAft>
                <a:spcPts val="0"/>
              </a:spcAft>
              <a:buClr>
                <a:srgbClr val="000D86"/>
              </a:buClr>
              <a:buSzPts val="3000"/>
              <a:buFont typeface="Arial"/>
              <a:buNone/>
            </a:pPr>
            <a:r>
              <a:rPr lang="de-DE" sz="3000">
                <a:solidFill>
                  <a:srgbClr val="000D86"/>
                </a:solidFill>
              </a:rPr>
              <a:t>Glaubt ihr, die jeweilige These ist wahr oder falsch? </a:t>
            </a:r>
            <a:endParaRPr sz="3000">
              <a:solidFill>
                <a:srgbClr val="000D86"/>
              </a:solidFill>
            </a:endParaRPr>
          </a:p>
          <a:p>
            <a:pPr marL="0" lvl="0" indent="0" algn="l" rtl="0">
              <a:lnSpc>
                <a:spcPct val="90000"/>
              </a:lnSpc>
              <a:spcBef>
                <a:spcPts val="1000"/>
              </a:spcBef>
              <a:spcAft>
                <a:spcPts val="0"/>
              </a:spcAft>
              <a:buClr>
                <a:srgbClr val="000D86"/>
              </a:buClr>
              <a:buSzPts val="3000"/>
              <a:buFont typeface="Arial"/>
              <a:buNone/>
            </a:pPr>
            <a:endParaRPr sz="3000">
              <a:solidFill>
                <a:srgbClr val="000D86"/>
              </a:solidFill>
            </a:endParaRPr>
          </a:p>
          <a:p>
            <a:pPr marL="0" lvl="0" indent="0" algn="l" rtl="0">
              <a:lnSpc>
                <a:spcPct val="90000"/>
              </a:lnSpc>
              <a:spcBef>
                <a:spcPts val="1000"/>
              </a:spcBef>
              <a:spcAft>
                <a:spcPts val="0"/>
              </a:spcAft>
              <a:buClr>
                <a:srgbClr val="000D86"/>
              </a:buClr>
              <a:buSzPts val="3000"/>
              <a:buFont typeface="Arial"/>
              <a:buNone/>
            </a:pPr>
            <a:r>
              <a:rPr lang="de-DE" sz="3000">
                <a:solidFill>
                  <a:srgbClr val="000D86"/>
                </a:solidFill>
              </a:rPr>
              <a:t>Begründet anschließend, warum ihr so entschieden habt.</a:t>
            </a:r>
            <a:endParaRPr sz="2633">
              <a:solidFill>
                <a:srgbClr val="000E8E"/>
              </a:solidFill>
            </a:endParaRPr>
          </a:p>
        </p:txBody>
      </p:sp>
      <p:sp>
        <p:nvSpPr>
          <p:cNvPr id="599" name="Google Shape;599;p65"/>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0" name="Google Shape;600;p65"/>
          <p:cNvSpPr txBox="1">
            <a:spLocks noGrp="1"/>
          </p:cNvSpPr>
          <p:nvPr>
            <p:ph type="body" idx="4294967295"/>
          </p:nvPr>
        </p:nvSpPr>
        <p:spPr>
          <a:xfrm>
            <a:off x="838199" y="789775"/>
            <a:ext cx="84339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4400" b="1" dirty="0">
                <a:solidFill>
                  <a:srgbClr val="000E8E"/>
                </a:solidFill>
              </a:rPr>
              <a:t>Positionierungsspiel</a:t>
            </a:r>
            <a:endParaRPr sz="4800" b="1" dirty="0">
              <a:solidFill>
                <a:srgbClr val="000E8E"/>
              </a:solidFill>
            </a:endParaRPr>
          </a:p>
        </p:txBody>
      </p:sp>
      <p:sp>
        <p:nvSpPr>
          <p:cNvPr id="601" name="Google Shape;601;p65"/>
          <p:cNvSpPr txBox="1">
            <a:spLocks noGrp="1"/>
          </p:cNvSpPr>
          <p:nvPr>
            <p:ph type="body" idx="4294967295"/>
          </p:nvPr>
        </p:nvSpPr>
        <p:spPr>
          <a:xfrm>
            <a:off x="838199" y="168275"/>
            <a:ext cx="10515600" cy="482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sz="2000">
                <a:solidFill>
                  <a:srgbClr val="FF6555"/>
                </a:solidFill>
              </a:rPr>
              <a:t>Methodenoption 2 von 2: Positionierungsspiel mit Wahr/Falsch-Aussagen</a:t>
            </a:r>
            <a:endParaRPr sz="2000">
              <a:solidFill>
                <a:srgbClr val="FF6555"/>
              </a:solidFill>
            </a:endParaRPr>
          </a:p>
        </p:txBody>
      </p:sp>
      <p:sp>
        <p:nvSpPr>
          <p:cNvPr id="602" name="Google Shape;602;p6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150"/>
              <a:buFont typeface="Arial"/>
              <a:buNone/>
            </a:pPr>
            <a:fld id="{00000000-1234-1234-1234-123412341234}" type="slidenum">
              <a:rPr lang="de-DE" sz="1150" b="0" i="0" u="none" strike="noStrike" cap="none">
                <a:solidFill>
                  <a:srgbClr val="828282"/>
                </a:solidFill>
                <a:latin typeface="Arial"/>
                <a:ea typeface="Arial"/>
                <a:cs typeface="Arial"/>
                <a:sym typeface="Arial"/>
              </a:rPr>
              <a:t>64</a:t>
            </a:fld>
            <a:endParaRPr sz="1150" b="0" i="0" u="none" strike="noStrike" cap="none">
              <a:solidFill>
                <a:srgbClr val="828282"/>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3c329928b05_0_37"/>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608" name="Google Shape;608;g3c329928b05_0_37"/>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35424"/>
              </a:lnSpc>
              <a:spcBef>
                <a:spcPts val="0"/>
              </a:spcBef>
              <a:spcAft>
                <a:spcPts val="0"/>
              </a:spcAft>
              <a:buClr>
                <a:schemeClr val="dk1"/>
              </a:buClr>
              <a:buSzPts val="2800"/>
              <a:buNone/>
            </a:pPr>
            <a:r>
              <a:rPr lang="de-DE" sz="2633">
                <a:solidFill>
                  <a:srgbClr val="000E8E"/>
                </a:solidFill>
              </a:rPr>
              <a:t>Die Schuldenbremse ist im Grundgesetz festgeschrieben (Artikel 109 und 115 GG). Das bedeutet: Um sie zu ändern, braucht es eine </a:t>
            </a:r>
            <a:r>
              <a:rPr lang="de-DE" sz="2633" b="1">
                <a:solidFill>
                  <a:srgbClr val="000E8E"/>
                </a:solidFill>
              </a:rPr>
              <a:t>⅔ Mehrheit in Bundestag und Bundesrat.</a:t>
            </a:r>
            <a:endParaRPr sz="2633">
              <a:solidFill>
                <a:srgbClr val="000E8E"/>
              </a:solidFill>
            </a:endParaRPr>
          </a:p>
          <a:p>
            <a:pPr marL="0" lvl="0" indent="0" algn="l" rtl="0">
              <a:lnSpc>
                <a:spcPct val="135424"/>
              </a:lnSpc>
              <a:spcBef>
                <a:spcPts val="0"/>
              </a:spcBef>
              <a:spcAft>
                <a:spcPts val="0"/>
              </a:spcAft>
              <a:buClr>
                <a:schemeClr val="dk1"/>
              </a:buClr>
              <a:buSzPts val="2800"/>
              <a:buNone/>
            </a:pPr>
            <a:endParaRPr sz="2633" u="sng">
              <a:solidFill>
                <a:srgbClr val="000E8E"/>
              </a:solidFill>
            </a:endParaRPr>
          </a:p>
          <a:p>
            <a:pPr marL="0" lvl="0" indent="0" algn="l" rtl="0">
              <a:lnSpc>
                <a:spcPct val="135424"/>
              </a:lnSpc>
              <a:spcBef>
                <a:spcPts val="0"/>
              </a:spcBef>
              <a:spcAft>
                <a:spcPts val="0"/>
              </a:spcAft>
              <a:buClr>
                <a:schemeClr val="dk1"/>
              </a:buClr>
              <a:buSzPts val="2800"/>
              <a:buNone/>
            </a:pPr>
            <a:r>
              <a:rPr lang="de-DE" sz="2633">
                <a:solidFill>
                  <a:srgbClr val="000E8E"/>
                </a:solidFill>
              </a:rPr>
              <a:t>Die Schuldenbremse begrenzt die erlaubte Neuverschuldung pro Jahr anhand von </a:t>
            </a:r>
            <a:r>
              <a:rPr lang="de-DE" sz="2633" b="1">
                <a:solidFill>
                  <a:srgbClr val="000E8E"/>
                </a:solidFill>
              </a:rPr>
              <a:t>numerischen Obergrenzen</a:t>
            </a:r>
            <a:r>
              <a:rPr lang="de-DE" sz="2633">
                <a:solidFill>
                  <a:srgbClr val="000E8E"/>
                </a:solidFill>
              </a:rPr>
              <a:t>: Für Bund und Länder darf die strukturelle Neuverschuldung </a:t>
            </a:r>
            <a:r>
              <a:rPr lang="de-DE" sz="2633" b="1">
                <a:solidFill>
                  <a:srgbClr val="000E8E"/>
                </a:solidFill>
              </a:rPr>
              <a:t>maximal 0,35% des BIP</a:t>
            </a:r>
            <a:r>
              <a:rPr lang="de-DE" sz="2633">
                <a:solidFill>
                  <a:srgbClr val="000E8E"/>
                </a:solidFill>
              </a:rPr>
              <a:t> pro Jahr betragen. </a:t>
            </a:r>
            <a:endParaRPr/>
          </a:p>
        </p:txBody>
      </p:sp>
      <p:sp>
        <p:nvSpPr>
          <p:cNvPr id="609" name="Google Shape;609;g3c329928b05_0_37"/>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g3c329928b05_0_37"/>
          <p:cNvSpPr txBox="1">
            <a:spLocks noGrp="1"/>
          </p:cNvSpPr>
          <p:nvPr>
            <p:ph type="body" idx="4294967295"/>
          </p:nvPr>
        </p:nvSpPr>
        <p:spPr>
          <a:xfrm>
            <a:off x="838200" y="789775"/>
            <a:ext cx="12080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3500" b="1" dirty="0">
                <a:solidFill>
                  <a:srgbClr val="000E8E"/>
                </a:solidFill>
              </a:rPr>
              <a:t>Schuldenregeln: Schuldenbremse</a:t>
            </a:r>
            <a:endParaRPr sz="3500" b="1" dirty="0">
              <a:solidFill>
                <a:srgbClr val="000E8E"/>
              </a:solidFill>
            </a:endParaRPr>
          </a:p>
        </p:txBody>
      </p:sp>
      <p:sp>
        <p:nvSpPr>
          <p:cNvPr id="611" name="Google Shape;611;g3c329928b05_0_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65</a:t>
            </a:fld>
            <a:endParaRPr sz="1150">
              <a:solidFill>
                <a:srgbClr val="82828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3c329928b05_0_47"/>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617" name="Google Shape;617;g3c329928b05_0_47"/>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5424"/>
              </a:lnSpc>
              <a:spcBef>
                <a:spcPts val="0"/>
              </a:spcBef>
              <a:spcAft>
                <a:spcPts val="0"/>
              </a:spcAft>
              <a:buClr>
                <a:schemeClr val="dk1"/>
              </a:buClr>
              <a:buSzPts val="2800"/>
              <a:buNone/>
            </a:pPr>
            <a:r>
              <a:rPr lang="de-DE" sz="2933">
                <a:solidFill>
                  <a:srgbClr val="000E8E"/>
                </a:solidFill>
              </a:rPr>
              <a:t>Zusätzlich stehen neben der Schuldenbremse </a:t>
            </a:r>
            <a:r>
              <a:rPr lang="de-DE" sz="2933" b="1">
                <a:solidFill>
                  <a:srgbClr val="000E8E"/>
                </a:solidFill>
              </a:rPr>
              <a:t>Sondervermögen </a:t>
            </a:r>
            <a:r>
              <a:rPr lang="de-DE" sz="2933">
                <a:solidFill>
                  <a:srgbClr val="000E8E"/>
                </a:solidFill>
              </a:rPr>
              <a:t>im Grundgesetz, die aus der Begrenzung durch die Schuldenbremse ausgenommen sind.</a:t>
            </a:r>
            <a:endParaRPr sz="1400"/>
          </a:p>
          <a:p>
            <a:pPr marL="0" lvl="0" indent="0" algn="l" rtl="0">
              <a:lnSpc>
                <a:spcPct val="135424"/>
              </a:lnSpc>
              <a:spcBef>
                <a:spcPts val="0"/>
              </a:spcBef>
              <a:spcAft>
                <a:spcPts val="0"/>
              </a:spcAft>
              <a:buClr>
                <a:schemeClr val="dk1"/>
              </a:buClr>
              <a:buSzPts val="2800"/>
              <a:buNone/>
            </a:pPr>
            <a:endParaRPr sz="2933">
              <a:solidFill>
                <a:srgbClr val="000E8E"/>
              </a:solidFill>
            </a:endParaRPr>
          </a:p>
          <a:p>
            <a:pPr marL="0" lvl="0" indent="0" algn="l" rtl="0">
              <a:lnSpc>
                <a:spcPct val="135424"/>
              </a:lnSpc>
              <a:spcBef>
                <a:spcPts val="0"/>
              </a:spcBef>
              <a:spcAft>
                <a:spcPts val="0"/>
              </a:spcAft>
              <a:buClr>
                <a:schemeClr val="dk1"/>
              </a:buClr>
              <a:buSzPts val="2800"/>
              <a:buNone/>
            </a:pPr>
            <a:r>
              <a:rPr lang="de-DE" sz="2933">
                <a:solidFill>
                  <a:srgbClr val="000E8E"/>
                </a:solidFill>
              </a:rPr>
              <a:t>Sondervermögen geben vor, in welcher Höhe sich der Staat zusätzlich zu den Spielräumen unter der Schuldenbremse für einen </a:t>
            </a:r>
            <a:r>
              <a:rPr lang="de-DE" sz="2933" b="1">
                <a:solidFill>
                  <a:srgbClr val="000E8E"/>
                </a:solidFill>
              </a:rPr>
              <a:t>bestimmten Zweck </a:t>
            </a:r>
            <a:r>
              <a:rPr lang="de-DE" sz="2933">
                <a:solidFill>
                  <a:srgbClr val="000E8E"/>
                </a:solidFill>
              </a:rPr>
              <a:t>und für eine </a:t>
            </a:r>
            <a:r>
              <a:rPr lang="de-DE" sz="2933" b="1">
                <a:solidFill>
                  <a:srgbClr val="000E8E"/>
                </a:solidFill>
              </a:rPr>
              <a:t>bestimmte Laufzeit </a:t>
            </a:r>
            <a:r>
              <a:rPr lang="de-DE" sz="2933">
                <a:solidFill>
                  <a:srgbClr val="000E8E"/>
                </a:solidFill>
              </a:rPr>
              <a:t>verschulden darf.</a:t>
            </a:r>
            <a:endParaRPr sz="2633">
              <a:solidFill>
                <a:srgbClr val="000E8E"/>
              </a:solidFill>
            </a:endParaRPr>
          </a:p>
        </p:txBody>
      </p:sp>
      <p:sp>
        <p:nvSpPr>
          <p:cNvPr id="618" name="Google Shape;618;g3c329928b05_0_47"/>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9" name="Google Shape;619;g3c329928b05_0_47"/>
          <p:cNvSpPr txBox="1">
            <a:spLocks noGrp="1"/>
          </p:cNvSpPr>
          <p:nvPr>
            <p:ph type="body" idx="4294967295"/>
          </p:nvPr>
        </p:nvSpPr>
        <p:spPr>
          <a:xfrm>
            <a:off x="838200" y="789775"/>
            <a:ext cx="12080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3500" b="1">
                <a:solidFill>
                  <a:srgbClr val="000E8E"/>
                </a:solidFill>
              </a:rPr>
              <a:t>Schuldenregeln: Sondervermögen</a:t>
            </a:r>
            <a:endParaRPr sz="3500" b="1">
              <a:solidFill>
                <a:srgbClr val="000E8E"/>
              </a:solidFill>
            </a:endParaRPr>
          </a:p>
        </p:txBody>
      </p:sp>
      <p:sp>
        <p:nvSpPr>
          <p:cNvPr id="620" name="Google Shape;620;g3c329928b05_0_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66</a:t>
            </a:fld>
            <a:endParaRPr sz="1150">
              <a:solidFill>
                <a:srgbClr val="82828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g3c329928b05_0_55"/>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626" name="Google Shape;626;g3c329928b05_0_55"/>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35424"/>
              </a:lnSpc>
              <a:spcBef>
                <a:spcPts val="0"/>
              </a:spcBef>
              <a:spcAft>
                <a:spcPts val="0"/>
              </a:spcAft>
              <a:buClr>
                <a:schemeClr val="dk1"/>
              </a:buClr>
              <a:buSzPts val="2800"/>
              <a:buNone/>
            </a:pPr>
            <a:r>
              <a:rPr lang="de-DE" sz="2933">
                <a:solidFill>
                  <a:srgbClr val="000E8E"/>
                </a:solidFill>
              </a:rPr>
              <a:t>Seit März 2025 gilt außerdem eine </a:t>
            </a:r>
            <a:r>
              <a:rPr lang="de-DE" sz="2933" b="1">
                <a:solidFill>
                  <a:srgbClr val="000E8E"/>
                </a:solidFill>
              </a:rPr>
              <a:t>Bereichsausnahme</a:t>
            </a:r>
            <a:r>
              <a:rPr lang="de-DE" sz="2933">
                <a:solidFill>
                  <a:srgbClr val="000E8E"/>
                </a:solidFill>
              </a:rPr>
              <a:t> von</a:t>
            </a:r>
            <a:br>
              <a:rPr lang="de-DE" sz="2933">
                <a:solidFill>
                  <a:srgbClr val="000E8E"/>
                </a:solidFill>
              </a:rPr>
            </a:br>
            <a:r>
              <a:rPr lang="de-DE" sz="2933">
                <a:solidFill>
                  <a:srgbClr val="000E8E"/>
                </a:solidFill>
              </a:rPr>
              <a:t>der Schuldenbremse. Diese gilt für Ausgaben in </a:t>
            </a:r>
            <a:r>
              <a:rPr lang="de-DE" sz="2933" b="1">
                <a:solidFill>
                  <a:srgbClr val="000E8E"/>
                </a:solidFill>
              </a:rPr>
              <a:t>Sicherheit und Verteidigung, </a:t>
            </a:r>
            <a:r>
              <a:rPr lang="de-DE" sz="2933">
                <a:solidFill>
                  <a:srgbClr val="000E8E"/>
                </a:solidFill>
              </a:rPr>
              <a:t>die oberhalb eines Prozents des BIP liegen. </a:t>
            </a:r>
            <a:endParaRPr sz="2633">
              <a:solidFill>
                <a:srgbClr val="000E8E"/>
              </a:solidFill>
            </a:endParaRPr>
          </a:p>
        </p:txBody>
      </p:sp>
      <p:sp>
        <p:nvSpPr>
          <p:cNvPr id="627" name="Google Shape;627;g3c329928b05_0_55"/>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8" name="Google Shape;628;g3c329928b05_0_55"/>
          <p:cNvSpPr txBox="1">
            <a:spLocks noGrp="1"/>
          </p:cNvSpPr>
          <p:nvPr>
            <p:ph type="body" idx="4294967295"/>
          </p:nvPr>
        </p:nvSpPr>
        <p:spPr>
          <a:xfrm>
            <a:off x="838200" y="789775"/>
            <a:ext cx="12080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3500" b="1">
                <a:solidFill>
                  <a:srgbClr val="000E8E"/>
                </a:solidFill>
              </a:rPr>
              <a:t>Schuldenregeln: Bereichsausnahme</a:t>
            </a:r>
            <a:endParaRPr sz="3500" b="1">
              <a:solidFill>
                <a:srgbClr val="000E8E"/>
              </a:solidFill>
            </a:endParaRPr>
          </a:p>
        </p:txBody>
      </p:sp>
      <p:sp>
        <p:nvSpPr>
          <p:cNvPr id="629" name="Google Shape;629;g3c329928b05_0_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67</a:t>
            </a:fld>
            <a:endParaRPr sz="1150">
              <a:solidFill>
                <a:srgbClr val="82828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3c329928b05_0_63"/>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635" name="Google Shape;635;g3c329928b05_0_63"/>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35424"/>
              </a:lnSpc>
              <a:spcBef>
                <a:spcPts val="0"/>
              </a:spcBef>
              <a:spcAft>
                <a:spcPts val="0"/>
              </a:spcAft>
              <a:buClr>
                <a:schemeClr val="dk1"/>
              </a:buClr>
              <a:buSzPts val="2800"/>
              <a:buNone/>
            </a:pPr>
            <a:r>
              <a:rPr lang="de-DE" sz="2933">
                <a:solidFill>
                  <a:srgbClr val="000E8E"/>
                </a:solidFill>
              </a:rPr>
              <a:t>In Artikel 115 des Grundgesetzes ist zudem </a:t>
            </a:r>
            <a:r>
              <a:rPr lang="de-DE" sz="2933" b="1">
                <a:solidFill>
                  <a:srgbClr val="000E8E"/>
                </a:solidFill>
              </a:rPr>
              <a:t>eine Notlagenklausel für Naturkatastrophen</a:t>
            </a:r>
            <a:r>
              <a:rPr lang="de-DE" sz="2933">
                <a:solidFill>
                  <a:srgbClr val="000E8E"/>
                </a:solidFill>
              </a:rPr>
              <a:t> oder </a:t>
            </a:r>
            <a:r>
              <a:rPr lang="de-DE" sz="2933" b="1">
                <a:solidFill>
                  <a:srgbClr val="000E8E"/>
                </a:solidFill>
              </a:rPr>
              <a:t>„außergewöhnliche Notsituationen“</a:t>
            </a:r>
            <a:r>
              <a:rPr lang="de-DE" sz="2933">
                <a:solidFill>
                  <a:srgbClr val="000E8E"/>
                </a:solidFill>
              </a:rPr>
              <a:t>, die sich der Kontrolle des Staates entziehen und seine Finanzlage erheblich beeinträchtigen, festgeschrieben.</a:t>
            </a:r>
            <a:endParaRPr sz="1400"/>
          </a:p>
          <a:p>
            <a:pPr marL="0" lvl="0" indent="0" algn="l" rtl="0">
              <a:lnSpc>
                <a:spcPct val="135424"/>
              </a:lnSpc>
              <a:spcBef>
                <a:spcPts val="0"/>
              </a:spcBef>
              <a:spcAft>
                <a:spcPts val="0"/>
              </a:spcAft>
              <a:buClr>
                <a:schemeClr val="dk1"/>
              </a:buClr>
              <a:buSzPts val="2800"/>
              <a:buNone/>
            </a:pPr>
            <a:endParaRPr sz="2933">
              <a:solidFill>
                <a:srgbClr val="000E8E"/>
              </a:solidFill>
            </a:endParaRPr>
          </a:p>
          <a:p>
            <a:pPr marL="0" lvl="0" indent="0" algn="l" rtl="0">
              <a:lnSpc>
                <a:spcPct val="135424"/>
              </a:lnSpc>
              <a:spcBef>
                <a:spcPts val="0"/>
              </a:spcBef>
              <a:spcAft>
                <a:spcPts val="0"/>
              </a:spcAft>
              <a:buClr>
                <a:schemeClr val="dk1"/>
              </a:buClr>
              <a:buSzPts val="2800"/>
              <a:buNone/>
            </a:pPr>
            <a:r>
              <a:rPr lang="de-DE" sz="2933">
                <a:solidFill>
                  <a:srgbClr val="000E8E"/>
                </a:solidFill>
              </a:rPr>
              <a:t>Eine solche Ausnahme kann mit einfacher Mehrheit beschlossen werden.</a:t>
            </a:r>
            <a:endParaRPr sz="2933">
              <a:solidFill>
                <a:srgbClr val="000E8E"/>
              </a:solidFill>
            </a:endParaRPr>
          </a:p>
        </p:txBody>
      </p:sp>
      <p:sp>
        <p:nvSpPr>
          <p:cNvPr id="636" name="Google Shape;636;g3c329928b05_0_63"/>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7" name="Google Shape;637;g3c329928b05_0_63"/>
          <p:cNvSpPr txBox="1">
            <a:spLocks noGrp="1"/>
          </p:cNvSpPr>
          <p:nvPr>
            <p:ph type="body" idx="4294967295"/>
          </p:nvPr>
        </p:nvSpPr>
        <p:spPr>
          <a:xfrm>
            <a:off x="838200" y="789775"/>
            <a:ext cx="12080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3500" b="1">
                <a:solidFill>
                  <a:srgbClr val="000E8E"/>
                </a:solidFill>
              </a:rPr>
              <a:t>Schuldenregeln: Notlagenklausel</a:t>
            </a:r>
            <a:endParaRPr sz="3500" b="1">
              <a:solidFill>
                <a:srgbClr val="000E8E"/>
              </a:solidFill>
            </a:endParaRPr>
          </a:p>
        </p:txBody>
      </p:sp>
      <p:sp>
        <p:nvSpPr>
          <p:cNvPr id="638" name="Google Shape;638;g3c329928b05_0_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68</a:t>
            </a:fld>
            <a:endParaRPr sz="1150">
              <a:solidFill>
                <a:srgbClr val="82828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3c329928b05_0_71"/>
          <p:cNvSpPr txBox="1">
            <a:spLocks noGrp="1"/>
          </p:cNvSpPr>
          <p:nvPr>
            <p:ph type="body" idx="4294967295"/>
          </p:nvPr>
        </p:nvSpPr>
        <p:spPr>
          <a:xfrm>
            <a:off x="838200" y="758225"/>
            <a:ext cx="105156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800"/>
              <a:buNone/>
            </a:pPr>
            <a:r>
              <a:rPr lang="de-DE" sz="4000" b="1">
                <a:solidFill>
                  <a:srgbClr val="000E8E"/>
                </a:solidFill>
              </a:rPr>
              <a:t>Schuldenregeln: Schuldenbremse</a:t>
            </a:r>
            <a:endParaRPr sz="4000" b="1">
              <a:solidFill>
                <a:srgbClr val="000E8E"/>
              </a:solidFill>
            </a:endParaRPr>
          </a:p>
        </p:txBody>
      </p:sp>
      <p:sp>
        <p:nvSpPr>
          <p:cNvPr id="644" name="Google Shape;644;g3c329928b05_0_71"/>
          <p:cNvSpPr txBox="1">
            <a:spLocks noGrp="1"/>
          </p:cNvSpPr>
          <p:nvPr>
            <p:ph type="body" idx="4294967295"/>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35424"/>
              </a:lnSpc>
              <a:spcBef>
                <a:spcPts val="0"/>
              </a:spcBef>
              <a:spcAft>
                <a:spcPts val="0"/>
              </a:spcAft>
              <a:buClr>
                <a:schemeClr val="dk1"/>
              </a:buClr>
              <a:buSzPts val="2800"/>
              <a:buNone/>
            </a:pPr>
            <a:r>
              <a:rPr lang="de-DE" sz="2900">
                <a:solidFill>
                  <a:srgbClr val="000E8E"/>
                </a:solidFill>
              </a:rPr>
              <a:t>Zusätzlich zur Schuldenbremse gelten in Deutschland die </a:t>
            </a:r>
            <a:r>
              <a:rPr lang="de-DE" sz="2900" b="1">
                <a:solidFill>
                  <a:srgbClr val="000E8E"/>
                </a:solidFill>
              </a:rPr>
              <a:t>EU-Fiskalregeln.</a:t>
            </a:r>
            <a:r>
              <a:rPr lang="de-DE" sz="2900">
                <a:solidFill>
                  <a:srgbClr val="000E8E"/>
                </a:solidFill>
              </a:rPr>
              <a:t> Auch die EU gibt Begrenzungen für die Verschuldung der Mitgliedstaaten vor, sodass sich daraus ein </a:t>
            </a:r>
            <a:r>
              <a:rPr lang="de-DE" sz="2900" b="1">
                <a:solidFill>
                  <a:srgbClr val="000E8E"/>
                </a:solidFill>
              </a:rPr>
              <a:t>komplexes Konstrukt aus miteinander agierenden Schuldenregeln </a:t>
            </a:r>
            <a:r>
              <a:rPr lang="de-DE" sz="2900">
                <a:solidFill>
                  <a:srgbClr val="000E8E"/>
                </a:solidFill>
              </a:rPr>
              <a:t>ergibt.</a:t>
            </a:r>
            <a:endParaRPr sz="2900">
              <a:solidFill>
                <a:srgbClr val="000E8E"/>
              </a:solidFill>
            </a:endParaRPr>
          </a:p>
        </p:txBody>
      </p:sp>
      <p:sp>
        <p:nvSpPr>
          <p:cNvPr id="645" name="Google Shape;645;g3c329928b05_0_71"/>
          <p:cNvSpPr/>
          <p:nvPr/>
        </p:nvSpPr>
        <p:spPr>
          <a:xfrm>
            <a:off x="1" y="758236"/>
            <a:ext cx="9684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6" name="Google Shape;646;g3c329928b05_0_71"/>
          <p:cNvSpPr txBox="1">
            <a:spLocks noGrp="1"/>
          </p:cNvSpPr>
          <p:nvPr>
            <p:ph type="body" idx="4294967295"/>
          </p:nvPr>
        </p:nvSpPr>
        <p:spPr>
          <a:xfrm>
            <a:off x="838200" y="789775"/>
            <a:ext cx="120801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ts val="5300"/>
              <a:buNone/>
            </a:pPr>
            <a:r>
              <a:rPr lang="de-DE" sz="3500" b="1">
                <a:solidFill>
                  <a:srgbClr val="000E8E"/>
                </a:solidFill>
              </a:rPr>
              <a:t>Schuldenregeln: EU-Fiskalregeln</a:t>
            </a:r>
            <a:endParaRPr sz="3500" b="1">
              <a:solidFill>
                <a:srgbClr val="000E8E"/>
              </a:solidFill>
            </a:endParaRPr>
          </a:p>
        </p:txBody>
      </p:sp>
      <p:sp>
        <p:nvSpPr>
          <p:cNvPr id="647" name="Google Shape;647;g3c329928b05_0_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69</a:t>
            </a:fld>
            <a:endParaRPr sz="1150">
              <a:solidFill>
                <a:srgbClr val="82828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160" name="Google Shape;160;p7"/>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dirty="0"/>
              <a:t>Aufstellungsspiel</a:t>
            </a:r>
            <a:endParaRPr sz="4800" dirty="0"/>
          </a:p>
        </p:txBody>
      </p:sp>
      <p:sp>
        <p:nvSpPr>
          <p:cNvPr id="161" name="Google Shape;161;p7"/>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Jede Ecke im Raum steht für eine Antwortoption. </a:t>
            </a:r>
            <a:endParaRPr/>
          </a:p>
          <a:p>
            <a:pPr marL="0" lvl="0" indent="0" algn="l" rtl="0">
              <a:lnSpc>
                <a:spcPct val="90000"/>
              </a:lnSpc>
              <a:spcBef>
                <a:spcPts val="1000"/>
              </a:spcBef>
              <a:spcAft>
                <a:spcPts val="0"/>
              </a:spcAft>
              <a:buClr>
                <a:srgbClr val="000D86"/>
              </a:buClr>
              <a:buSzPts val="3000"/>
              <a:buNone/>
            </a:pPr>
            <a:r>
              <a:rPr lang="de-DE"/>
              <a:t>Verteilt euch entsprechend eurer Antworten im Raum.</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0"/>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653" name="Google Shape;653;p70"/>
          <p:cNvSpPr/>
          <p:nvPr/>
        </p:nvSpPr>
        <p:spPr>
          <a:xfrm>
            <a:off x="4557"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654" name="Google Shape;654;p70"/>
          <p:cNvSpPr txBox="1"/>
          <p:nvPr/>
        </p:nvSpPr>
        <p:spPr>
          <a:xfrm>
            <a:off x="2076950" y="2612554"/>
            <a:ext cx="8037300" cy="1822294"/>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8. Die Schwächen der aktuellen Schuldenregeln</a:t>
            </a:r>
            <a:endParaRPr sz="4900" b="1" i="0" u="none" strike="noStrike" cap="none">
              <a:solidFill>
                <a:srgbClr val="000E8E"/>
              </a:solidFill>
              <a:latin typeface="Arial"/>
              <a:ea typeface="Arial"/>
              <a:cs typeface="Arial"/>
              <a:sym typeface="Arial"/>
            </a:endParaRPr>
          </a:p>
        </p:txBody>
      </p:sp>
      <p:sp>
        <p:nvSpPr>
          <p:cNvPr id="655" name="Google Shape;655;p70"/>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70</a:t>
            </a:fld>
            <a:endParaRPr>
              <a:solidFill>
                <a:srgbClr val="000E8E"/>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71"/>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3: Murmelrunde + Input</a:t>
            </a:r>
            <a:endParaRPr/>
          </a:p>
        </p:txBody>
      </p:sp>
      <p:sp>
        <p:nvSpPr>
          <p:cNvPr id="662" name="Google Shape;662;p7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Murmelrunde</a:t>
            </a:r>
            <a:endParaRPr sz="4800" dirty="0"/>
          </a:p>
        </p:txBody>
      </p:sp>
      <p:sp>
        <p:nvSpPr>
          <p:cNvPr id="663" name="Google Shape;663;p71"/>
          <p:cNvSpPr txBox="1">
            <a:spLocks noGrp="1"/>
          </p:cNvSpPr>
          <p:nvPr>
            <p:ph type="body" idx="3"/>
          </p:nvPr>
        </p:nvSpPr>
        <p:spPr>
          <a:xfrm>
            <a:off x="838200" y="2766075"/>
            <a:ext cx="10515600" cy="194074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a:t>Besprecht mit ein oder zwei Sitznachbar:innen:</a:t>
            </a:r>
            <a:br>
              <a:rPr lang="de-DE" b="1"/>
            </a:br>
            <a:endParaRPr b="1"/>
          </a:p>
          <a:p>
            <a:pPr marL="0" lvl="0" indent="0" algn="ctr" rtl="0">
              <a:lnSpc>
                <a:spcPct val="90000"/>
              </a:lnSpc>
              <a:spcBef>
                <a:spcPts val="1000"/>
              </a:spcBef>
              <a:spcAft>
                <a:spcPts val="0"/>
              </a:spcAft>
              <a:buClr>
                <a:srgbClr val="000D86"/>
              </a:buClr>
              <a:buSzPts val="3000"/>
              <a:buNone/>
            </a:pPr>
            <a:r>
              <a:rPr lang="de-DE" b="1"/>
              <a:t>Warum sind Schuldenregeln überhaupt sinnvoll?</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2"/>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1 von 3: Murmelrunde + Input</a:t>
            </a:r>
            <a:endParaRPr/>
          </a:p>
        </p:txBody>
      </p:sp>
      <p:sp>
        <p:nvSpPr>
          <p:cNvPr id="670" name="Google Shape;670;p72"/>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Murmelrunde</a:t>
            </a:r>
            <a:endParaRPr sz="4800" dirty="0"/>
          </a:p>
        </p:txBody>
      </p:sp>
      <p:sp>
        <p:nvSpPr>
          <p:cNvPr id="671" name="Google Shape;671;p72"/>
          <p:cNvSpPr txBox="1">
            <a:spLocks noGrp="1"/>
          </p:cNvSpPr>
          <p:nvPr>
            <p:ph type="body" idx="3"/>
          </p:nvPr>
        </p:nvSpPr>
        <p:spPr>
          <a:xfrm>
            <a:off x="838200" y="2766075"/>
            <a:ext cx="10515600" cy="2625732"/>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00D86"/>
              </a:buClr>
              <a:buSzPts val="3000"/>
              <a:buNone/>
            </a:pPr>
            <a:r>
              <a:rPr lang="de-DE"/>
              <a:t>Besprecht mit ein oder zwei Sitznachbar:innen:</a:t>
            </a:r>
            <a:br>
              <a:rPr lang="de-DE" b="1"/>
            </a:br>
            <a:endParaRPr b="1"/>
          </a:p>
          <a:p>
            <a:pPr marL="0" lvl="0" indent="0" algn="ctr" rtl="0">
              <a:lnSpc>
                <a:spcPct val="90000"/>
              </a:lnSpc>
              <a:spcBef>
                <a:spcPts val="1000"/>
              </a:spcBef>
              <a:spcAft>
                <a:spcPts val="0"/>
              </a:spcAft>
              <a:buClr>
                <a:srgbClr val="000D86"/>
              </a:buClr>
              <a:buSzPts val="3000"/>
              <a:buNone/>
            </a:pPr>
            <a:r>
              <a:rPr lang="de-DE" b="1"/>
              <a:t>Trifft das, was ihr in der ersten Murmelrunde besprochen habt, auf die aktuell geltenden Schuldenregeln zu?</a:t>
            </a:r>
            <a:endParaRPr/>
          </a:p>
          <a:p>
            <a:pPr marL="0" lvl="0" indent="0" algn="ctr" rtl="0">
              <a:lnSpc>
                <a:spcPct val="90000"/>
              </a:lnSpc>
              <a:spcBef>
                <a:spcPts val="1000"/>
              </a:spcBef>
              <a:spcAft>
                <a:spcPts val="0"/>
              </a:spcAft>
              <a:buClr>
                <a:srgbClr val="000D86"/>
              </a:buClr>
              <a:buSzPts val="3000"/>
              <a:buNone/>
            </a:pPr>
            <a:r>
              <a:rPr lang="de-DE" b="1"/>
              <a:t>Was berücksichtigt die Schuldenbremse und was nicht?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3"/>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3: Pro-Contra-Debatte</a:t>
            </a:r>
            <a:endParaRPr/>
          </a:p>
        </p:txBody>
      </p:sp>
      <p:sp>
        <p:nvSpPr>
          <p:cNvPr id="678" name="Google Shape;678;p73"/>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ct val="100000"/>
              <a:buNone/>
            </a:pPr>
            <a:r>
              <a:rPr lang="de-DE" sz="4400" dirty="0"/>
              <a:t>Pro-Contra-Debatte</a:t>
            </a:r>
            <a:endParaRPr sz="4400" dirty="0"/>
          </a:p>
        </p:txBody>
      </p:sp>
      <p:sp>
        <p:nvSpPr>
          <p:cNvPr id="679" name="Google Shape;679;p73"/>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Teilt euch in zwei Gruppen auf.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Eine Gruppe vertritt die </a:t>
            </a:r>
            <a:r>
              <a:rPr lang="de-DE" b="1"/>
              <a:t>Pro-Schuldenregeln-Position</a:t>
            </a:r>
            <a:r>
              <a:rPr lang="de-DE"/>
              <a:t>, </a:t>
            </a:r>
            <a:br>
              <a:rPr lang="de-DE"/>
            </a:br>
            <a:r>
              <a:rPr lang="de-DE"/>
              <a:t>die andere Gruppe die </a:t>
            </a:r>
            <a:r>
              <a:rPr lang="de-DE" b="1"/>
              <a:t>Contra-Schuldenregeln-Position</a:t>
            </a:r>
            <a:r>
              <a:rPr lang="de-DE"/>
              <a:t>.</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Erarbeitet Argumente für eure jeweiligen Gruppen.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Am Ende tragen wir alle Argumente zusammen.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4"/>
          <p:cNvSpPr txBox="1">
            <a:spLocks noGrp="1"/>
          </p:cNvSpPr>
          <p:nvPr>
            <p:ph type="body" idx="1"/>
          </p:nvPr>
        </p:nvSpPr>
        <p:spPr>
          <a:xfrm>
            <a:off x="838200" y="168275"/>
            <a:ext cx="8826062"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685" name="Google Shape;685;p74"/>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Video</a:t>
            </a:r>
            <a:endParaRPr sz="4800" dirty="0"/>
          </a:p>
        </p:txBody>
      </p:sp>
      <p:sp>
        <p:nvSpPr>
          <p:cNvPr id="686" name="Google Shape;686;p74"/>
          <p:cNvSpPr txBox="1"/>
          <p:nvPr/>
        </p:nvSpPr>
        <p:spPr>
          <a:xfrm>
            <a:off x="984155" y="1825625"/>
            <a:ext cx="10369645" cy="40010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de-DE" sz="3000" b="0" i="0" u="none" strike="noStrike" cap="none">
                <a:solidFill>
                  <a:srgbClr val="000E8E"/>
                </a:solidFill>
                <a:latin typeface="Arial"/>
                <a:ea typeface="Arial"/>
                <a:cs typeface="Arial"/>
                <a:sym typeface="Arial"/>
              </a:rPr>
              <a:t>Schaut euch das Video an und macht euch beim </a:t>
            </a:r>
            <a:br>
              <a:rPr lang="de-DE" sz="3000" b="0" i="0" u="none" strike="noStrike" cap="none">
                <a:solidFill>
                  <a:srgbClr val="000E8E"/>
                </a:solidFill>
                <a:latin typeface="Arial"/>
                <a:ea typeface="Arial"/>
                <a:cs typeface="Arial"/>
                <a:sym typeface="Arial"/>
              </a:rPr>
            </a:br>
            <a:r>
              <a:rPr lang="de-DE" sz="3000" b="0" i="0" u="none" strike="noStrike" cap="none">
                <a:solidFill>
                  <a:srgbClr val="000E8E"/>
                </a:solidFill>
                <a:latin typeface="Arial"/>
                <a:ea typeface="Arial"/>
                <a:cs typeface="Arial"/>
                <a:sym typeface="Arial"/>
              </a:rPr>
              <a:t>Zuschauen Notizen zu folgenden Fragen: </a:t>
            </a:r>
            <a:br>
              <a:rPr lang="de-DE" sz="3000" b="0" i="0" u="none" strike="noStrike" cap="none">
                <a:solidFill>
                  <a:srgbClr val="000E8E"/>
                </a:solidFill>
                <a:latin typeface="Arial"/>
                <a:ea typeface="Arial"/>
                <a:cs typeface="Arial"/>
                <a:sym typeface="Arial"/>
              </a:rPr>
            </a:br>
            <a:endParaRPr sz="3000" b="0" i="0" u="none" strike="noStrike" cap="none">
              <a:solidFill>
                <a:srgbClr val="000E8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de-DE" sz="3000" b="1" i="0" u="none" strike="noStrike" cap="none">
                <a:solidFill>
                  <a:srgbClr val="000E8E"/>
                </a:solidFill>
                <a:latin typeface="Arial"/>
                <a:ea typeface="Arial"/>
                <a:cs typeface="Arial"/>
                <a:sym typeface="Arial"/>
              </a:rPr>
              <a:t>Welche Argumente werden für strikte Schuldenregeln genannt?</a:t>
            </a:r>
            <a:br>
              <a:rPr lang="de-DE" sz="3000" b="1" i="0" u="none" strike="noStrike" cap="none">
                <a:solidFill>
                  <a:srgbClr val="000E8E"/>
                </a:solidFill>
                <a:latin typeface="Arial"/>
                <a:ea typeface="Arial"/>
                <a:cs typeface="Arial"/>
                <a:sym typeface="Arial"/>
              </a:rPr>
            </a:br>
            <a:br>
              <a:rPr lang="de-DE" sz="3000" b="1" i="0" u="none" strike="noStrike" cap="none">
                <a:solidFill>
                  <a:srgbClr val="000E8E"/>
                </a:solidFill>
                <a:latin typeface="Arial"/>
                <a:ea typeface="Arial"/>
                <a:cs typeface="Arial"/>
                <a:sym typeface="Arial"/>
              </a:rPr>
            </a:br>
            <a:r>
              <a:rPr lang="de-DE" sz="3000" b="1" i="0" u="none" strike="noStrike" cap="none">
                <a:solidFill>
                  <a:srgbClr val="000E8E"/>
                </a:solidFill>
                <a:latin typeface="Arial"/>
                <a:ea typeface="Arial"/>
                <a:cs typeface="Arial"/>
                <a:sym typeface="Arial"/>
              </a:rPr>
              <a:t>Welche Argumente werden dagegen genannt?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E8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rgbClr val="000E8E"/>
                </a:solidFill>
                <a:latin typeface="Arial"/>
                <a:ea typeface="Arial"/>
                <a:cs typeface="Arial"/>
                <a:sym typeface="Arial"/>
              </a:rPr>
              <a:t>Video: „</a:t>
            </a:r>
            <a:r>
              <a:rPr lang="de-DE" sz="2000" b="0" i="0" u="sng" strike="noStrike" cap="none">
                <a:solidFill>
                  <a:srgbClr val="000E8E"/>
                </a:solidFill>
                <a:latin typeface="Arial"/>
                <a:ea typeface="Arial"/>
                <a:cs typeface="Arial"/>
                <a:sym typeface="Arial"/>
                <a:hlinkClick r:id="rId3">
                  <a:extLst>
                    <a:ext uri="{A12FA001-AC4F-418D-AE19-62706E023703}">
                      <ahyp:hlinkClr xmlns:ahyp="http://schemas.microsoft.com/office/drawing/2018/hyperlinkcolor" val="tx"/>
                    </a:ext>
                  </a:extLst>
                </a:hlinkClick>
              </a:rPr>
              <a:t>Claus von Wagner erklärt Friedrich Merz das Schuldensystem</a:t>
            </a:r>
            <a:r>
              <a:rPr lang="de-DE" sz="2000" b="0" i="0" u="none" strike="noStrike" cap="none">
                <a:solidFill>
                  <a:srgbClr val="000E8E"/>
                </a:solidFill>
                <a:latin typeface="Arial"/>
                <a:ea typeface="Arial"/>
                <a:cs typeface="Arial"/>
                <a:sym typeface="Arial"/>
              </a:rPr>
              <a:t>“║ „Die Anstalt“.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75"/>
          <p:cNvSpPr txBox="1">
            <a:spLocks noGrp="1"/>
          </p:cNvSpPr>
          <p:nvPr>
            <p:ph type="body" idx="1"/>
          </p:nvPr>
        </p:nvSpPr>
        <p:spPr>
          <a:xfrm>
            <a:off x="838199" y="168275"/>
            <a:ext cx="8589579"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693" name="Google Shape;693;p75"/>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
        <p:nvSpPr>
          <p:cNvPr id="694" name="Google Shape;694;p75"/>
          <p:cNvSpPr txBox="1"/>
          <p:nvPr/>
        </p:nvSpPr>
        <p:spPr>
          <a:xfrm>
            <a:off x="995855" y="1825625"/>
            <a:ext cx="10515599" cy="38779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de-DE" sz="3600" b="0" i="0" u="none" strike="noStrike" cap="none">
                <a:solidFill>
                  <a:srgbClr val="000E8E"/>
                </a:solidFill>
                <a:latin typeface="Arial"/>
                <a:ea typeface="Arial"/>
                <a:cs typeface="Arial"/>
                <a:sym typeface="Arial"/>
              </a:rPr>
              <a:t>Bildet Kleingruppen von drei bis vier Personen.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E8E"/>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de-DE" sz="3600" b="0" i="0" u="none" strike="noStrike" cap="none">
                <a:solidFill>
                  <a:srgbClr val="000E8E"/>
                </a:solidFill>
                <a:latin typeface="Arial"/>
                <a:ea typeface="Arial"/>
                <a:cs typeface="Arial"/>
                <a:sym typeface="Arial"/>
              </a:rPr>
              <a:t>Jede Gruppe hat maximal drei Minuten Zeit, um einen Satz zu vervollständigen.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de-DE" sz="3600" b="0" i="0" u="none" strike="noStrike" cap="none">
                <a:solidFill>
                  <a:srgbClr val="000E8E"/>
                </a:solidFill>
                <a:latin typeface="Arial"/>
                <a:ea typeface="Arial"/>
                <a:cs typeface="Arial"/>
                <a:sym typeface="Arial"/>
              </a:rPr>
              <a:t>Anschließend werden die Sätze allen anderen Gruppen vorgestellt und von allen gemeinsam von „passend“ zu „unpassend“ gerankt. </a:t>
            </a:r>
            <a:endParaRPr sz="3600" b="0" i="0" u="none" strike="noStrike" cap="none">
              <a:solidFill>
                <a:srgbClr val="000E8E"/>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76"/>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01" name="Google Shape;701;p76"/>
          <p:cNvSpPr txBox="1">
            <a:spLocks noGrp="1"/>
          </p:cNvSpPr>
          <p:nvPr>
            <p:ph type="body" idx="3"/>
          </p:nvPr>
        </p:nvSpPr>
        <p:spPr>
          <a:xfrm>
            <a:off x="838200" y="3097537"/>
            <a:ext cx="10515600" cy="662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Die Schuldentragfähigkeit wird gemessen, indem…?</a:t>
            </a:r>
            <a:endParaRPr/>
          </a:p>
        </p:txBody>
      </p:sp>
      <p:sp>
        <p:nvSpPr>
          <p:cNvPr id="702" name="Google Shape;702;p76"/>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77"/>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09" name="Google Shape;709;p77"/>
          <p:cNvSpPr txBox="1">
            <a:spLocks noGrp="1"/>
          </p:cNvSpPr>
          <p:nvPr>
            <p:ph type="body" idx="3"/>
          </p:nvPr>
        </p:nvSpPr>
        <p:spPr>
          <a:xfrm>
            <a:off x="838199" y="3097537"/>
            <a:ext cx="10515600" cy="93843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Die 60-Prozent-Schuldenquote für EU-Länder wurden als Zielgröße festgelegt, weil…?</a:t>
            </a:r>
            <a:endParaRPr/>
          </a:p>
        </p:txBody>
      </p:sp>
      <p:sp>
        <p:nvSpPr>
          <p:cNvPr id="710" name="Google Shape;710;p77"/>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78"/>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17" name="Google Shape;717;p78"/>
          <p:cNvSpPr txBox="1">
            <a:spLocks noGrp="1"/>
          </p:cNvSpPr>
          <p:nvPr>
            <p:ph type="body" idx="3"/>
          </p:nvPr>
        </p:nvSpPr>
        <p:spPr>
          <a:xfrm>
            <a:off x="838199" y="3097537"/>
            <a:ext cx="10515600" cy="10487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Bei moderatem Wachstum muss die Schuldenaufnahme für eine konstante Schuldenquote…?</a:t>
            </a:r>
            <a:endParaRPr/>
          </a:p>
        </p:txBody>
      </p:sp>
      <p:sp>
        <p:nvSpPr>
          <p:cNvPr id="718" name="Google Shape;718;p78"/>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79"/>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25" name="Google Shape;725;p79"/>
          <p:cNvSpPr txBox="1">
            <a:spLocks noGrp="1"/>
          </p:cNvSpPr>
          <p:nvPr>
            <p:ph type="body" idx="3"/>
          </p:nvPr>
        </p:nvSpPr>
        <p:spPr>
          <a:xfrm>
            <a:off x="838199" y="3097537"/>
            <a:ext cx="10515600" cy="13168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Die Schuldentragfähigkeit kann erreicht werden, indem…?</a:t>
            </a:r>
            <a:endParaRPr/>
          </a:p>
        </p:txBody>
      </p:sp>
      <p:sp>
        <p:nvSpPr>
          <p:cNvPr id="726" name="Google Shape;726;p79"/>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168" name="Google Shape;168;p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dirty="0"/>
              <a:t>Aufstellungsspiel</a:t>
            </a:r>
            <a:endParaRPr sz="4800" dirty="0"/>
          </a:p>
        </p:txBody>
      </p:sp>
      <p:sp>
        <p:nvSpPr>
          <p:cNvPr id="169" name="Google Shape;169;p8"/>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Stellt euch (ohne zu reden) alphabetisch anhand eurer Vornamen auf.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80"/>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33" name="Google Shape;733;p80"/>
          <p:cNvSpPr txBox="1">
            <a:spLocks noGrp="1"/>
          </p:cNvSpPr>
          <p:nvPr>
            <p:ph type="body" idx="3"/>
          </p:nvPr>
        </p:nvSpPr>
        <p:spPr>
          <a:xfrm>
            <a:off x="838199" y="3097537"/>
            <a:ext cx="10515600" cy="13168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Die relative Höhe der Staatsverschuldung ist wichtiger als die absolute Höhe, weil…?</a:t>
            </a:r>
            <a:endParaRPr/>
          </a:p>
        </p:txBody>
      </p:sp>
      <p:sp>
        <p:nvSpPr>
          <p:cNvPr id="734" name="Google Shape;734;p80"/>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81"/>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41" name="Google Shape;741;p81"/>
          <p:cNvSpPr txBox="1">
            <a:spLocks noGrp="1"/>
          </p:cNvSpPr>
          <p:nvPr>
            <p:ph type="body" idx="3"/>
          </p:nvPr>
        </p:nvSpPr>
        <p:spPr>
          <a:xfrm>
            <a:off x="838199" y="3097537"/>
            <a:ext cx="10515600" cy="13168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a:t>Entscheidender als die Höhe der Schulden ist/sind…?</a:t>
            </a:r>
            <a:endParaRPr/>
          </a:p>
        </p:txBody>
      </p:sp>
      <p:sp>
        <p:nvSpPr>
          <p:cNvPr id="742" name="Google Shape;742;p81"/>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a:t>Sätze vervollständigen</a:t>
            </a:r>
            <a:endParaRPr sz="4205"/>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82"/>
          <p:cNvSpPr txBox="1">
            <a:spLocks noGrp="1"/>
          </p:cNvSpPr>
          <p:nvPr>
            <p:ph type="body" idx="1"/>
          </p:nvPr>
        </p:nvSpPr>
        <p:spPr>
          <a:xfrm>
            <a:off x="838199" y="168275"/>
            <a:ext cx="10308021"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3 von 3: Video + Sätze vervollständigen in Gruppen</a:t>
            </a:r>
            <a:endParaRPr/>
          </a:p>
        </p:txBody>
      </p:sp>
      <p:sp>
        <p:nvSpPr>
          <p:cNvPr id="749" name="Google Shape;749;p82"/>
          <p:cNvSpPr txBox="1">
            <a:spLocks noGrp="1"/>
          </p:cNvSpPr>
          <p:nvPr>
            <p:ph type="body" idx="3"/>
          </p:nvPr>
        </p:nvSpPr>
        <p:spPr>
          <a:xfrm>
            <a:off x="838199" y="3097537"/>
            <a:ext cx="10515600" cy="13168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0D86"/>
              </a:buClr>
              <a:buSzPts val="3000"/>
              <a:buNone/>
            </a:pPr>
            <a:r>
              <a:rPr lang="de-DE" b="1" dirty="0"/>
              <a:t>Unser Wirtschaftspotenzial könnte besser ausgeschöpft werden, indem…?</a:t>
            </a:r>
            <a:endParaRPr dirty="0"/>
          </a:p>
        </p:txBody>
      </p:sp>
      <p:sp>
        <p:nvSpPr>
          <p:cNvPr id="750" name="Google Shape;750;p82"/>
          <p:cNvSpPr txBox="1">
            <a:spLocks noGrp="1"/>
          </p:cNvSpPr>
          <p:nvPr>
            <p:ph type="body" idx="2"/>
          </p:nvPr>
        </p:nvSpPr>
        <p:spPr>
          <a:xfrm>
            <a:off x="838200" y="789775"/>
            <a:ext cx="64188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4205" dirty="0"/>
              <a:t>Sätze vervollständigen</a:t>
            </a:r>
            <a:endParaRPr sz="4205"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83"/>
          <p:cNvSpPr/>
          <p:nvPr/>
        </p:nvSpPr>
        <p:spPr>
          <a:xfrm>
            <a:off x="0" y="758225"/>
            <a:ext cx="101946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p83"/>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a:t>Schuldenregeln beschränken die Gestaltungsmöglichkeiten der Regierung.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b="1"/>
              <a:t>→ Doch: Schuldenregeln, die die nötigen Investitionen verhindern, sind ökonomisch unklug.</a:t>
            </a:r>
            <a:endParaRPr b="1"/>
          </a:p>
        </p:txBody>
      </p:sp>
      <p:sp>
        <p:nvSpPr>
          <p:cNvPr id="757" name="Google Shape;757;p83"/>
          <p:cNvSpPr txBox="1">
            <a:spLocks noGrp="1"/>
          </p:cNvSpPr>
          <p:nvPr>
            <p:ph type="body" idx="2"/>
          </p:nvPr>
        </p:nvSpPr>
        <p:spPr>
          <a:xfrm>
            <a:off x="838200" y="789775"/>
            <a:ext cx="10515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3505"/>
              <a:t>Schuldenregeln und ihre Sinnhaftigkeit</a:t>
            </a:r>
            <a:endParaRPr sz="3505"/>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84"/>
          <p:cNvSpPr/>
          <p:nvPr/>
        </p:nvSpPr>
        <p:spPr>
          <a:xfrm>
            <a:off x="1" y="758236"/>
            <a:ext cx="10230591"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3" name="Google Shape;763;p84"/>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Schulden sind </a:t>
            </a:r>
            <a:r>
              <a:rPr lang="de-DE" b="1"/>
              <a:t>nicht per se </a:t>
            </a:r>
            <a:r>
              <a:rPr lang="de-DE" b="1" i="1"/>
              <a:t>„gut“ </a:t>
            </a:r>
            <a:r>
              <a:rPr lang="de-DE" b="1"/>
              <a:t>oder </a:t>
            </a:r>
            <a:r>
              <a:rPr lang="de-DE" b="1" i="1"/>
              <a:t>„schlecht“</a:t>
            </a:r>
            <a:r>
              <a:rPr lang="de-DE" b="1"/>
              <a:t>!</a:t>
            </a:r>
            <a:endParaRPr/>
          </a:p>
          <a:p>
            <a:pPr marL="228600" lvl="0" indent="-228600" algn="l" rtl="0">
              <a:lnSpc>
                <a:spcPct val="90000"/>
              </a:lnSpc>
              <a:spcBef>
                <a:spcPts val="1000"/>
              </a:spcBef>
              <a:spcAft>
                <a:spcPts val="0"/>
              </a:spcAft>
              <a:buClr>
                <a:srgbClr val="000D86"/>
              </a:buClr>
              <a:buSzPts val="3000"/>
              <a:buChar char="•"/>
            </a:pPr>
            <a:r>
              <a:rPr lang="de-DE"/>
              <a:t>Nur die Höhe der Schulden zu begrenzen, greift zu kurz. </a:t>
            </a:r>
            <a:endParaRPr/>
          </a:p>
          <a:p>
            <a:pPr marL="228600" lvl="0" indent="-228600" algn="l" rtl="0">
              <a:lnSpc>
                <a:spcPct val="90000"/>
              </a:lnSpc>
              <a:spcBef>
                <a:spcPts val="1000"/>
              </a:spcBef>
              <a:spcAft>
                <a:spcPts val="0"/>
              </a:spcAft>
              <a:buClr>
                <a:srgbClr val="000D86"/>
              </a:buClr>
              <a:buSzPts val="3000"/>
              <a:buChar char="•"/>
            </a:pPr>
            <a:r>
              <a:rPr lang="de-DE"/>
              <a:t>Es kommt darauf an, wofür das Geld ausgegeben wird!</a:t>
            </a:r>
            <a:endParaRPr/>
          </a:p>
          <a:p>
            <a:pPr marL="228600" lvl="0" indent="-3810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b="1"/>
              <a:t>→ Die Schuldenbremse ist blind gegenüber der Zukunftswirkung von Staatsausgaben.</a:t>
            </a:r>
            <a:endParaRPr b="1"/>
          </a:p>
        </p:txBody>
      </p:sp>
      <p:sp>
        <p:nvSpPr>
          <p:cNvPr id="764" name="Google Shape;764;p84"/>
          <p:cNvSpPr txBox="1">
            <a:spLocks noGrp="1"/>
          </p:cNvSpPr>
          <p:nvPr>
            <p:ph type="body" idx="2"/>
          </p:nvPr>
        </p:nvSpPr>
        <p:spPr>
          <a:xfrm>
            <a:off x="838200" y="789775"/>
            <a:ext cx="10515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3505"/>
              <a:t>Die Schwäche der Schuldenbremse</a:t>
            </a:r>
            <a:endParaRPr sz="3505"/>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5"/>
          <p:cNvSpPr/>
          <p:nvPr/>
        </p:nvSpPr>
        <p:spPr>
          <a:xfrm>
            <a:off x="1" y="758236"/>
            <a:ext cx="10230591"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0" name="Google Shape;770;p85"/>
          <p:cNvSpPr/>
          <p:nvPr/>
        </p:nvSpPr>
        <p:spPr>
          <a:xfrm>
            <a:off x="538654" y="1790918"/>
            <a:ext cx="10710738" cy="1260000"/>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a:solidFill>
                  <a:srgbClr val="000E8E"/>
                </a:solidFill>
                <a:latin typeface="Arial"/>
                <a:ea typeface="Arial"/>
                <a:cs typeface="Arial"/>
                <a:sym typeface="Arial"/>
              </a:rPr>
              <a:t>Strenge Fiskalregeln senken die Investitionen</a:t>
            </a:r>
            <a:endParaRPr sz="1200" b="0" i="0" u="none" strike="noStrike" cap="none">
              <a:solidFill>
                <a:srgbClr val="000000"/>
              </a:solidFill>
              <a:latin typeface="Arial"/>
              <a:ea typeface="Arial"/>
              <a:cs typeface="Arial"/>
              <a:sym typeface="Arial"/>
            </a:endParaRPr>
          </a:p>
        </p:txBody>
      </p:sp>
      <p:sp>
        <p:nvSpPr>
          <p:cNvPr id="771" name="Google Shape;771;p85"/>
          <p:cNvSpPr/>
          <p:nvPr/>
        </p:nvSpPr>
        <p:spPr>
          <a:xfrm>
            <a:off x="538654" y="3450272"/>
            <a:ext cx="10715328" cy="1260000"/>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a:solidFill>
                  <a:srgbClr val="000E8E"/>
                </a:solidFill>
                <a:latin typeface="Arial"/>
                <a:ea typeface="Arial"/>
                <a:cs typeface="Arial"/>
                <a:sym typeface="Arial"/>
              </a:rPr>
              <a:t>Keine ökonomische Begründung für die Zahlen der Schuldenbremse und der EU-Fiskalregeln</a:t>
            </a:r>
            <a:endParaRPr sz="1200" b="0" i="0" u="none" strike="noStrike" cap="none">
              <a:solidFill>
                <a:srgbClr val="000000"/>
              </a:solidFill>
              <a:latin typeface="Arial"/>
              <a:ea typeface="Arial"/>
              <a:cs typeface="Arial"/>
              <a:sym typeface="Arial"/>
            </a:endParaRPr>
          </a:p>
        </p:txBody>
      </p:sp>
      <p:sp>
        <p:nvSpPr>
          <p:cNvPr id="772" name="Google Shape;772;p85"/>
          <p:cNvSpPr/>
          <p:nvPr/>
        </p:nvSpPr>
        <p:spPr>
          <a:xfrm>
            <a:off x="538654" y="5109626"/>
            <a:ext cx="10715328" cy="1260000"/>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2800" b="0" i="0" u="none" strike="noStrike" cap="none">
                <a:solidFill>
                  <a:srgbClr val="000E8E"/>
                </a:solidFill>
                <a:latin typeface="Arial"/>
                <a:ea typeface="Arial"/>
                <a:cs typeface="Arial"/>
                <a:sym typeface="Arial"/>
              </a:rPr>
              <a:t>Makroökonomische Rahmenbedingungen verändern sich, starre Obergrenzen können das nicht berücksichtigen</a:t>
            </a:r>
            <a:endParaRPr sz="1200" b="0" i="0" u="none" strike="noStrike" cap="none">
              <a:solidFill>
                <a:srgbClr val="000000"/>
              </a:solidFill>
              <a:latin typeface="Arial"/>
              <a:ea typeface="Arial"/>
              <a:cs typeface="Arial"/>
              <a:sym typeface="Arial"/>
            </a:endParaRPr>
          </a:p>
        </p:txBody>
      </p:sp>
      <p:sp>
        <p:nvSpPr>
          <p:cNvPr id="773" name="Google Shape;773;p85"/>
          <p:cNvSpPr txBox="1">
            <a:spLocks noGrp="1"/>
          </p:cNvSpPr>
          <p:nvPr>
            <p:ph type="body" idx="2"/>
          </p:nvPr>
        </p:nvSpPr>
        <p:spPr>
          <a:xfrm>
            <a:off x="838200" y="789775"/>
            <a:ext cx="105156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4505"/>
              <a:buNone/>
            </a:pPr>
            <a:r>
              <a:rPr lang="de-DE" sz="3505"/>
              <a:t>Die Schwäche der Schuldenbremse</a:t>
            </a:r>
            <a:endParaRPr sz="3505"/>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86"/>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Zwischenfazit</a:t>
            </a:r>
            <a:endParaRPr sz="4800" dirty="0"/>
          </a:p>
        </p:txBody>
      </p:sp>
      <p:sp>
        <p:nvSpPr>
          <p:cNvPr id="779" name="Google Shape;779;p86"/>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D86"/>
              </a:buClr>
              <a:buSzPts val="3000"/>
              <a:buNone/>
            </a:pPr>
            <a:r>
              <a:rPr lang="de-DE"/>
              <a:t>→ Wie viel, wofür und wann ein Staat Schulden aufnehmen sollte, ergibt sich aus dem Zusammenspiel verschiedener Variablen.</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b="1"/>
              <a:t>In ihrer aktuellen Form schränken die Schuldenregeln die Flexibilität und Handlungsfähigkeit des Staates ein. </a:t>
            </a:r>
            <a:endParaRPr/>
          </a:p>
          <a:p>
            <a:pPr marL="0" lvl="0" indent="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Dabei ist es eine zentrale Aufgabe des Staates, eine verlässliche Finanzierung öffentlicher Aufgaben sicherzustellen.</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87"/>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785" name="Google Shape;785;p87"/>
          <p:cNvSpPr/>
          <p:nvPr/>
        </p:nvSpPr>
        <p:spPr>
          <a:xfrm>
            <a:off x="4557"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786" name="Google Shape;786;p87"/>
          <p:cNvSpPr txBox="1"/>
          <p:nvPr/>
        </p:nvSpPr>
        <p:spPr>
          <a:xfrm>
            <a:off x="2076950" y="2612554"/>
            <a:ext cx="8037300" cy="1822294"/>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9. Reformvorschläge für die Schuldenregeln</a:t>
            </a:r>
            <a:endParaRPr sz="4900" b="1" i="0" u="none" strike="noStrike" cap="none">
              <a:solidFill>
                <a:srgbClr val="000E8E"/>
              </a:solidFill>
              <a:latin typeface="Arial"/>
              <a:ea typeface="Arial"/>
              <a:cs typeface="Arial"/>
              <a:sym typeface="Arial"/>
            </a:endParaRPr>
          </a:p>
        </p:txBody>
      </p:sp>
      <p:sp>
        <p:nvSpPr>
          <p:cNvPr id="787" name="Google Shape;787;p87"/>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87</a:t>
            </a:fld>
            <a:endParaRPr>
              <a:solidFill>
                <a:srgbClr val="000E8E"/>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88"/>
          <p:cNvSpPr txBox="1">
            <a:spLocks noGrp="1"/>
          </p:cNvSpPr>
          <p:nvPr>
            <p:ph type="body" idx="1"/>
          </p:nvPr>
        </p:nvSpPr>
        <p:spPr>
          <a:xfrm>
            <a:off x="838200" y="168275"/>
            <a:ext cx="8146312"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Recherche in (Klein-)Gruppenarbeit</a:t>
            </a:r>
            <a:endParaRPr/>
          </a:p>
        </p:txBody>
      </p:sp>
      <p:sp>
        <p:nvSpPr>
          <p:cNvPr id="793" name="Google Shape;793;p88"/>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Recherche</a:t>
            </a:r>
            <a:endParaRPr sz="4800" dirty="0"/>
          </a:p>
        </p:txBody>
      </p:sp>
      <p:sp>
        <p:nvSpPr>
          <p:cNvPr id="794" name="Google Shape;794;p88"/>
          <p:cNvSpPr txBox="1">
            <a:spLocks noGrp="1"/>
          </p:cNvSpPr>
          <p:nvPr>
            <p:ph type="body" idx="3"/>
          </p:nvPr>
        </p:nvSpPr>
        <p:spPr>
          <a:xfrm>
            <a:off x="838200" y="1825625"/>
            <a:ext cx="10515600" cy="473283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00D86"/>
              </a:buClr>
              <a:buSzPts val="3000"/>
              <a:buNone/>
            </a:pPr>
            <a:r>
              <a:rPr lang="de-DE"/>
              <a:t>Bildet Kleingruppen. </a:t>
            </a:r>
            <a:endParaRPr/>
          </a:p>
          <a:p>
            <a:pPr marL="0" lvl="0" indent="0" algn="l" rtl="0">
              <a:lnSpc>
                <a:spcPct val="90000"/>
              </a:lnSpc>
              <a:spcBef>
                <a:spcPts val="1000"/>
              </a:spcBef>
              <a:spcAft>
                <a:spcPts val="0"/>
              </a:spcAft>
              <a:buClr>
                <a:srgbClr val="000D86"/>
              </a:buClr>
              <a:buSzPts val="3000"/>
              <a:buNone/>
            </a:pPr>
            <a:r>
              <a:rPr lang="de-DE"/>
              <a:t>Ihr habt für eure Recherche 10 Minuten Zeit. </a:t>
            </a:r>
            <a:endParaRPr/>
          </a:p>
          <a:p>
            <a:pPr marL="0" lvl="0" indent="0" algn="l" rtl="0">
              <a:lnSpc>
                <a:spcPct val="90000"/>
              </a:lnSpc>
              <a:spcBef>
                <a:spcPts val="1000"/>
              </a:spcBef>
              <a:spcAft>
                <a:spcPts val="0"/>
              </a:spcAft>
              <a:buClr>
                <a:srgbClr val="000D86"/>
              </a:buClr>
              <a:buSzPts val="3000"/>
              <a:buNone/>
            </a:pPr>
            <a:r>
              <a:rPr lang="de-DE"/>
              <a:t>Findet heraus:</a:t>
            </a:r>
            <a:endParaRPr/>
          </a:p>
          <a:p>
            <a:pPr marL="228600" lvl="0" indent="-228600" algn="l" rtl="0">
              <a:lnSpc>
                <a:spcPct val="90000"/>
              </a:lnSpc>
              <a:spcBef>
                <a:spcPts val="1000"/>
              </a:spcBef>
              <a:spcAft>
                <a:spcPts val="0"/>
              </a:spcAft>
              <a:buClr>
                <a:srgbClr val="000D86"/>
              </a:buClr>
              <a:buSzPts val="3000"/>
              <a:buChar char="•"/>
            </a:pPr>
            <a:r>
              <a:rPr lang="de-DE" b="1"/>
              <a:t>Was würde sich durch den Reformvorschlag konkret ändern? </a:t>
            </a:r>
            <a:endParaRPr/>
          </a:p>
          <a:p>
            <a:pPr marL="228600" lvl="0" indent="-228600" algn="l" rtl="0">
              <a:lnSpc>
                <a:spcPct val="90000"/>
              </a:lnSpc>
              <a:spcBef>
                <a:spcPts val="1000"/>
              </a:spcBef>
              <a:spcAft>
                <a:spcPts val="0"/>
              </a:spcAft>
              <a:buClr>
                <a:srgbClr val="000D86"/>
              </a:buClr>
              <a:buSzPts val="3000"/>
              <a:buChar char="•"/>
            </a:pPr>
            <a:r>
              <a:rPr lang="de-DE" b="1"/>
              <a:t>Was sind Vor-/Nachteile? </a:t>
            </a:r>
            <a:endParaRPr/>
          </a:p>
          <a:p>
            <a:pPr marL="228600" lvl="0" indent="-228600" algn="l" rtl="0">
              <a:lnSpc>
                <a:spcPct val="90000"/>
              </a:lnSpc>
              <a:spcBef>
                <a:spcPts val="1000"/>
              </a:spcBef>
              <a:spcAft>
                <a:spcPts val="0"/>
              </a:spcAft>
              <a:buClr>
                <a:srgbClr val="000D86"/>
              </a:buClr>
              <a:buSzPts val="3000"/>
              <a:buChar char="•"/>
            </a:pPr>
            <a:r>
              <a:rPr lang="de-DE" b="1"/>
              <a:t>Welche Hürden würden einer Umsetzung entgegenstehen? </a:t>
            </a:r>
            <a:endParaRPr/>
          </a:p>
          <a:p>
            <a:pPr marL="228600" lvl="0" indent="-38100" algn="l" rtl="0">
              <a:lnSpc>
                <a:spcPct val="90000"/>
              </a:lnSpc>
              <a:spcBef>
                <a:spcPts val="1000"/>
              </a:spcBef>
              <a:spcAft>
                <a:spcPts val="0"/>
              </a:spcAft>
              <a:buClr>
                <a:srgbClr val="000D86"/>
              </a:buClr>
              <a:buSzPts val="3000"/>
              <a:buNone/>
            </a:pPr>
            <a:endParaRPr/>
          </a:p>
          <a:p>
            <a:pPr marL="0" lvl="0" indent="0" algn="l" rtl="0">
              <a:lnSpc>
                <a:spcPct val="90000"/>
              </a:lnSpc>
              <a:spcBef>
                <a:spcPts val="1000"/>
              </a:spcBef>
              <a:spcAft>
                <a:spcPts val="0"/>
              </a:spcAft>
              <a:buClr>
                <a:srgbClr val="000D86"/>
              </a:buClr>
              <a:buSzPts val="3000"/>
              <a:buNone/>
            </a:pPr>
            <a:r>
              <a:rPr lang="de-DE"/>
              <a:t>Anschließend präsentiert jede Gruppe ihre Ergebnisse.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89"/>
          <p:cNvSpPr txBox="1">
            <a:spLocks noGrp="1"/>
          </p:cNvSpPr>
          <p:nvPr>
            <p:ph type="body" idx="1"/>
          </p:nvPr>
        </p:nvSpPr>
        <p:spPr>
          <a:xfrm>
            <a:off x="838200" y="168275"/>
            <a:ext cx="10515600"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Recherche in (Klein-)Gruppenarbeit</a:t>
            </a:r>
            <a:endParaRPr/>
          </a:p>
        </p:txBody>
      </p:sp>
      <p:sp>
        <p:nvSpPr>
          <p:cNvPr id="801" name="Google Shape;801;p89"/>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Rating</a:t>
            </a:r>
            <a:endParaRPr sz="4800" dirty="0"/>
          </a:p>
        </p:txBody>
      </p:sp>
      <p:sp>
        <p:nvSpPr>
          <p:cNvPr id="802" name="Google Shape;802;p89"/>
          <p:cNvSpPr txBox="1">
            <a:spLocks noGrp="1"/>
          </p:cNvSpPr>
          <p:nvPr>
            <p:ph type="body" idx="3"/>
          </p:nvPr>
        </p:nvSpPr>
        <p:spPr>
          <a:xfrm>
            <a:off x="1344010" y="3039190"/>
            <a:ext cx="9503979" cy="7796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D86"/>
              </a:buClr>
              <a:buSzPts val="3000"/>
              <a:buNone/>
            </a:pPr>
            <a:r>
              <a:rPr lang="de-DE" b="1"/>
              <a:t>Welche der Reformoptionen findet ihr am besten?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body" idx="1"/>
          </p:nvPr>
        </p:nvSpPr>
        <p:spPr>
          <a:xfrm>
            <a:off x="838200" y="168275"/>
            <a:ext cx="5983288" cy="482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6555"/>
              </a:buClr>
              <a:buSzPts val="2000"/>
              <a:buNone/>
            </a:pPr>
            <a:r>
              <a:rPr lang="de-DE"/>
              <a:t>Methodenoption 2 von 2: Aufstellungsspiel</a:t>
            </a:r>
            <a:endParaRPr/>
          </a:p>
        </p:txBody>
      </p:sp>
      <p:sp>
        <p:nvSpPr>
          <p:cNvPr id="176" name="Google Shape;176;p9"/>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800"/>
              <a:t>Aufstellungsspiel</a:t>
            </a:r>
            <a:endParaRPr sz="4800"/>
          </a:p>
        </p:txBody>
      </p:sp>
      <p:sp>
        <p:nvSpPr>
          <p:cNvPr id="177" name="Google Shape;177;p9"/>
          <p:cNvSpPr txBo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000"/>
              <a:buFont typeface="Arial"/>
              <a:buNone/>
            </a:pPr>
            <a:r>
              <a:rPr lang="de-DE" sz="3000" b="0" i="0" u="none" strike="noStrike" cap="none">
                <a:solidFill>
                  <a:srgbClr val="000D86"/>
                </a:solidFill>
                <a:latin typeface="Arial"/>
                <a:ea typeface="Arial"/>
                <a:cs typeface="Arial"/>
                <a:sym typeface="Arial"/>
              </a:rPr>
              <a:t>Stellt euch nun vor, der Raum wäre eine Landkarte und positioniert euch dann (ohne zu reden) an der Stelle, die folgendem entspricht: </a:t>
            </a:r>
            <a:br>
              <a:rPr lang="de-DE" sz="3000" b="0" i="0" u="none" strike="noStrike" cap="none">
                <a:solidFill>
                  <a:srgbClr val="000D86"/>
                </a:solidFill>
                <a:latin typeface="Arial"/>
                <a:ea typeface="Arial"/>
                <a:cs typeface="Arial"/>
                <a:sym typeface="Arial"/>
              </a:rPr>
            </a:br>
            <a:endParaRPr sz="3000" b="0" i="0" u="none" strike="noStrike" cap="none">
              <a:solidFill>
                <a:srgbClr val="000D86"/>
              </a:solidFill>
              <a:latin typeface="Arial"/>
              <a:ea typeface="Arial"/>
              <a:cs typeface="Arial"/>
              <a:sym typeface="Arial"/>
            </a:endParaRPr>
          </a:p>
          <a:p>
            <a:pPr marL="457200" marR="0" lvl="0" indent="-419100" algn="l" rtl="0">
              <a:lnSpc>
                <a:spcPct val="90000"/>
              </a:lnSpc>
              <a:spcBef>
                <a:spcPts val="0"/>
              </a:spcBef>
              <a:spcAft>
                <a:spcPts val="0"/>
              </a:spcAft>
              <a:buClr>
                <a:srgbClr val="000D86"/>
              </a:buClr>
              <a:buSzPts val="3000"/>
              <a:buFont typeface="Arial"/>
              <a:buChar char="•"/>
            </a:pPr>
            <a:r>
              <a:rPr lang="de-DE" sz="3000" b="0" i="0" u="none" strike="noStrike" cap="none">
                <a:solidFill>
                  <a:srgbClr val="000D86"/>
                </a:solidFill>
                <a:latin typeface="Arial"/>
                <a:ea typeface="Arial"/>
                <a:cs typeface="Arial"/>
                <a:sym typeface="Arial"/>
              </a:rPr>
              <a:t>eurer Herkunftsregion</a:t>
            </a:r>
            <a:endParaRPr sz="3000" b="0" i="0" u="none" strike="noStrike" cap="none">
              <a:solidFill>
                <a:srgbClr val="000D86"/>
              </a:solidFill>
              <a:latin typeface="Arial"/>
              <a:ea typeface="Arial"/>
              <a:cs typeface="Arial"/>
              <a:sym typeface="Arial"/>
            </a:endParaRPr>
          </a:p>
          <a:p>
            <a:pPr marL="457200" marR="0" lvl="0" indent="-419100" algn="l" rtl="0">
              <a:lnSpc>
                <a:spcPct val="90000"/>
              </a:lnSpc>
              <a:spcBef>
                <a:spcPts val="0"/>
              </a:spcBef>
              <a:spcAft>
                <a:spcPts val="0"/>
              </a:spcAft>
              <a:buClr>
                <a:srgbClr val="000D86"/>
              </a:buClr>
              <a:buSzPts val="3000"/>
              <a:buFont typeface="Arial"/>
              <a:buChar char="•"/>
            </a:pPr>
            <a:r>
              <a:rPr lang="de-DE" sz="3000" b="0" i="0" u="none" strike="noStrike" cap="none">
                <a:solidFill>
                  <a:srgbClr val="000D86"/>
                </a:solidFill>
                <a:latin typeface="Arial"/>
                <a:ea typeface="Arial"/>
                <a:cs typeface="Arial"/>
                <a:sym typeface="Arial"/>
              </a:rPr>
              <a:t>der Region, aus der ihr angereist seid</a:t>
            </a:r>
            <a:endParaRPr sz="3000" b="0" i="0" u="none" strike="noStrike" cap="none">
              <a:solidFill>
                <a:srgbClr val="000D86"/>
              </a:solidFill>
              <a:latin typeface="Arial"/>
              <a:ea typeface="Arial"/>
              <a:cs typeface="Arial"/>
              <a:sym typeface="Arial"/>
            </a:endParaRPr>
          </a:p>
          <a:p>
            <a:pPr marL="457200" marR="0" lvl="0" indent="-419100" algn="l" rtl="0">
              <a:lnSpc>
                <a:spcPct val="90000"/>
              </a:lnSpc>
              <a:spcBef>
                <a:spcPts val="0"/>
              </a:spcBef>
              <a:spcAft>
                <a:spcPts val="0"/>
              </a:spcAft>
              <a:buClr>
                <a:srgbClr val="000D86"/>
              </a:buClr>
              <a:buSzPts val="3000"/>
              <a:buFont typeface="Arial"/>
              <a:buChar char="•"/>
            </a:pPr>
            <a:r>
              <a:rPr lang="de-DE" sz="3000" b="0" i="0" u="none" strike="noStrike" cap="none">
                <a:solidFill>
                  <a:srgbClr val="000D86"/>
                </a:solidFill>
                <a:latin typeface="Arial"/>
                <a:ea typeface="Arial"/>
                <a:cs typeface="Arial"/>
                <a:sym typeface="Arial"/>
              </a:rPr>
              <a:t>dem Ort, an dem ihr gerne einmal leben möchtet</a:t>
            </a:r>
            <a:endParaRPr sz="3000" b="0" i="0" u="none" strike="noStrike" cap="none">
              <a:solidFill>
                <a:srgbClr val="000D86"/>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90"/>
          <p:cNvSpPr/>
          <p:nvPr/>
        </p:nvSpPr>
        <p:spPr>
          <a:xfrm>
            <a:off x="1" y="758236"/>
            <a:ext cx="10515600"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8" name="Google Shape;808;p90"/>
          <p:cNvSpPr txBox="1">
            <a:spLocks noGrp="1"/>
          </p:cNvSpPr>
          <p:nvPr>
            <p:ph type="body" idx="2"/>
          </p:nvPr>
        </p:nvSpPr>
        <p:spPr>
          <a:xfrm>
            <a:off x="838202" y="789783"/>
            <a:ext cx="11064764"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80000"/>
              </a:lnSpc>
              <a:spcBef>
                <a:spcPts val="0"/>
              </a:spcBef>
              <a:spcAft>
                <a:spcPts val="0"/>
              </a:spcAft>
              <a:buClr>
                <a:srgbClr val="000D86"/>
              </a:buClr>
              <a:buSzPts val="5300"/>
              <a:buNone/>
            </a:pPr>
            <a:r>
              <a:rPr lang="de-DE" sz="4400" dirty="0"/>
              <a:t>Kritik an der Schuldenbremse</a:t>
            </a:r>
            <a:endParaRPr sz="4400" dirty="0"/>
          </a:p>
        </p:txBody>
      </p:sp>
      <p:sp>
        <p:nvSpPr>
          <p:cNvPr id="809" name="Google Shape;809;p90"/>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rgbClr val="000D86"/>
              </a:buClr>
              <a:buSzPct val="100000"/>
              <a:buChar char="•"/>
            </a:pPr>
            <a:r>
              <a:rPr lang="de-DE"/>
              <a:t>Die Schuldenbremse wurde 2009 als </a:t>
            </a:r>
            <a:r>
              <a:rPr lang="de-DE" b="1"/>
              <a:t>Reaktion auf die Finanzkrise und die Schuldenkrise Griechenlands</a:t>
            </a:r>
            <a:r>
              <a:rPr lang="de-DE"/>
              <a:t> eingeführt. Bereits damals gab es kritische Stimmen. </a:t>
            </a:r>
            <a:endParaRPr/>
          </a:p>
          <a:p>
            <a:pPr marL="228600" lvl="0" indent="-228600" algn="l" rtl="0">
              <a:lnSpc>
                <a:spcPct val="90000"/>
              </a:lnSpc>
              <a:spcBef>
                <a:spcPts val="1000"/>
              </a:spcBef>
              <a:spcAft>
                <a:spcPts val="0"/>
              </a:spcAft>
              <a:buClr>
                <a:srgbClr val="000D86"/>
              </a:buClr>
              <a:buSzPct val="100000"/>
              <a:buChar char="•"/>
            </a:pPr>
            <a:r>
              <a:rPr lang="de-DE"/>
              <a:t>Wegen verschiedener Krisen und Herausforderungen musste die Schuldenbremse </a:t>
            </a:r>
            <a:r>
              <a:rPr lang="de-DE" b="1"/>
              <a:t>immer wieder ausgesetzt </a:t>
            </a:r>
            <a:r>
              <a:rPr lang="de-DE"/>
              <a:t>werden, was letztlich zum Bruch der Ampel-Koalition beitrug. </a:t>
            </a:r>
            <a:endParaRPr/>
          </a:p>
          <a:p>
            <a:pPr marL="228600" lvl="0" indent="-228600" algn="l" rtl="0">
              <a:lnSpc>
                <a:spcPct val="90000"/>
              </a:lnSpc>
              <a:spcBef>
                <a:spcPts val="1000"/>
              </a:spcBef>
              <a:spcAft>
                <a:spcPts val="0"/>
              </a:spcAft>
              <a:buClr>
                <a:srgbClr val="000D86"/>
              </a:buClr>
              <a:buSzPct val="100000"/>
              <a:buChar char="•"/>
            </a:pPr>
            <a:r>
              <a:rPr lang="de-DE"/>
              <a:t>Mit der Kritik an der Schuldenbremse nehmen auch die Reformvorschläge zu. </a:t>
            </a:r>
            <a:r>
              <a:rPr lang="de-DE" b="1"/>
              <a:t>Es gibt allerdings keinen perfekten Reformvorschlag, der sämtliche Zielkonflikte auflöst!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91"/>
          <p:cNvSpPr txBox="1">
            <a:spLocks noGrp="1"/>
          </p:cNvSpPr>
          <p:nvPr>
            <p:ph type="body" idx="2"/>
          </p:nvPr>
        </p:nvSpPr>
        <p:spPr>
          <a:xfrm>
            <a:off x="838202" y="789783"/>
            <a:ext cx="5822951" cy="779619"/>
          </a:xfrm>
          <a:prstGeom prst="rect">
            <a:avLst/>
          </a:prstGeom>
          <a:noFill/>
          <a:ln>
            <a:noFill/>
          </a:ln>
        </p:spPr>
        <p:txBody>
          <a:bodyPr spcFirstLastPara="1" wrap="square" lIns="91425" tIns="45700" rIns="91425" bIns="45700" anchor="ctr" anchorCtr="0">
            <a:normAutofit fontScale="77500" lnSpcReduction="20000"/>
          </a:bodyPr>
          <a:lstStyle/>
          <a:p>
            <a:pPr marL="228600" lvl="0" indent="-228600" algn="l" rtl="0">
              <a:lnSpc>
                <a:spcPct val="90000"/>
              </a:lnSpc>
              <a:spcBef>
                <a:spcPts val="0"/>
              </a:spcBef>
              <a:spcAft>
                <a:spcPts val="0"/>
              </a:spcAft>
              <a:buClr>
                <a:srgbClr val="000D86"/>
              </a:buClr>
              <a:buSzPct val="100000"/>
              <a:buNone/>
            </a:pPr>
            <a:r>
              <a:rPr lang="de-DE" dirty="0"/>
              <a:t>Reformmöglichkeiten</a:t>
            </a:r>
            <a:endParaRPr dirty="0"/>
          </a:p>
        </p:txBody>
      </p:sp>
      <p:sp>
        <p:nvSpPr>
          <p:cNvPr id="815" name="Google Shape;815;p91"/>
          <p:cNvSpPr txBox="1">
            <a:spLocks noGrp="1"/>
          </p:cNvSpPr>
          <p:nvPr>
            <p:ph type="body" idx="3"/>
          </p:nvPr>
        </p:nvSpPr>
        <p:spPr>
          <a:xfrm>
            <a:off x="838200" y="1825624"/>
            <a:ext cx="10515600" cy="5032375"/>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rgbClr val="000D86"/>
              </a:buClr>
              <a:buSzPts val="3000"/>
              <a:buAutoNum type="alphaLcParenR"/>
            </a:pPr>
            <a:r>
              <a:rPr lang="de-DE"/>
              <a:t>Schuldenbremse abschaffen</a:t>
            </a:r>
            <a:endParaRPr/>
          </a:p>
          <a:p>
            <a:pPr marL="514350" lvl="0" indent="-514350" algn="l" rtl="0">
              <a:lnSpc>
                <a:spcPct val="90000"/>
              </a:lnSpc>
              <a:spcBef>
                <a:spcPts val="1000"/>
              </a:spcBef>
              <a:spcAft>
                <a:spcPts val="0"/>
              </a:spcAft>
              <a:buClr>
                <a:srgbClr val="000D86"/>
              </a:buClr>
              <a:buSzPts val="3000"/>
              <a:buAutoNum type="alphaLcParenR"/>
            </a:pPr>
            <a:r>
              <a:rPr lang="de-DE"/>
              <a:t>Starre Obergrenzen aus dem Grundgesetz streichen</a:t>
            </a:r>
            <a:endParaRPr/>
          </a:p>
          <a:p>
            <a:pPr marL="514350" lvl="0" indent="-514350" algn="l" rtl="0">
              <a:lnSpc>
                <a:spcPct val="90000"/>
              </a:lnSpc>
              <a:spcBef>
                <a:spcPts val="1000"/>
              </a:spcBef>
              <a:spcAft>
                <a:spcPts val="0"/>
              </a:spcAft>
              <a:buClr>
                <a:srgbClr val="000D86"/>
              </a:buClr>
              <a:buSzPts val="3000"/>
              <a:buAutoNum type="alphaLcParenR"/>
            </a:pPr>
            <a:r>
              <a:rPr lang="de-DE"/>
              <a:t>Defizitgrenzen erhöhen und/oder flexibilisieren, zum Beispiel in Abhängigkeit von der Schuldenstandsquote</a:t>
            </a:r>
            <a:endParaRPr/>
          </a:p>
          <a:p>
            <a:pPr marL="514350" lvl="0" indent="-514350" algn="l" rtl="0">
              <a:lnSpc>
                <a:spcPct val="90000"/>
              </a:lnSpc>
              <a:spcBef>
                <a:spcPts val="1000"/>
              </a:spcBef>
              <a:spcAft>
                <a:spcPts val="0"/>
              </a:spcAft>
              <a:buClr>
                <a:srgbClr val="000D86"/>
              </a:buClr>
              <a:buSzPts val="3000"/>
              <a:buAutoNum type="alphaLcParenR"/>
            </a:pPr>
            <a:r>
              <a:rPr lang="de-DE"/>
              <a:t>Investitionen in die Zukunft von der Schuldenbegrenzung ausnehmen </a:t>
            </a:r>
            <a:endParaRPr/>
          </a:p>
          <a:p>
            <a:pPr marL="514350" lvl="0" indent="-514350" algn="l" rtl="0">
              <a:lnSpc>
                <a:spcPct val="90000"/>
              </a:lnSpc>
              <a:spcBef>
                <a:spcPts val="1000"/>
              </a:spcBef>
              <a:spcAft>
                <a:spcPts val="0"/>
              </a:spcAft>
              <a:buClr>
                <a:srgbClr val="000D86"/>
              </a:buClr>
              <a:buSzPts val="3000"/>
              <a:buAutoNum type="alphaLcParenR"/>
            </a:pPr>
            <a:r>
              <a:rPr lang="de-DE"/>
              <a:t>Übergangsfristen nach einer Notlage einführen</a:t>
            </a:r>
            <a:endParaRPr/>
          </a:p>
          <a:p>
            <a:pPr marL="514350" lvl="0" indent="-514350" algn="l" rtl="0">
              <a:lnSpc>
                <a:spcPct val="90000"/>
              </a:lnSpc>
              <a:spcBef>
                <a:spcPts val="1000"/>
              </a:spcBef>
              <a:spcAft>
                <a:spcPts val="0"/>
              </a:spcAft>
              <a:buClr>
                <a:srgbClr val="000D86"/>
              </a:buClr>
              <a:buSzPts val="3000"/>
              <a:buAutoNum type="alphaLcParenR"/>
            </a:pPr>
            <a:r>
              <a:rPr lang="de-DE"/>
              <a:t>Neue Sondervermögen schaffen und im Grundgesetz verankern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92"/>
          <p:cNvSpPr/>
          <p:nvPr/>
        </p:nvSpPr>
        <p:spPr>
          <a:xfrm>
            <a:off x="1" y="758236"/>
            <a:ext cx="10230591" cy="779619"/>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1" name="Google Shape;821;p92"/>
          <p:cNvSpPr txBox="1">
            <a:spLocks noGrp="1"/>
          </p:cNvSpPr>
          <p:nvPr>
            <p:ph type="body" idx="2"/>
          </p:nvPr>
        </p:nvSpPr>
        <p:spPr>
          <a:xfrm>
            <a:off x="838202" y="789783"/>
            <a:ext cx="9015246" cy="779619"/>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ct val="100000"/>
              <a:buNone/>
            </a:pPr>
            <a:r>
              <a:rPr lang="de-DE" sz="4400" dirty="0"/>
              <a:t>a) Schuldenbremse abschaffen</a:t>
            </a:r>
            <a:endParaRPr sz="4400" dirty="0"/>
          </a:p>
        </p:txBody>
      </p:sp>
      <p:sp>
        <p:nvSpPr>
          <p:cNvPr id="822" name="Google Shape;822;p92"/>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Abschaffen bedeutet hier, die Schuldenbremse aus dem Grundgesetz zu streichen</a:t>
            </a:r>
            <a:endParaRPr/>
          </a:p>
          <a:p>
            <a:pPr marL="228600" lvl="0" indent="-228600" algn="l" rtl="0">
              <a:lnSpc>
                <a:spcPct val="90000"/>
              </a:lnSpc>
              <a:spcBef>
                <a:spcPts val="1000"/>
              </a:spcBef>
              <a:spcAft>
                <a:spcPts val="0"/>
              </a:spcAft>
              <a:buClr>
                <a:srgbClr val="000D86"/>
              </a:buClr>
              <a:buSzPts val="3000"/>
              <a:buChar char="•"/>
            </a:pPr>
            <a:r>
              <a:rPr lang="de-DE"/>
              <a:t>Dann würden weiterhin die EU-Fiskalregeln gelten</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93"/>
          <p:cNvSpPr/>
          <p:nvPr/>
        </p:nvSpPr>
        <p:spPr>
          <a:xfrm>
            <a:off x="1" y="758236"/>
            <a:ext cx="120147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8" name="Google Shape;828;p93"/>
          <p:cNvSpPr txBox="1">
            <a:spLocks noGrp="1"/>
          </p:cNvSpPr>
          <p:nvPr>
            <p:ph type="body" idx="2"/>
          </p:nvPr>
        </p:nvSpPr>
        <p:spPr>
          <a:xfrm>
            <a:off x="838198" y="789775"/>
            <a:ext cx="11176500" cy="779700"/>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rgbClr val="000D86"/>
              </a:buClr>
              <a:buSzPct val="100000"/>
              <a:buNone/>
            </a:pPr>
            <a:r>
              <a:rPr lang="de-DE" sz="3600" dirty="0"/>
              <a:t>b) Starre Obergrenzen aus dem Grundgesetz streichen</a:t>
            </a:r>
            <a:endParaRPr sz="3600" dirty="0"/>
          </a:p>
        </p:txBody>
      </p:sp>
      <p:sp>
        <p:nvSpPr>
          <p:cNvPr id="829" name="Google Shape;829;p93"/>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Es werden nur die numerischen Obergrenzen aus dem Grundgesetz gestrichen </a:t>
            </a:r>
            <a:endParaRPr/>
          </a:p>
          <a:p>
            <a:pPr marL="228600" lvl="0" indent="-228600" algn="l" rtl="0">
              <a:lnSpc>
                <a:spcPct val="90000"/>
              </a:lnSpc>
              <a:spcBef>
                <a:spcPts val="1000"/>
              </a:spcBef>
              <a:spcAft>
                <a:spcPts val="0"/>
              </a:spcAft>
              <a:buClr>
                <a:srgbClr val="000D86"/>
              </a:buClr>
              <a:buSzPts val="3000"/>
              <a:buChar char="•"/>
            </a:pPr>
            <a:r>
              <a:rPr lang="de-DE"/>
              <a:t>Aus ökonomischer Sicht sind starre Zahlen in der Verfassung, die den Staat in seiner Handlungsfähigkeit einschränken, unklug. </a:t>
            </a:r>
            <a:endParaRPr/>
          </a:p>
          <a:p>
            <a:pPr marL="228600" lvl="0" indent="-228600" algn="l" rtl="0">
              <a:lnSpc>
                <a:spcPct val="90000"/>
              </a:lnSpc>
              <a:spcBef>
                <a:spcPts val="1000"/>
              </a:spcBef>
              <a:spcAft>
                <a:spcPts val="0"/>
              </a:spcAft>
              <a:buClr>
                <a:srgbClr val="000D86"/>
              </a:buClr>
              <a:buSzPts val="3000"/>
              <a:buChar char="•"/>
            </a:pPr>
            <a:r>
              <a:rPr lang="de-DE"/>
              <a:t>Diese Zahlen könnten stattdessen auf einfachgesetzlicher Ebene eingeführt werden.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94"/>
          <p:cNvSpPr/>
          <p:nvPr/>
        </p:nvSpPr>
        <p:spPr>
          <a:xfrm>
            <a:off x="0" y="758225"/>
            <a:ext cx="111765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5" name="Google Shape;835;p94"/>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Die Obergrenzen bleiben bestehen.</a:t>
            </a:r>
            <a:endParaRPr/>
          </a:p>
          <a:p>
            <a:pPr marL="228600" lvl="0" indent="-228600" algn="l" rtl="0">
              <a:lnSpc>
                <a:spcPct val="90000"/>
              </a:lnSpc>
              <a:spcBef>
                <a:spcPts val="1000"/>
              </a:spcBef>
              <a:spcAft>
                <a:spcPts val="0"/>
              </a:spcAft>
              <a:buClr>
                <a:srgbClr val="000D86"/>
              </a:buClr>
              <a:buSzPts val="3000"/>
              <a:buChar char="•"/>
            </a:pPr>
            <a:r>
              <a:rPr lang="de-DE"/>
              <a:t>Aber sie werden erhöht oder flexibilisiert, zum Beispiel je nach Schuldenstandsquote. </a:t>
            </a:r>
            <a:endParaRPr/>
          </a:p>
          <a:p>
            <a:pPr marL="0" lvl="0" indent="0" algn="l" rtl="0">
              <a:lnSpc>
                <a:spcPct val="90000"/>
              </a:lnSpc>
              <a:spcBef>
                <a:spcPts val="1000"/>
              </a:spcBef>
              <a:spcAft>
                <a:spcPts val="0"/>
              </a:spcAft>
              <a:buClr>
                <a:srgbClr val="000D86"/>
              </a:buClr>
              <a:buSzPts val="3000"/>
              <a:buNone/>
            </a:pPr>
            <a:endParaRPr/>
          </a:p>
        </p:txBody>
      </p:sp>
      <p:sp>
        <p:nvSpPr>
          <p:cNvPr id="836" name="Google Shape;836;p94"/>
          <p:cNvSpPr/>
          <p:nvPr/>
        </p:nvSpPr>
        <p:spPr>
          <a:xfrm>
            <a:off x="538655" y="3540891"/>
            <a:ext cx="11114689" cy="2371178"/>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3000" b="0" i="1" u="none" strike="noStrike" cap="none">
                <a:solidFill>
                  <a:srgbClr val="000E8E"/>
                </a:solidFill>
                <a:latin typeface="Arial"/>
                <a:ea typeface="Arial"/>
                <a:cs typeface="Arial"/>
                <a:sym typeface="Arial"/>
              </a:rPr>
              <a:t>Diese Reformmöglichkeit baut auf der bisherigen Struktur der Schuldenbremse auf, denn sie orientiert sich weiterhin an dem Ziel einer Schuldenquote von 60 Prozent. Diese Zielmarke ist jedoch nicht ökonomisch begründet.</a:t>
            </a:r>
            <a:endParaRPr sz="1400" b="0" i="0" u="none" strike="noStrike" cap="none">
              <a:solidFill>
                <a:srgbClr val="000000"/>
              </a:solidFill>
              <a:latin typeface="Arial"/>
              <a:ea typeface="Arial"/>
              <a:cs typeface="Arial"/>
              <a:sym typeface="Arial"/>
            </a:endParaRPr>
          </a:p>
        </p:txBody>
      </p:sp>
      <p:sp>
        <p:nvSpPr>
          <p:cNvPr id="837" name="Google Shape;837;p94"/>
          <p:cNvSpPr txBox="1">
            <a:spLocks noGrp="1"/>
          </p:cNvSpPr>
          <p:nvPr>
            <p:ph type="body" idx="2"/>
          </p:nvPr>
        </p:nvSpPr>
        <p:spPr>
          <a:xfrm>
            <a:off x="838198" y="789775"/>
            <a:ext cx="11176500" cy="779700"/>
          </a:xfrm>
          <a:prstGeom prst="rect">
            <a:avLst/>
          </a:prstGeom>
          <a:noFill/>
          <a:ln>
            <a:noFill/>
          </a:ln>
        </p:spPr>
        <p:txBody>
          <a:bodyPr spcFirstLastPara="1" wrap="square" lIns="91425" tIns="45700" rIns="91425" bIns="45700" anchor="ctr" anchorCtr="0">
            <a:normAutofit fontScale="70000" lnSpcReduction="10000"/>
          </a:bodyPr>
          <a:lstStyle/>
          <a:p>
            <a:pPr marL="228600" lvl="0" indent="-228600" algn="l" rtl="0">
              <a:lnSpc>
                <a:spcPct val="90000"/>
              </a:lnSpc>
              <a:spcBef>
                <a:spcPts val="0"/>
              </a:spcBef>
              <a:spcAft>
                <a:spcPts val="0"/>
              </a:spcAft>
              <a:buClr>
                <a:srgbClr val="000D86"/>
              </a:buClr>
              <a:buSzPct val="100000"/>
              <a:buNone/>
            </a:pPr>
            <a:r>
              <a:rPr lang="de-DE"/>
              <a:t>c) Defizitgrenzen erhöhen und/oder flexibilisieren</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5"/>
          <p:cNvSpPr/>
          <p:nvPr/>
        </p:nvSpPr>
        <p:spPr>
          <a:xfrm>
            <a:off x="0" y="758225"/>
            <a:ext cx="11772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3" name="Google Shape;843;p95"/>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Neuverschuldung wird vom Verwendungszweck der Schulden abhängig gemacht </a:t>
            </a:r>
            <a:endParaRPr/>
          </a:p>
          <a:p>
            <a:pPr marL="228600" lvl="0" indent="-228600" algn="l" rtl="0">
              <a:lnSpc>
                <a:spcPct val="90000"/>
              </a:lnSpc>
              <a:spcBef>
                <a:spcPts val="1000"/>
              </a:spcBef>
              <a:spcAft>
                <a:spcPts val="0"/>
              </a:spcAft>
              <a:buClr>
                <a:srgbClr val="000D86"/>
              </a:buClr>
              <a:buSzPts val="3000"/>
              <a:buChar char="•"/>
            </a:pPr>
            <a:r>
              <a:rPr lang="de-DE"/>
              <a:t>Dieser Reformvorschlag stellt die Fragen nach der Zukunftswirkung und dem investiven Charakter staatlicher Ausgaben in den Mittelpunkt</a:t>
            </a:r>
            <a:endParaRPr/>
          </a:p>
          <a:p>
            <a:pPr marL="0" lvl="0" indent="0" algn="l" rtl="0">
              <a:lnSpc>
                <a:spcPct val="90000"/>
              </a:lnSpc>
              <a:spcBef>
                <a:spcPts val="1000"/>
              </a:spcBef>
              <a:spcAft>
                <a:spcPts val="0"/>
              </a:spcAft>
              <a:buClr>
                <a:srgbClr val="000D86"/>
              </a:buClr>
              <a:buSzPts val="3000"/>
              <a:buNone/>
            </a:pPr>
            <a:endParaRPr/>
          </a:p>
        </p:txBody>
      </p:sp>
      <p:sp>
        <p:nvSpPr>
          <p:cNvPr id="844" name="Google Shape;844;p95"/>
          <p:cNvSpPr/>
          <p:nvPr/>
        </p:nvSpPr>
        <p:spPr>
          <a:xfrm>
            <a:off x="538655" y="4187277"/>
            <a:ext cx="11096328" cy="2109528"/>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3000" b="0" i="1" u="none" strike="noStrike" cap="none">
                <a:solidFill>
                  <a:srgbClr val="000E8E"/>
                </a:solidFill>
                <a:latin typeface="Arial"/>
                <a:ea typeface="Arial"/>
                <a:cs typeface="Arial"/>
                <a:sym typeface="Arial"/>
              </a:rPr>
              <a:t>Sich dieser Frage nicht zu stellen, wird der politischen Verantwortung gegenüber zukunftsfähigen Generationen nicht gerecht!</a:t>
            </a:r>
            <a:endParaRPr sz="1400" b="0" i="0" u="none" strike="noStrike" cap="none">
              <a:solidFill>
                <a:srgbClr val="000000"/>
              </a:solidFill>
              <a:latin typeface="Arial"/>
              <a:ea typeface="Arial"/>
              <a:cs typeface="Arial"/>
              <a:sym typeface="Arial"/>
            </a:endParaRPr>
          </a:p>
        </p:txBody>
      </p:sp>
      <p:sp>
        <p:nvSpPr>
          <p:cNvPr id="845" name="Google Shape;845;p95"/>
          <p:cNvSpPr txBox="1">
            <a:spLocks noGrp="1"/>
          </p:cNvSpPr>
          <p:nvPr>
            <p:ph type="body" idx="2"/>
          </p:nvPr>
        </p:nvSpPr>
        <p:spPr>
          <a:xfrm>
            <a:off x="838200" y="758225"/>
            <a:ext cx="11176500" cy="811200"/>
          </a:xfrm>
          <a:prstGeom prst="rect">
            <a:avLst/>
          </a:prstGeom>
          <a:noFill/>
          <a:ln>
            <a:noFill/>
          </a:ln>
        </p:spPr>
        <p:txBody>
          <a:bodyPr spcFirstLastPara="1" wrap="square" lIns="91425" tIns="45700" rIns="91425" bIns="45700" anchor="ctr" anchorCtr="0">
            <a:normAutofit/>
          </a:bodyPr>
          <a:lstStyle/>
          <a:p>
            <a:pPr marL="228600" lvl="0" indent="-228600" algn="l" rtl="0">
              <a:lnSpc>
                <a:spcPct val="70000"/>
              </a:lnSpc>
              <a:spcBef>
                <a:spcPts val="0"/>
              </a:spcBef>
              <a:spcAft>
                <a:spcPts val="0"/>
              </a:spcAft>
              <a:buClr>
                <a:srgbClr val="000D86"/>
              </a:buClr>
              <a:buSzPts val="2915"/>
              <a:buNone/>
            </a:pPr>
            <a:r>
              <a:rPr lang="de-DE" sz="2715"/>
              <a:t>d) Zukunftsausgaben von der Schuldenbegrenzung ausnehmen</a:t>
            </a:r>
            <a:endParaRPr sz="2715"/>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96"/>
          <p:cNvSpPr/>
          <p:nvPr/>
        </p:nvSpPr>
        <p:spPr>
          <a:xfrm>
            <a:off x="0" y="758225"/>
            <a:ext cx="115638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1" name="Google Shape;851;p96"/>
          <p:cNvSpPr txBox="1">
            <a:spLocks noGrp="1"/>
          </p:cNvSpPr>
          <p:nvPr>
            <p:ph type="body" idx="2"/>
          </p:nvPr>
        </p:nvSpPr>
        <p:spPr>
          <a:xfrm>
            <a:off x="838200" y="758221"/>
            <a:ext cx="114747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00D86"/>
              </a:buClr>
              <a:buSzPts val="3710"/>
              <a:buNone/>
            </a:pPr>
            <a:r>
              <a:rPr lang="de-DE" sz="3409"/>
              <a:t>e) Übergangsfristen nach einer Notlage einführen</a:t>
            </a:r>
            <a:endParaRPr sz="3409"/>
          </a:p>
        </p:txBody>
      </p:sp>
      <p:sp>
        <p:nvSpPr>
          <p:cNvPr id="852" name="Google Shape;852;p96"/>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Aktuell müssen Notkredite innerhalb eines Jahres, in dem die Notlage ausgesprochen wurde, ausgegeben werden. </a:t>
            </a:r>
            <a:endParaRPr/>
          </a:p>
          <a:p>
            <a:pPr marL="228600" lvl="0" indent="-228600" algn="l" rtl="0">
              <a:lnSpc>
                <a:spcPct val="90000"/>
              </a:lnSpc>
              <a:spcBef>
                <a:spcPts val="1000"/>
              </a:spcBef>
              <a:spcAft>
                <a:spcPts val="0"/>
              </a:spcAft>
              <a:buClr>
                <a:srgbClr val="000D86"/>
              </a:buClr>
              <a:buSzPts val="3000"/>
              <a:buChar char="•"/>
            </a:pPr>
            <a:r>
              <a:rPr lang="de-DE"/>
              <a:t>Somit ist eine Veräußerung von Notkrediten über mehrere Jahre nur möglich, wenn im Folgejahr erneut die gleiche Notlage erklärt wird. </a:t>
            </a:r>
            <a:endParaRPr/>
          </a:p>
          <a:p>
            <a:pPr marL="228600" lvl="0" indent="-228600" algn="l" rtl="0">
              <a:lnSpc>
                <a:spcPct val="90000"/>
              </a:lnSpc>
              <a:spcBef>
                <a:spcPts val="1000"/>
              </a:spcBef>
              <a:spcAft>
                <a:spcPts val="0"/>
              </a:spcAft>
              <a:buClr>
                <a:srgbClr val="000D86"/>
              </a:buClr>
              <a:buSzPts val="3000"/>
              <a:buChar char="•"/>
            </a:pPr>
            <a:r>
              <a:rPr lang="de-DE"/>
              <a:t>Der Sachverständigenrat empfiehlt die Einführung einer Übergangsphase (Notlage zu Normallage) von drei Jahren.</a:t>
            </a:r>
            <a:endParaRPr/>
          </a:p>
          <a:p>
            <a:pPr marL="0" lvl="0" indent="0" algn="l" rtl="0">
              <a:lnSpc>
                <a:spcPct val="90000"/>
              </a:lnSpc>
              <a:spcBef>
                <a:spcPts val="1000"/>
              </a:spcBef>
              <a:spcAft>
                <a:spcPts val="0"/>
              </a:spcAft>
              <a:buClr>
                <a:srgbClr val="000D86"/>
              </a:buClr>
              <a:buSzPts val="3000"/>
              <a:buNone/>
            </a:pPr>
            <a:endParaRPr/>
          </a:p>
        </p:txBody>
      </p:sp>
      <p:sp>
        <p:nvSpPr>
          <p:cNvPr id="853" name="Google Shape;853;p96"/>
          <p:cNvSpPr/>
          <p:nvPr/>
        </p:nvSpPr>
        <p:spPr>
          <a:xfrm>
            <a:off x="538655" y="5351618"/>
            <a:ext cx="11133050" cy="778050"/>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1" u="none" strike="noStrike" cap="none">
                <a:solidFill>
                  <a:srgbClr val="000E8E"/>
                </a:solidFill>
                <a:latin typeface="Arial"/>
                <a:ea typeface="Arial"/>
                <a:cs typeface="Arial"/>
                <a:sym typeface="Arial"/>
              </a:rPr>
              <a:t>Eine Übergangsphase würde einen realistischeren Ausstieg aus der Haushaltsnotlage ermöglichen, kann aber nur einen Teil der benötigten Reform darstellen.</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7"/>
          <p:cNvSpPr/>
          <p:nvPr/>
        </p:nvSpPr>
        <p:spPr>
          <a:xfrm>
            <a:off x="0" y="758225"/>
            <a:ext cx="121920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9" name="Google Shape;859;p97"/>
          <p:cNvSpPr txBox="1">
            <a:spLocks noGrp="1"/>
          </p:cNvSpPr>
          <p:nvPr>
            <p:ph type="body" idx="2"/>
          </p:nvPr>
        </p:nvSpPr>
        <p:spPr>
          <a:xfrm>
            <a:off x="838202" y="758233"/>
            <a:ext cx="114747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70000"/>
              </a:lnSpc>
              <a:spcBef>
                <a:spcPts val="0"/>
              </a:spcBef>
              <a:spcAft>
                <a:spcPts val="0"/>
              </a:spcAft>
              <a:buClr>
                <a:srgbClr val="000D86"/>
              </a:buClr>
              <a:buSzPts val="2915"/>
              <a:buNone/>
            </a:pPr>
            <a:r>
              <a:rPr lang="de-DE" sz="2715"/>
              <a:t>f) Neue Sondervermögen schaffen und in der Verfassung verankern</a:t>
            </a:r>
            <a:endParaRPr sz="2715"/>
          </a:p>
        </p:txBody>
      </p:sp>
      <p:sp>
        <p:nvSpPr>
          <p:cNvPr id="860" name="Google Shape;860;p97"/>
          <p:cNvSpPr txBox="1">
            <a:spLocks noGrp="1"/>
          </p:cNvSpPr>
          <p:nvPr>
            <p:ph type="body" idx="3"/>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D86"/>
              </a:buClr>
              <a:buSzPts val="3000"/>
              <a:buChar char="•"/>
            </a:pPr>
            <a:r>
              <a:rPr lang="de-DE"/>
              <a:t>Kurzfristige Möglichkeit: Sondervermögen im Grundgesetz verankern. Dazu braucht es auch eine </a:t>
            </a:r>
            <a:r>
              <a:rPr lang="de-DE">
                <a:solidFill>
                  <a:srgbClr val="000E8E"/>
                </a:solidFill>
              </a:rPr>
              <a:t>⅔ Mehrheit! </a:t>
            </a:r>
            <a:endParaRPr/>
          </a:p>
          <a:p>
            <a:pPr marL="228600" lvl="0" indent="-228600" algn="l" rtl="0">
              <a:lnSpc>
                <a:spcPct val="90000"/>
              </a:lnSpc>
              <a:spcBef>
                <a:spcPts val="1000"/>
              </a:spcBef>
              <a:spcAft>
                <a:spcPts val="0"/>
              </a:spcAft>
              <a:buClr>
                <a:srgbClr val="000E8E"/>
              </a:buClr>
              <a:buSzPts val="3000"/>
              <a:buChar char="•"/>
            </a:pPr>
            <a:r>
              <a:rPr lang="de-DE">
                <a:solidFill>
                  <a:srgbClr val="000E8E"/>
                </a:solidFill>
              </a:rPr>
              <a:t>Sondervermögen fallen nicht unter die Schuldenbremse</a:t>
            </a:r>
            <a:r>
              <a:rPr lang="de-DE" sz="3200">
                <a:solidFill>
                  <a:srgbClr val="000E8E"/>
                </a:solidFill>
              </a:rPr>
              <a:t>. </a:t>
            </a:r>
            <a:endParaRPr/>
          </a:p>
          <a:p>
            <a:pPr marL="228600" lvl="0" indent="-228600" algn="l" rtl="0">
              <a:lnSpc>
                <a:spcPct val="90000"/>
              </a:lnSpc>
              <a:spcBef>
                <a:spcPts val="1000"/>
              </a:spcBef>
              <a:spcAft>
                <a:spcPts val="0"/>
              </a:spcAft>
              <a:buClr>
                <a:srgbClr val="000E8E"/>
              </a:buClr>
              <a:buSzPts val="3000"/>
              <a:buChar char="•"/>
            </a:pPr>
            <a:r>
              <a:rPr lang="de-DE">
                <a:solidFill>
                  <a:srgbClr val="000E8E"/>
                </a:solidFill>
              </a:rPr>
              <a:t>Das Geld kann in der Regel über mehrere Jahre hinweg für einen konkret festgelegten Zweck ausgegeben werden. </a:t>
            </a:r>
            <a:endParaRPr/>
          </a:p>
        </p:txBody>
      </p:sp>
      <p:sp>
        <p:nvSpPr>
          <p:cNvPr id="861" name="Google Shape;861;p97"/>
          <p:cNvSpPr/>
          <p:nvPr/>
        </p:nvSpPr>
        <p:spPr>
          <a:xfrm>
            <a:off x="538655" y="4743914"/>
            <a:ext cx="11114689" cy="1433049"/>
          </a:xfrm>
          <a:prstGeom prst="roundRect">
            <a:avLst>
              <a:gd name="adj" fmla="val 16667"/>
            </a:avLst>
          </a:prstGeom>
          <a:solidFill>
            <a:schemeClr val="l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de-DE" sz="3000" b="0" i="1" u="none" strike="noStrike" cap="none" dirty="0">
                <a:solidFill>
                  <a:srgbClr val="000E8E"/>
                </a:solidFill>
                <a:latin typeface="Arial"/>
                <a:ea typeface="Arial"/>
                <a:cs typeface="Arial"/>
                <a:sym typeface="Arial"/>
              </a:rPr>
              <a:t>Sondervermögen sind zwar eine pragmatische Option, sie ersetzen aber keine grundlegende Reform der Schuldenbremse.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98"/>
          <p:cNvSpPr txBox="1"/>
          <p:nvPr/>
        </p:nvSpPr>
        <p:spPr>
          <a:xfrm>
            <a:off x="639077" y="2683081"/>
            <a:ext cx="5164615" cy="479940"/>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Mehr Transparenz schaffen</a:t>
            </a:r>
            <a:endParaRPr sz="1200" b="1" i="0" u="none" strike="noStrike" cap="none">
              <a:solidFill>
                <a:schemeClr val="dk1"/>
              </a:solidFill>
              <a:latin typeface="Arial"/>
              <a:ea typeface="Arial"/>
              <a:cs typeface="Arial"/>
              <a:sym typeface="Arial"/>
            </a:endParaRPr>
          </a:p>
        </p:txBody>
      </p:sp>
      <p:sp>
        <p:nvSpPr>
          <p:cNvPr id="867" name="Google Shape;867;p98"/>
          <p:cNvSpPr/>
          <p:nvPr/>
        </p:nvSpPr>
        <p:spPr>
          <a:xfrm>
            <a:off x="539917" y="2021065"/>
            <a:ext cx="5460384" cy="1762539"/>
          </a:xfrm>
          <a:prstGeom prst="roundRect">
            <a:avLst>
              <a:gd name="adj" fmla="val 16667"/>
            </a:avLst>
          </a:prstGeom>
          <a:no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8" name="Google Shape;868;p98"/>
          <p:cNvSpPr/>
          <p:nvPr/>
        </p:nvSpPr>
        <p:spPr>
          <a:xfrm>
            <a:off x="6186212" y="2021065"/>
            <a:ext cx="5460384" cy="1762539"/>
          </a:xfrm>
          <a:prstGeom prst="roundRect">
            <a:avLst>
              <a:gd name="adj" fmla="val 16667"/>
            </a:avLst>
          </a:prstGeom>
          <a:no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69" name="Google Shape;869;p98"/>
          <p:cNvSpPr/>
          <p:nvPr/>
        </p:nvSpPr>
        <p:spPr>
          <a:xfrm>
            <a:off x="527425" y="4063475"/>
            <a:ext cx="5460384" cy="1762539"/>
          </a:xfrm>
          <a:prstGeom prst="roundRect">
            <a:avLst>
              <a:gd name="adj" fmla="val 16667"/>
            </a:avLst>
          </a:prstGeom>
          <a:no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0" name="Google Shape;870;p98"/>
          <p:cNvSpPr/>
          <p:nvPr/>
        </p:nvSpPr>
        <p:spPr>
          <a:xfrm>
            <a:off x="6173720" y="4063474"/>
            <a:ext cx="5460384" cy="1762539"/>
          </a:xfrm>
          <a:prstGeom prst="roundRect">
            <a:avLst>
              <a:gd name="adj" fmla="val 16667"/>
            </a:avLst>
          </a:prstGeom>
          <a:no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1" name="Google Shape;871;p98"/>
          <p:cNvSpPr txBox="1"/>
          <p:nvPr/>
        </p:nvSpPr>
        <p:spPr>
          <a:xfrm>
            <a:off x="5987809" y="2689108"/>
            <a:ext cx="5640807" cy="494366"/>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Nachhaltigkeit neu definieren</a:t>
            </a:r>
            <a:endParaRPr sz="1200" b="0" i="0" u="none" strike="noStrike" cap="none">
              <a:solidFill>
                <a:schemeClr val="dk1"/>
              </a:solidFill>
              <a:latin typeface="Arial"/>
              <a:ea typeface="Arial"/>
              <a:cs typeface="Arial"/>
              <a:sym typeface="Arial"/>
            </a:endParaRPr>
          </a:p>
        </p:txBody>
      </p:sp>
      <p:sp>
        <p:nvSpPr>
          <p:cNvPr id="872" name="Google Shape;872;p98"/>
          <p:cNvSpPr txBox="1"/>
          <p:nvPr/>
        </p:nvSpPr>
        <p:spPr>
          <a:xfrm>
            <a:off x="223603" y="4700507"/>
            <a:ext cx="5789205" cy="479940"/>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Investitionen ermöglichen</a:t>
            </a:r>
            <a:endParaRPr sz="1400" b="0" i="0" u="none" strike="noStrike" cap="none">
              <a:solidFill>
                <a:srgbClr val="000000"/>
              </a:solidFill>
              <a:latin typeface="Arial"/>
              <a:ea typeface="Arial"/>
              <a:cs typeface="Arial"/>
              <a:sym typeface="Arial"/>
            </a:endParaRPr>
          </a:p>
        </p:txBody>
      </p:sp>
      <p:sp>
        <p:nvSpPr>
          <p:cNvPr id="873" name="Google Shape;873;p98"/>
          <p:cNvSpPr txBox="1"/>
          <p:nvPr/>
        </p:nvSpPr>
        <p:spPr>
          <a:xfrm>
            <a:off x="6186212" y="4431934"/>
            <a:ext cx="5447893" cy="1020151"/>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Handlungsfähigkeit in Krisen sichern</a:t>
            </a:r>
            <a:endParaRPr sz="1200" b="0" i="0" u="none" strike="noStrike" cap="none">
              <a:solidFill>
                <a:schemeClr val="dk1"/>
              </a:solidFill>
              <a:latin typeface="Arial"/>
              <a:ea typeface="Arial"/>
              <a:cs typeface="Arial"/>
              <a:sym typeface="Arial"/>
            </a:endParaRPr>
          </a:p>
        </p:txBody>
      </p:sp>
      <p:sp>
        <p:nvSpPr>
          <p:cNvPr id="874" name="Google Shape;874;p98"/>
          <p:cNvSpPr/>
          <p:nvPr/>
        </p:nvSpPr>
        <p:spPr>
          <a:xfrm>
            <a:off x="530522" y="1866873"/>
            <a:ext cx="728869" cy="715617"/>
          </a:xfrm>
          <a:prstGeom prst="ellipse">
            <a:avLst/>
          </a:prstGeom>
          <a:solidFill>
            <a:srgbClr val="D0FFF9"/>
          </a:solid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5" name="Google Shape;875;p98"/>
          <p:cNvSpPr/>
          <p:nvPr/>
        </p:nvSpPr>
        <p:spPr>
          <a:xfrm>
            <a:off x="6176816" y="1866872"/>
            <a:ext cx="728869" cy="715617"/>
          </a:xfrm>
          <a:prstGeom prst="ellipse">
            <a:avLst/>
          </a:prstGeom>
          <a:solidFill>
            <a:srgbClr val="D0FFF9"/>
          </a:solid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6" name="Google Shape;876;p98"/>
          <p:cNvSpPr/>
          <p:nvPr/>
        </p:nvSpPr>
        <p:spPr>
          <a:xfrm>
            <a:off x="530521" y="3884299"/>
            <a:ext cx="728869" cy="715617"/>
          </a:xfrm>
          <a:prstGeom prst="ellipse">
            <a:avLst/>
          </a:prstGeom>
          <a:solidFill>
            <a:srgbClr val="D0FFF9"/>
          </a:solid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7" name="Google Shape;877;p98"/>
          <p:cNvSpPr/>
          <p:nvPr/>
        </p:nvSpPr>
        <p:spPr>
          <a:xfrm>
            <a:off x="6176816" y="3884298"/>
            <a:ext cx="728869" cy="715617"/>
          </a:xfrm>
          <a:prstGeom prst="ellipse">
            <a:avLst/>
          </a:prstGeom>
          <a:solidFill>
            <a:srgbClr val="D0FFF9"/>
          </a:solidFill>
          <a:ln w="19050" cap="flat" cmpd="sng">
            <a:solidFill>
              <a:srgbClr val="000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78" name="Google Shape;878;p98"/>
          <p:cNvSpPr txBox="1"/>
          <p:nvPr/>
        </p:nvSpPr>
        <p:spPr>
          <a:xfrm>
            <a:off x="-26232" y="1971049"/>
            <a:ext cx="1598206" cy="494366"/>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p:txBody>
      </p:sp>
      <p:sp>
        <p:nvSpPr>
          <p:cNvPr id="879" name="Google Shape;879;p98"/>
          <p:cNvSpPr txBox="1"/>
          <p:nvPr/>
        </p:nvSpPr>
        <p:spPr>
          <a:xfrm>
            <a:off x="5595078" y="1971048"/>
            <a:ext cx="1598206" cy="494366"/>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2.</a:t>
            </a:r>
            <a:endParaRPr sz="1200" b="0" i="0" u="none" strike="noStrike" cap="none">
              <a:solidFill>
                <a:schemeClr val="dk1"/>
              </a:solidFill>
              <a:latin typeface="Arial"/>
              <a:ea typeface="Arial"/>
              <a:cs typeface="Arial"/>
              <a:sym typeface="Arial"/>
            </a:endParaRPr>
          </a:p>
        </p:txBody>
      </p:sp>
      <p:sp>
        <p:nvSpPr>
          <p:cNvPr id="880" name="Google Shape;880;p98"/>
          <p:cNvSpPr txBox="1"/>
          <p:nvPr/>
        </p:nvSpPr>
        <p:spPr>
          <a:xfrm>
            <a:off x="-26233" y="3988475"/>
            <a:ext cx="1598206" cy="494366"/>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3.</a:t>
            </a:r>
            <a:endParaRPr sz="1200" b="0" i="0" u="none" strike="noStrike" cap="none">
              <a:solidFill>
                <a:schemeClr val="dk1"/>
              </a:solidFill>
              <a:latin typeface="Arial"/>
              <a:ea typeface="Arial"/>
              <a:cs typeface="Arial"/>
              <a:sym typeface="Arial"/>
            </a:endParaRPr>
          </a:p>
        </p:txBody>
      </p:sp>
      <p:sp>
        <p:nvSpPr>
          <p:cNvPr id="881" name="Google Shape;881;p98"/>
          <p:cNvSpPr txBox="1"/>
          <p:nvPr/>
        </p:nvSpPr>
        <p:spPr>
          <a:xfrm>
            <a:off x="5595078" y="3988474"/>
            <a:ext cx="1598206" cy="494366"/>
          </a:xfrm>
          <a:prstGeom prst="rect">
            <a:avLst/>
          </a:prstGeom>
          <a:noFill/>
          <a:ln>
            <a:noFill/>
          </a:ln>
        </p:spPr>
        <p:txBody>
          <a:bodyPr spcFirstLastPara="1" wrap="square" lIns="0" tIns="0" rIns="0" bIns="0" anchor="t" anchorCtr="0">
            <a:spAutoFit/>
          </a:bodyPr>
          <a:lstStyle/>
          <a:p>
            <a:pPr marL="316669" marR="0" lvl="1" indent="0" algn="ctr" rtl="0">
              <a:lnSpc>
                <a:spcPct val="140027"/>
              </a:lnSpc>
              <a:spcBef>
                <a:spcPts val="0"/>
              </a:spcBef>
              <a:spcAft>
                <a:spcPts val="0"/>
              </a:spcAft>
              <a:buClr>
                <a:srgbClr val="000000"/>
              </a:buClr>
              <a:buSzPts val="2933"/>
              <a:buFont typeface="Arial"/>
              <a:buNone/>
            </a:pPr>
            <a:r>
              <a:rPr lang="de-DE" sz="2933" b="1" i="0" u="none" strike="noStrike" cap="none">
                <a:solidFill>
                  <a:srgbClr val="000E8E"/>
                </a:solidFill>
                <a:latin typeface="Arial"/>
                <a:ea typeface="Arial"/>
                <a:cs typeface="Arial"/>
                <a:sym typeface="Arial"/>
              </a:rPr>
              <a:t>4.</a:t>
            </a:r>
            <a:endParaRPr sz="1200" b="0" i="0" u="none" strike="noStrike" cap="none">
              <a:solidFill>
                <a:schemeClr val="dk1"/>
              </a:solidFill>
              <a:latin typeface="Arial"/>
              <a:ea typeface="Arial"/>
              <a:cs typeface="Arial"/>
              <a:sym typeface="Arial"/>
            </a:endParaRPr>
          </a:p>
        </p:txBody>
      </p:sp>
      <p:sp>
        <p:nvSpPr>
          <p:cNvPr id="882" name="Google Shape;882;p98"/>
          <p:cNvSpPr/>
          <p:nvPr/>
        </p:nvSpPr>
        <p:spPr>
          <a:xfrm>
            <a:off x="0" y="758225"/>
            <a:ext cx="9867300" cy="779700"/>
          </a:xfrm>
          <a:prstGeom prst="rect">
            <a:avLst/>
          </a:prstGeom>
          <a:solidFill>
            <a:srgbClr val="D0FFF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3" name="Google Shape;883;p98"/>
          <p:cNvSpPr txBox="1">
            <a:spLocks noGrp="1"/>
          </p:cNvSpPr>
          <p:nvPr>
            <p:ph type="body" idx="4294967295"/>
          </p:nvPr>
        </p:nvSpPr>
        <p:spPr>
          <a:xfrm>
            <a:off x="838202" y="758233"/>
            <a:ext cx="11474700" cy="779700"/>
          </a:xfrm>
          <a:prstGeom prst="rect">
            <a:avLst/>
          </a:prstGeom>
          <a:noFill/>
          <a:ln>
            <a:noFill/>
          </a:ln>
        </p:spPr>
        <p:txBody>
          <a:bodyPr spcFirstLastPara="1" wrap="square" lIns="91425" tIns="45700" rIns="91425" bIns="45700" anchor="ctr" anchorCtr="0">
            <a:normAutofit/>
          </a:bodyPr>
          <a:lstStyle/>
          <a:p>
            <a:pPr marL="228600" lvl="0" indent="-228600" algn="l" rtl="0">
              <a:lnSpc>
                <a:spcPct val="70000"/>
              </a:lnSpc>
              <a:spcBef>
                <a:spcPts val="0"/>
              </a:spcBef>
              <a:spcAft>
                <a:spcPts val="0"/>
              </a:spcAft>
              <a:buClr>
                <a:srgbClr val="000D86"/>
              </a:buClr>
              <a:buSzPts val="2915"/>
              <a:buNone/>
            </a:pPr>
            <a:r>
              <a:rPr lang="de-DE" sz="2815" b="1">
                <a:solidFill>
                  <a:srgbClr val="000E8E"/>
                </a:solidFill>
              </a:rPr>
              <a:t>Prinzipien für eine zukunftsfähige Schuldenregel</a:t>
            </a:r>
            <a:endParaRPr sz="2815" b="1">
              <a:solidFill>
                <a:srgbClr val="000E8E"/>
              </a:solidFill>
            </a:endParaRPr>
          </a:p>
        </p:txBody>
      </p:sp>
      <p:sp>
        <p:nvSpPr>
          <p:cNvPr id="884" name="Google Shape;884;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50"/>
              <a:buNone/>
            </a:pPr>
            <a:fld id="{00000000-1234-1234-1234-123412341234}" type="slidenum">
              <a:rPr lang="de-DE" sz="1150">
                <a:solidFill>
                  <a:srgbClr val="828282"/>
                </a:solidFill>
              </a:rPr>
              <a:t>98</a:t>
            </a:fld>
            <a:endParaRPr sz="1150">
              <a:solidFill>
                <a:srgbClr val="828282"/>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99"/>
          <p:cNvSpPr/>
          <p:nvPr/>
        </p:nvSpPr>
        <p:spPr>
          <a:xfrm>
            <a:off x="0" y="-6246"/>
            <a:ext cx="12183128" cy="6861258"/>
          </a:xfrm>
          <a:prstGeom prst="rect">
            <a:avLst/>
          </a:prstGeom>
          <a:solidFill>
            <a:srgbClr val="000E8E"/>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91" name="Google Shape;891;p99"/>
          <p:cNvSpPr/>
          <p:nvPr/>
        </p:nvSpPr>
        <p:spPr>
          <a:xfrm>
            <a:off x="4557" y="-9265"/>
            <a:ext cx="12209988" cy="6875992"/>
          </a:xfrm>
          <a:custGeom>
            <a:avLst/>
            <a:gdLst/>
            <a:ahLst/>
            <a:cxnLst/>
            <a:rect l="l" t="t" r="r" b="b"/>
            <a:pathLst>
              <a:path w="20572877" h="20572877" extrusionOk="0">
                <a:moveTo>
                  <a:pt x="0" y="0"/>
                </a:moveTo>
                <a:lnTo>
                  <a:pt x="20572877" y="0"/>
                </a:lnTo>
                <a:lnTo>
                  <a:pt x="20572877" y="20572876"/>
                </a:lnTo>
                <a:lnTo>
                  <a:pt x="0" y="20572876"/>
                </a:lnTo>
                <a:lnTo>
                  <a:pt x="0" y="0"/>
                </a:lnTo>
                <a:close/>
              </a:path>
            </a:pathLst>
          </a:custGeom>
          <a:blipFill rotWithShape="1">
            <a:blip r:embed="rId3">
              <a:alphaModFix amt="50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92" name="Google Shape;892;p99"/>
          <p:cNvSpPr txBox="1"/>
          <p:nvPr/>
        </p:nvSpPr>
        <p:spPr>
          <a:xfrm>
            <a:off x="2076950" y="2612554"/>
            <a:ext cx="8037300" cy="1822294"/>
          </a:xfrm>
          <a:prstGeom prst="rect">
            <a:avLst/>
          </a:prstGeom>
          <a:solidFill>
            <a:srgbClr val="D0FFF9"/>
          </a:solidFill>
          <a:ln w="9525" cap="flat" cmpd="sng">
            <a:solidFill>
              <a:srgbClr val="D0FFF9"/>
            </a:solidFill>
            <a:prstDash val="solid"/>
            <a:round/>
            <a:headEnd type="none" w="sm" len="sm"/>
            <a:tailEnd type="none" w="sm" len="sm"/>
          </a:ln>
        </p:spPr>
        <p:txBody>
          <a:bodyPr spcFirstLastPara="1" wrap="square" lIns="0" tIns="0" rIns="0" bIns="0" anchor="ctr" anchorCtr="0">
            <a:spAutoFit/>
          </a:bodyPr>
          <a:lstStyle/>
          <a:p>
            <a:pPr marL="0" marR="0" lvl="0" indent="0" algn="ctr" rtl="0">
              <a:lnSpc>
                <a:spcPct val="120145"/>
              </a:lnSpc>
              <a:spcBef>
                <a:spcPts val="0"/>
              </a:spcBef>
              <a:spcAft>
                <a:spcPts val="0"/>
              </a:spcAft>
              <a:buClr>
                <a:srgbClr val="000000"/>
              </a:buClr>
              <a:buSzPts val="4900"/>
              <a:buFont typeface="Arial"/>
              <a:buNone/>
            </a:pPr>
            <a:r>
              <a:rPr lang="de-DE" sz="4900" b="1" i="0" u="none" strike="noStrike" cap="none">
                <a:solidFill>
                  <a:srgbClr val="000E8E"/>
                </a:solidFill>
                <a:latin typeface="Arial"/>
                <a:ea typeface="Arial"/>
                <a:cs typeface="Arial"/>
                <a:sym typeface="Arial"/>
              </a:rPr>
              <a:t>7. Schuldenregeln, Kritik und Reformoptionen</a:t>
            </a:r>
            <a:endParaRPr sz="4900" b="1" i="0" u="none" strike="noStrike" cap="none">
              <a:solidFill>
                <a:srgbClr val="000E8E"/>
              </a:solidFill>
              <a:latin typeface="Arial"/>
              <a:ea typeface="Arial"/>
              <a:cs typeface="Arial"/>
              <a:sym typeface="Arial"/>
            </a:endParaRPr>
          </a:p>
        </p:txBody>
      </p:sp>
      <p:sp>
        <p:nvSpPr>
          <p:cNvPr id="893" name="Google Shape;893;p99"/>
          <p:cNvSpPr txBox="1">
            <a:spLocks noGrp="1"/>
          </p:cNvSpPr>
          <p:nvPr>
            <p:ph type="sldNum" idx="12"/>
          </p:nvPr>
        </p:nvSpPr>
        <p:spPr>
          <a:xfrm>
            <a:off x="10417432" y="6416475"/>
            <a:ext cx="1422400" cy="24341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99</a:t>
            </a:fld>
            <a:endParaRPr>
              <a:solidFill>
                <a:srgbClr val="000E8E"/>
              </a:solidFill>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4519</Words>
  <Application>Microsoft Office PowerPoint</Application>
  <PresentationFormat>Breitbild</PresentationFormat>
  <Paragraphs>570</Paragraphs>
  <Slides>106</Slides>
  <Notes>106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106</vt:i4>
      </vt:variant>
    </vt:vector>
  </HeadingPairs>
  <TitlesOfParts>
    <vt:vector size="110" baseType="lpstr">
      <vt:lpstr>Play</vt:lpstr>
      <vt:lpstr>Inter</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IzFY39RAhE1dbddp</dc:creator>
  <cp:lastModifiedBy>Phillip Kaeding</cp:lastModifiedBy>
  <cp:revision>3</cp:revision>
  <dcterms:created xsi:type="dcterms:W3CDTF">2026-01-15T11:35:32Z</dcterms:created>
  <dcterms:modified xsi:type="dcterms:W3CDTF">2026-02-12T16:10:50Z</dcterms:modified>
</cp:coreProperties>
</file>