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Lst>
  <p:sldSz cx="12192000" cy="6858000"/>
  <p:notesSz cx="6858000" cy="9144000"/>
  <p:embeddedFontLst>
    <p:embeddedFont>
      <p:font typeface="Calibri" panose="020F0502020204030204" pitchFamily="34" charset="0"/>
      <p:regular r:id="rId92"/>
      <p:bold r:id="rId93"/>
      <p:italic r:id="rId94"/>
      <p:boldItalic r:id="rId95"/>
    </p:embeddedFont>
    <p:embeddedFont>
      <p:font typeface="Inter" panose="020B0604020202020204" charset="0"/>
      <p:regular r:id="rId96"/>
      <p:bold r:id="rId97"/>
      <p:italic r:id="rId98"/>
      <p:boldItalic r:id="rId99"/>
    </p:embeddedFont>
    <p:embeddedFont>
      <p:font typeface="Play" panose="020B0604020202020204" charset="0"/>
      <p:regular r:id="rId100"/>
      <p:bold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iOXYLFtCSRMKc6N0dmuwSTrwk3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64EB92-8898-455C-A28D-A88172E29612}">
  <a:tblStyle styleId="{7364EB92-8898-455C-A28D-A88172E2961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78" d="100"/>
          <a:sy n="78"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b875b28bd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3b875b28bd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875b28bd1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b875b28bd1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Wenn du diese Methodenoption nutzen möchtest, kannst du die Folien zum Quiz (Methode 2) löschen.</a:t>
            </a:r>
            <a:endParaRPr/>
          </a:p>
        </p:txBody>
      </p:sp>
      <p:sp>
        <p:nvSpPr>
          <p:cNvPr id="190" name="Google Shape;190;g3b875b28bd1_0_2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b875b28bd1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b875b28bd1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3b875b28bd1_0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875b28bd1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b875b28bd1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b875b28bd1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b875b28bd1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b875b28bd1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3b875b28bd1_0_2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b875b28bd1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b875b28bd1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3b875b28bd1_0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875b28bd1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b875b28bd1_0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b875b28bd1_0_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c698c26888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3c698c26888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3c698c26888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b8f3acb84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b8f3acb84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Wenn du diese Methode nutzt, kannst du die vorherigen Folien zum Input löschen, oder sie drin lassen und so anordnen, dass du sie sinnvoll nutzen kannst, um Antworten der Quizfragen genauer zu erläutern - insbesondere wenn die Teilnehmer:innen noch nicht viel Vorwissen haben. </a:t>
            </a:r>
            <a:endParaRPr/>
          </a:p>
        </p:txBody>
      </p:sp>
      <p:sp>
        <p:nvSpPr>
          <p:cNvPr id="254" name="Google Shape;254;g3b8f3acb840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b97dab4363_1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b97dab4363_1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3b97dab4363_1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dirty="0">
                <a:solidFill>
                  <a:schemeClr val="dk1"/>
                </a:solidFill>
                <a:latin typeface="Arial"/>
                <a:ea typeface="Arial"/>
                <a:cs typeface="Arial"/>
                <a:sym typeface="Arial"/>
              </a:rPr>
              <a:t>Diese </a:t>
            </a:r>
            <a:r>
              <a:rPr lang="de-DE" dirty="0">
                <a:solidFill>
                  <a:schemeClr val="dk1"/>
                </a:solidFill>
              </a:rPr>
              <a:t>Folie</a:t>
            </a:r>
            <a:r>
              <a:rPr lang="de-DE" sz="1200" dirty="0">
                <a:solidFill>
                  <a:schemeClr val="dk1"/>
                </a:solidFill>
                <a:latin typeface="Arial"/>
                <a:ea typeface="Arial"/>
                <a:cs typeface="Arial"/>
                <a:sym typeface="Arial"/>
              </a:rPr>
              <a:t> ist nicht für die TN gedacht, sondern nur für </a:t>
            </a:r>
            <a:r>
              <a:rPr lang="de-DE" dirty="0">
                <a:solidFill>
                  <a:schemeClr val="dk1"/>
                </a:solidFill>
              </a:rPr>
              <a:t>d</a:t>
            </a:r>
            <a:r>
              <a:rPr lang="de-DE" sz="1200" dirty="0">
                <a:solidFill>
                  <a:schemeClr val="dk1"/>
                </a:solidFill>
                <a:latin typeface="Arial"/>
                <a:ea typeface="Arial"/>
                <a:cs typeface="Arial"/>
                <a:sym typeface="Arial"/>
              </a:rPr>
              <a:t>ich. </a:t>
            </a:r>
            <a:br>
              <a:rPr lang="de-DE" sz="1200" dirty="0">
                <a:solidFill>
                  <a:schemeClr val="dk1"/>
                </a:solidFill>
                <a:latin typeface="Arial"/>
                <a:ea typeface="Arial"/>
                <a:cs typeface="Arial"/>
                <a:sym typeface="Arial"/>
              </a:rPr>
            </a:br>
            <a:r>
              <a:rPr lang="de-DE" sz="1200" dirty="0">
                <a:solidFill>
                  <a:schemeClr val="dk1"/>
                </a:solidFill>
                <a:latin typeface="Arial"/>
                <a:ea typeface="Arial"/>
                <a:cs typeface="Arial"/>
                <a:sym typeface="Arial"/>
              </a:rPr>
              <a:t>Lösche sie vor deinem Workshop aus der Präsentation raus</a:t>
            </a:r>
            <a:r>
              <a:rPr lang="de-DE" dirty="0">
                <a:solidFill>
                  <a:schemeClr val="dk1"/>
                </a:solidFill>
              </a:rPr>
              <a:t>.</a:t>
            </a:r>
            <a:endParaRPr dirty="0">
              <a:solidFill>
                <a:schemeClr val="dk1"/>
              </a:solidFill>
            </a:endParaRPr>
          </a:p>
        </p:txBody>
      </p:sp>
      <p:sp>
        <p:nvSpPr>
          <p:cNvPr id="118" name="Google Shape;11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b8f3acb840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b8f3acb840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3b8f3acb840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8f3acb840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b8f3acb840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3b8f3acb840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b8f3acb840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b8f3acb840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3b8f3acb840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b8f3acb84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3b8f3acb84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3b8f3acb84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b8f3acb840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b8f3acb840_0_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b8f3acb840_0_4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8f3acb84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3b8f3acb840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3b8f3acb840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b97dab4363_1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b97dab4363_1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3b97dab4363_1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875b28bd1_0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3b875b28bd1_0_2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e-DE"/>
              <a:t>Dieses Modul ist optional. Nur wenn du es durchführen möchtest, benötigst du diese und die folgenden Folien.</a:t>
            </a:r>
            <a:endParaRPr/>
          </a:p>
        </p:txBody>
      </p:sp>
      <p:sp>
        <p:nvSpPr>
          <p:cNvPr id="334" name="Google Shape;334;g3b875b28bd1_0_2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b8f3acb84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3b8f3acb840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Direkte und indirekte Steuern sollten im Zuge der folgenden Folie genauer besprochen werden.  </a:t>
            </a:r>
            <a:endParaRPr/>
          </a:p>
        </p:txBody>
      </p:sp>
      <p:sp>
        <p:nvSpPr>
          <p:cNvPr id="342" name="Google Shape;342;g3b8f3acb840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c698c26888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c698c26888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3c698c26888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b8f3acb840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3b8f3acb840_0_4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3b8f3acb840_0_4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b8f3acb840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b8f3acb840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Diese (und </a:t>
            </a:r>
            <a:r>
              <a:rPr lang="de-DE" b="1"/>
              <a:t>nur</a:t>
            </a:r>
            <a:r>
              <a:rPr lang="de-DE"/>
              <a:t> die folgende Folie) solltest du rauslöschen, wenn die Methode des Menschenpuzzles gewählt wird. </a:t>
            </a:r>
            <a:endParaRPr/>
          </a:p>
        </p:txBody>
      </p:sp>
      <p:sp>
        <p:nvSpPr>
          <p:cNvPr id="363" name="Google Shape;363;g3b8f3acb840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b8f3acb840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3b8f3acb840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3b8f3acb840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b875b28bd1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3b875b28bd1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 Folie kannst du herauslöschen, wenn Methode 1 genutzt wird. Die Tabelle kannst du am Ende trotzdem als Gesamtübersicht zeigen. </a:t>
            </a:r>
            <a:endParaRPr/>
          </a:p>
          <a:p>
            <a:pPr marL="0" lvl="0" indent="0" algn="l" rtl="0">
              <a:lnSpc>
                <a:spcPct val="100000"/>
              </a:lnSpc>
              <a:spcBef>
                <a:spcPts val="0"/>
              </a:spcBef>
              <a:spcAft>
                <a:spcPts val="0"/>
              </a:spcAft>
              <a:buSzPts val="1400"/>
              <a:buNone/>
            </a:pPr>
            <a:endParaRPr/>
          </a:p>
        </p:txBody>
      </p:sp>
      <p:sp>
        <p:nvSpPr>
          <p:cNvPr id="384" name="Google Shape;384;g3b875b28bd1_0_3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b8f3acb840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3b8f3acb840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392" name="Google Shape;392;g3b8f3acb840_0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b8f3acb84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3b8f3acb84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a:t>In den nachfolgenden Folien sind alle Thesen abgebildet, die auch im Handbuch zu finden sind.</a:t>
            </a:r>
            <a:endParaRPr/>
          </a:p>
          <a:p>
            <a:pPr marL="0" lvl="0" indent="0" algn="l" rtl="0">
              <a:lnSpc>
                <a:spcPct val="100000"/>
              </a:lnSpc>
              <a:spcBef>
                <a:spcPts val="0"/>
              </a:spcBef>
              <a:spcAft>
                <a:spcPts val="0"/>
              </a:spcAft>
              <a:buSzPts val="1400"/>
              <a:buNone/>
            </a:pPr>
            <a:r>
              <a:rPr lang="de-DE"/>
              <a:t>Die Thesen, die du nicht benutzen möchtest, solltest du im Vorfeld rauslöschen. </a:t>
            </a:r>
            <a:endParaRPr/>
          </a:p>
        </p:txBody>
      </p:sp>
      <p:sp>
        <p:nvSpPr>
          <p:cNvPr id="400" name="Google Shape;400;g3b8f3acb840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b8f3acb840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3b8f3acb840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3b8f3acb840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b97dab436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3b97dab436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g3b97dab436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b="0">
                <a:solidFill>
                  <a:schemeClr val="dk1"/>
                </a:solidFill>
                <a:latin typeface="Arial"/>
                <a:ea typeface="Arial"/>
                <a:cs typeface="Arial"/>
                <a:sym typeface="Arial"/>
              </a:rPr>
              <a:t>Diese </a:t>
            </a:r>
            <a:r>
              <a:rPr lang="de-DE">
                <a:solidFill>
                  <a:schemeClr val="dk1"/>
                </a:solidFill>
              </a:rPr>
              <a:t>Folie</a:t>
            </a:r>
            <a:r>
              <a:rPr lang="de-DE" sz="1200" b="0">
                <a:solidFill>
                  <a:schemeClr val="dk1"/>
                </a:solidFill>
                <a:latin typeface="Arial"/>
                <a:ea typeface="Arial"/>
                <a:cs typeface="Arial"/>
                <a:sym typeface="Arial"/>
              </a:rPr>
              <a:t> kannst du ausblenden oder nach deinen Wünschen anpassen.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b97dab436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3b97dab436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3b97dab4363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b97dab436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3b97dab4363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3b97dab4363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b97dab4363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3b97dab4363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3b97dab4363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b97dab4363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3b97dab4363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Wer sich in die Mitte des Spektrums stellt, ist also der Meinung, dass Arbeit und Vermögen gleich hoch besteuert werden. Die richtige Antwort lautet „Arbeit wird höher besteuert als Vermögen“, denn Deutschland ist ein Hochsteuerland für Arbeit, aber ein Niedrigsteuerland für Vermögen.</a:t>
            </a:r>
            <a:endParaRPr/>
          </a:p>
          <a:p>
            <a:pPr marL="0" lvl="0" indent="0" algn="l" rtl="0">
              <a:lnSpc>
                <a:spcPct val="100000"/>
              </a:lnSpc>
              <a:spcBef>
                <a:spcPts val="0"/>
              </a:spcBef>
              <a:spcAft>
                <a:spcPts val="0"/>
              </a:spcAft>
              <a:buSzPts val="1400"/>
              <a:buNone/>
            </a:pPr>
            <a:endParaRPr/>
          </a:p>
        </p:txBody>
      </p:sp>
      <p:sp>
        <p:nvSpPr>
          <p:cNvPr id="448" name="Google Shape;448;g3b97dab4363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b97dab436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3b97dab436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Absolut betrachtet ist die Aussage korrekt, denn Reiche zahlen die höchsten Summen an Steuern. Relativ betrachtet ist dies jedoch nicht der Fall, da ihr Anteil im Verhältnis zu Einkommen und Vermögen oft geringer ist als bei mittleren und kleinen Einkommen.</a:t>
            </a:r>
            <a:endParaRPr/>
          </a:p>
          <a:p>
            <a:pPr marL="0" lvl="0" indent="0" algn="l" rtl="0">
              <a:lnSpc>
                <a:spcPct val="100000"/>
              </a:lnSpc>
              <a:spcBef>
                <a:spcPts val="0"/>
              </a:spcBef>
              <a:spcAft>
                <a:spcPts val="0"/>
              </a:spcAft>
              <a:buSzPts val="1400"/>
              <a:buNone/>
            </a:pPr>
            <a:endParaRPr/>
          </a:p>
        </p:txBody>
      </p:sp>
      <p:sp>
        <p:nvSpPr>
          <p:cNvPr id="456" name="Google Shape;456;g3b97dab436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b97dab4363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3b97dab4363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3b97dab4363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b97dab4363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3b97dab4363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3b97dab4363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b97dab436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3b97dab4363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3b97dab4363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b97dab4363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3b97dab4363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3b97dab4363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b8f3acb840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3b8f3acb840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Du kannst auch nur eine Auswahl der folgenden Abbildungen zeigen und besprechen (der Gini-Koeffizient und Abb. 4 sollten jedoch in jedem Fall besprochen werden). </a:t>
            </a:r>
            <a:endParaRPr/>
          </a:p>
        </p:txBody>
      </p:sp>
      <p:sp>
        <p:nvSpPr>
          <p:cNvPr id="496" name="Google Shape;496;g3b8f3acb840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b8f3acb840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3b8f3acb840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05" name="Google Shape;505;g3b8f3acb840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b8f3acb840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3b8f3acb840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14" name="Google Shape;514;g3b8f3acb840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b8f3acb840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3b8f3acb840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3b8f3acb840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b8f3acb840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3b8f3acb840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3b8f3acb840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b97dab4363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3b97dab4363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de-DE" dirty="0"/>
              <a:t>Diese Folie ist für die Version von Methodenteil 3, in der du weniger Zeit hast und sich die TN keine weiteren Materialien anschauen. Je nachdem wie du die Übung durchführen möchtest, kann die andere Folie gelöscht werden.</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de-DE" dirty="0"/>
              <a:t>du kannst eine Wortwolke entweder mit Slide oder </a:t>
            </a:r>
            <a:r>
              <a:rPr lang="de-DE" dirty="0" err="1"/>
              <a:t>Mentimeter</a:t>
            </a:r>
            <a:r>
              <a:rPr lang="de-DE" dirty="0"/>
              <a:t> erstellen. Genauere Informationen dazu findest du im Handbuch. Mit dem entsprechenden Link kann ein QR-Code erstellt werden und in die Folien aufgenommen werden. </a:t>
            </a:r>
            <a:endParaRPr dirty="0"/>
          </a:p>
        </p:txBody>
      </p:sp>
      <p:sp>
        <p:nvSpPr>
          <p:cNvPr id="540" name="Google Shape;540;g3b97dab4363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b97dab436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3b97dab436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de-DE"/>
              <a:t>Diese Folie ist für die Version von Methodenteil 3, in der sich die TN weitere Materialien anschauen. Je nachdem wie du die Übung durchführen möchtest, kann die andere Folie gelöscht werden.</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de-DE"/>
              <a:t>du kannst eine Wortwolke entweder mit Slide oder Mentimeter erstellen. Genauere Informationen dazu findest du im Handbuch. Mit dem entsprechenden Link kann ein QR-Code erstellt werden und in die Folien aufgenommen werden. </a:t>
            </a:r>
            <a:endParaRPr/>
          </a:p>
        </p:txBody>
      </p:sp>
      <p:sp>
        <p:nvSpPr>
          <p:cNvPr id="548" name="Google Shape;548;g3b97dab436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b97dab4363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3b97dab4363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a:p>
        </p:txBody>
      </p:sp>
      <p:sp>
        <p:nvSpPr>
          <p:cNvPr id="556" name="Google Shape;556;g3b97dab4363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b8f3acb840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3b8f3acb840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73" name="Google Shape;573;g3b8f3acb840_0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b97dab4363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b97dab4363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Um hier Zeit zu sparen, kannst du eins der drei Beispiele löschen. </a:t>
            </a:r>
            <a:endParaRPr/>
          </a:p>
          <a:p>
            <a:pPr marL="0" lvl="0" indent="0" algn="l" rtl="0">
              <a:lnSpc>
                <a:spcPct val="100000"/>
              </a:lnSpc>
              <a:spcBef>
                <a:spcPts val="0"/>
              </a:spcBef>
              <a:spcAft>
                <a:spcPts val="0"/>
              </a:spcAft>
              <a:buSzPts val="1400"/>
              <a:buNone/>
            </a:pPr>
            <a:endParaRPr/>
          </a:p>
        </p:txBody>
      </p:sp>
      <p:sp>
        <p:nvSpPr>
          <p:cNvPr id="581" name="Google Shape;581;g3b97dab4363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b8f3acb84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3b8f3acb840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89" name="Google Shape;589;g3b8f3acb840_0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Passe hier die zweite Frage an und spezifiziere sie je nach Bedarf. Auch bei der dritten Frage kannst du selbst zwischen den Vorschlägen im Handbuch variieren. </a:t>
            </a:r>
            <a:endParaRPr/>
          </a:p>
          <a:p>
            <a:pPr marL="0" lvl="0" indent="0" algn="l" rtl="0">
              <a:lnSpc>
                <a:spcPct val="100000"/>
              </a:lnSpc>
              <a:spcBef>
                <a:spcPts val="0"/>
              </a:spcBef>
              <a:spcAft>
                <a:spcPts val="0"/>
              </a:spcAft>
              <a:buSzPts val="1400"/>
              <a:buNone/>
            </a:pPr>
            <a:endParaRPr/>
          </a:p>
        </p:txBody>
      </p:sp>
      <p:sp>
        <p:nvSpPr>
          <p:cNvPr id="152" name="Google Shape;15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b8f3acb840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3b8f3acb840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g3b8f3acb840_0_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b8f3acb840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3b8f3acb840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3b8f3acb840_0_2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b8f3acb840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3b8f3acb840_0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g3b8f3acb840_0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b8f3acb840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3b8f3acb840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620" name="Google Shape;620;g3b8f3acb840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b8f3acb840_0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3b8f3acb840_0_2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Wichtig: Wenn du diese Methode nutzt, kannst du die meisten Folien der Methode 2 löschen, nicht jedoch die Folien für den Input, da dieser auch Teil von Methode 1 ist. </a:t>
            </a:r>
            <a:endParaRPr/>
          </a:p>
          <a:p>
            <a:pPr marL="0" lvl="0" indent="0" algn="l" rtl="0">
              <a:lnSpc>
                <a:spcPct val="100000"/>
              </a:lnSpc>
              <a:spcBef>
                <a:spcPts val="0"/>
              </a:spcBef>
              <a:spcAft>
                <a:spcPts val="0"/>
              </a:spcAft>
              <a:buSzPts val="1400"/>
              <a:buNone/>
            </a:pPr>
            <a:endParaRPr/>
          </a:p>
        </p:txBody>
      </p:sp>
      <p:sp>
        <p:nvSpPr>
          <p:cNvPr id="628" name="Google Shape;628;g3b8f3acb840_0_2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b8f3acb840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3b8f3acb840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 Benutzung der Videos ist optional. Wenn du sie nicht benutzt, lösche die Folie wieder raus. </a:t>
            </a:r>
            <a:endParaRPr/>
          </a:p>
        </p:txBody>
      </p:sp>
      <p:sp>
        <p:nvSpPr>
          <p:cNvPr id="636" name="Google Shape;636;g3b8f3acb840_0_3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b8f3acb840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3b8f3acb840_0_3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 optionale Frage sollte rausgelöscht werden, wenn du sie nicht benutzen möchtest. </a:t>
            </a:r>
            <a:endParaRPr/>
          </a:p>
        </p:txBody>
      </p:sp>
      <p:sp>
        <p:nvSpPr>
          <p:cNvPr id="644" name="Google Shape;644;g3b8f3acb840_0_3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b97dab4363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3b97dab4363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3b97dab4363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b9352efddc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3b9352efddc_2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3b9352efddc_2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b97dab4363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3b97dab4363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3b97dab4363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b875b28bd1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b875b28bd1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Das Brutto-Netto Beispiel kannst du hier anpassen, falls du stattdessen den Kassenbon als Beispiel nutzen möchtest (insbes. bei jüngeren Teilnehmer:innen).</a:t>
            </a:r>
            <a:endParaRPr/>
          </a:p>
        </p:txBody>
      </p:sp>
      <p:sp>
        <p:nvSpPr>
          <p:cNvPr id="161" name="Google Shape;161;g3b875b28bd1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b97dab4363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3b97dab4363_1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g3b97dab4363_1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b97dab4363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3b97dab4363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3b97dab4363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3b97dab4363_1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3b97dab4363_1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Je nachdem wie viel Zeit du noch hast, kannst du einzelne Fragen löschen/überspringen. </a:t>
            </a:r>
            <a:endParaRPr/>
          </a:p>
        </p:txBody>
      </p:sp>
      <p:sp>
        <p:nvSpPr>
          <p:cNvPr id="722" name="Google Shape;722;g3b97dab4363_1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b9352efddc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3b9352efddc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3b9352efddc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b8f3acb840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3b8f3acb840_0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g3b8f3acb840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b8f3acb840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3b8f3acb840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6" name="Google Shape;756;g3b8f3acb840_0_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3c698c26888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3c698c26888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Je nachdem, ob bestimmte (Gegen-)Argumente vorher schon aufkamen und besprochen werden, können diese hier übersprungen werden. </a:t>
            </a:r>
            <a:endParaRPr/>
          </a:p>
        </p:txBody>
      </p:sp>
      <p:sp>
        <p:nvSpPr>
          <p:cNvPr id="764" name="Google Shape;764;g3c698c26888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3b8f3acb840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3b8f3acb840_0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3b8f3acb840_0_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b8f3acb840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3b8f3acb840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3b8f3acb840_0_3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c698c26888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3c698c26888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Je nachdem, ob bestimmte (Gegen-)Argumente vorher schon aufkamen und besprochen werden, können diese hier übersprungen werden. </a:t>
            </a:r>
            <a:endParaRPr/>
          </a:p>
        </p:txBody>
      </p:sp>
      <p:sp>
        <p:nvSpPr>
          <p:cNvPr id="788" name="Google Shape;788;g3c698c26888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c698c26888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g3c698c26888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g3c698c26888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3b8f3acb840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g3b8f3acb840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g3b8f3acb840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b8f3acb840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3b8f3acb840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3b8f3acb840_0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b8f3acb840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3b8f3acb840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Diese Folie ist optional, und kann aufgenommen werden, wenn genug Zeit vorhanden ist. Weitere Zahlen, etwa zu kombinierten Steuersätzen für Unternehmen, können ggf. ergänzt werden. </a:t>
            </a:r>
            <a:endParaRPr/>
          </a:p>
        </p:txBody>
      </p:sp>
      <p:sp>
        <p:nvSpPr>
          <p:cNvPr id="820" name="Google Shape;820;g3b8f3acb840_0_3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b8f3acb840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g3b8f3acb840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828" name="Google Shape;828;g3b8f3acb840_0_2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b8f3acb840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3b8f3acb840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Das Feedback ist hier, je nach verbleibender Zeit, optional. </a:t>
            </a:r>
            <a:endParaRPr/>
          </a:p>
        </p:txBody>
      </p:sp>
      <p:sp>
        <p:nvSpPr>
          <p:cNvPr id="836" name="Google Shape;836;g3b8f3acb840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b97dab4363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g3b97dab4363_1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Diese Folie solltest du anpassen (siehe Folientext).</a:t>
            </a:r>
            <a:endParaRPr/>
          </a:p>
        </p:txBody>
      </p:sp>
      <p:sp>
        <p:nvSpPr>
          <p:cNvPr id="844" name="Google Shape;844;g3b97dab4363_1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b97dab4363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3b97dab4363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3b97dab4363_1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3c698c268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9" name="Google Shape;869;g3c698c268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Diese Folie solltest du individuell je nach Ablauf anpassen, insbesondere Punkt 5. </a:t>
            </a: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g3b875b28bd1_0_9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3b875b28bd1_0_9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b875b28bd1_0_91"/>
          <p:cNvSpPr txBox="1">
            <a:spLocks noGrp="1"/>
          </p:cNvSpPr>
          <p:nvPr>
            <p:ph type="sldNum" idx="12"/>
          </p:nvPr>
        </p:nvSpPr>
        <p:spPr>
          <a:xfrm>
            <a:off x="10417432" y="6416475"/>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9" name="Google Shape;19;g3b875b28bd1_0_91"/>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90000"/>
              </a:lnSpc>
              <a:spcBef>
                <a:spcPts val="0"/>
              </a:spcBef>
              <a:spcAft>
                <a:spcPts val="0"/>
              </a:spcAft>
              <a:buClr>
                <a:schemeClr val="dk1"/>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a:spLocks noGrp="1"/>
          </p:cNvSpPr>
          <p:nvPr>
            <p:ph type="pic" idx="2"/>
          </p:nvPr>
        </p:nvSpPr>
        <p:spPr>
          <a:xfrm>
            <a:off x="5183188" y="987425"/>
            <a:ext cx="6172200" cy="4873625"/>
          </a:xfrm>
          <a:prstGeom prst="rect">
            <a:avLst/>
          </a:prstGeom>
          <a:noFill/>
          <a:ln>
            <a:noFill/>
          </a:ln>
        </p:spPr>
      </p:sp>
      <p:sp>
        <p:nvSpPr>
          <p:cNvPr id="87" name="Google Shape;87;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Benutzerdefiniertes Layout">
  <p:cSld name="3_Benutzerdefiniertes Layout">
    <p:spTree>
      <p:nvGrpSpPr>
        <p:cNvPr id="1" name="Shape 20"/>
        <p:cNvGrpSpPr/>
        <p:nvPr/>
      </p:nvGrpSpPr>
      <p:grpSpPr>
        <a:xfrm>
          <a:off x="0" y="0"/>
          <a:ext cx="0" cy="0"/>
          <a:chOff x="0" y="0"/>
          <a:chExt cx="0" cy="0"/>
        </a:xfrm>
      </p:grpSpPr>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4" name="Google Shape;24;p12"/>
          <p:cNvSpPr/>
          <p:nvPr/>
        </p:nvSpPr>
        <p:spPr>
          <a:xfrm>
            <a:off x="0" y="750844"/>
            <a:ext cx="7890933" cy="818557"/>
          </a:xfrm>
          <a:prstGeom prst="rect">
            <a:avLst/>
          </a:prstGeom>
          <a:solidFill>
            <a:srgbClr val="D0F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6555"/>
              </a:buClr>
              <a:buSzPts val="2000"/>
              <a:buNone/>
              <a:defRPr sz="2000">
                <a:solidFill>
                  <a:srgbClr val="FF6555"/>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D86"/>
              </a:buClr>
              <a:buSzPts val="5300"/>
              <a:buNone/>
              <a:defRPr sz="5300" b="1">
                <a:solidFill>
                  <a:srgbClr val="000D8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757575"/>
                </a:solidFill>
                <a:latin typeface="Arial"/>
                <a:ea typeface="Arial"/>
                <a:cs typeface="Arial"/>
                <a:sym typeface="Arial"/>
              </a:rPr>
              <a:t>‹Nr.›</a:t>
            </a:fld>
            <a:endParaRPr sz="1200" b="0" i="0" u="none" strike="noStrike" cap="none">
              <a:solidFill>
                <a:srgbClr val="757575"/>
              </a:solidFill>
              <a:latin typeface="Arial"/>
              <a:ea typeface="Arial"/>
              <a:cs typeface="Arial"/>
              <a:sym typeface="Arial"/>
            </a:endParaRPr>
          </a:p>
        </p:txBody>
      </p:sp>
      <p:sp>
        <p:nvSpPr>
          <p:cNvPr id="28" name="Google Shape;28;p1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19100" algn="l">
              <a:lnSpc>
                <a:spcPct val="90000"/>
              </a:lnSpc>
              <a:spcBef>
                <a:spcPts val="1000"/>
              </a:spcBef>
              <a:spcAft>
                <a:spcPts val="0"/>
              </a:spcAft>
              <a:buClr>
                <a:srgbClr val="000D86"/>
              </a:buClr>
              <a:buSzPts val="3000"/>
              <a:buChar char="•"/>
              <a:defRPr sz="3000">
                <a:solidFill>
                  <a:srgbClr val="000D86"/>
                </a:solidFill>
                <a:latin typeface="Arial"/>
                <a:ea typeface="Arial"/>
                <a:cs typeface="Arial"/>
                <a:sym typeface="Arial"/>
              </a:defRPr>
            </a:lvl1pPr>
            <a:lvl2pPr marL="914400" lvl="1"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2pPr>
            <a:lvl3pPr marL="1371600" lvl="2"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3pPr>
            <a:lvl4pPr marL="1828800" lvl="3"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4pPr>
            <a:lvl5pPr marL="2286000" lvl="4"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9"/>
        <p:cNvGrpSpPr/>
        <p:nvPr/>
      </p:nvGrpSpPr>
      <p:grpSpPr>
        <a:xfrm>
          <a:off x="0" y="0"/>
          <a:ext cx="0" cy="0"/>
          <a:chOff x="0" y="0"/>
          <a:chExt cx="0" cy="0"/>
        </a:xfrm>
      </p:grpSpPr>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10417432" y="6416479"/>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7" name="Google Shape;3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8"/>
        <p:cNvGrpSpPr/>
        <p:nvPr/>
      </p:nvGrpSpPr>
      <p:grpSpPr>
        <a:xfrm>
          <a:off x="0" y="0"/>
          <a:ext cx="0" cy="0"/>
          <a:chOff x="0" y="0"/>
          <a:chExt cx="0" cy="0"/>
        </a:xfrm>
      </p:grpSpPr>
      <p:sp>
        <p:nvSpPr>
          <p:cNvPr id="39" name="Google Shape;39;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3" name="Google Shape;5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iw.de/de/diw_01.c.817486.de/publikationen/wochenberichte/2021_18_1/einkommensungleichheit_stagniert_langfristig__sinkt_aber_waehrend_der_corona-pandemie_leicht.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ungleichheit.info/de/deutsch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bundeswirtschaftsministerium.de/Redaktion/DE/Schlaglichter-der-Wirtschaftspolitik/2024/03/05-vermoegensungleichheit-in-deutschland-und-europa.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hyperlink" Target="https://www.iwkoeln.de/presse/interaktive-grafiken/judith-niehues-maximilian-stockhausen-einkommensverteilung-in-deutschland.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hyperlink" Target="https://www1.wdr.de/mediathek/video/sendungen/video-docupy-die-vermoegensverteilung-in-deutschland-100.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AFJitRVpWFI"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www.zdf.de/play/serien/die-affaere-cum-ex-102/die-affaere-cum-ex-106" TargetMode="External"/><Relationship Id="rId4" Type="http://schemas.openxmlformats.org/officeDocument/2006/relationships/hyperlink" Target="https://www.youtube.com/watch?v=nL3dyNwDlMQ"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netzwerk-steuergerechtigkeit.de/handbuch"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info@fiscalfuture.de" TargetMode="External"/><Relationship Id="rId9" Type="http://schemas.openxmlformats.org/officeDocument/2006/relationships/hyperlink" Target="mailto:info@boell.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FF9"/>
        </a:solidFill>
        <a:effectLst/>
      </p:bgPr>
    </p:bg>
    <p:spTree>
      <p:nvGrpSpPr>
        <p:cNvPr id="1" name="Shape 106"/>
        <p:cNvGrpSpPr/>
        <p:nvPr/>
      </p:nvGrpSpPr>
      <p:grpSpPr>
        <a:xfrm>
          <a:off x="0" y="0"/>
          <a:ext cx="0" cy="0"/>
          <a:chOff x="0" y="0"/>
          <a:chExt cx="0" cy="0"/>
        </a:xfrm>
      </p:grpSpPr>
      <p:sp>
        <p:nvSpPr>
          <p:cNvPr id="107" name="Google Shape;107;g3b875b28bd1_0_0"/>
          <p:cNvSpPr/>
          <p:nvPr/>
        </p:nvSpPr>
        <p:spPr>
          <a:xfrm>
            <a:off x="0" y="0"/>
            <a:ext cx="12192000" cy="1885500"/>
          </a:xfrm>
          <a:prstGeom prst="rect">
            <a:avLst/>
          </a:prstGeom>
          <a:solidFill>
            <a:schemeClr val="l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8" name="Google Shape;108;g3b875b28bd1_0_0"/>
          <p:cNvSpPr txBox="1"/>
          <p:nvPr/>
        </p:nvSpPr>
        <p:spPr>
          <a:xfrm>
            <a:off x="9916776" y="540712"/>
            <a:ext cx="1786500" cy="998100"/>
          </a:xfrm>
          <a:prstGeom prst="rect">
            <a:avLst/>
          </a:prstGeom>
          <a:noFill/>
          <a:ln>
            <a:noFill/>
          </a:ln>
        </p:spPr>
        <p:txBody>
          <a:bodyPr spcFirstLastPara="1" wrap="square" lIns="33875" tIns="33875" rIns="33875" bIns="33875" anchor="ctr" anchorCtr="0">
            <a:noAutofit/>
          </a:bodyPr>
          <a:lstStyle/>
          <a:p>
            <a:pPr marL="0" marR="0" lvl="0" indent="0" algn="ctr" rtl="0">
              <a:lnSpc>
                <a:spcPct val="154055"/>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9" name="Google Shape;109;g3b875b28bd1_0_0"/>
          <p:cNvSpPr txBox="1"/>
          <p:nvPr/>
        </p:nvSpPr>
        <p:spPr>
          <a:xfrm>
            <a:off x="0" y="2615680"/>
            <a:ext cx="12192000" cy="1660500"/>
          </a:xfrm>
          <a:prstGeom prst="rect">
            <a:avLst/>
          </a:prstGeom>
          <a:noFill/>
          <a:ln>
            <a:noFill/>
          </a:ln>
        </p:spPr>
        <p:txBody>
          <a:bodyPr spcFirstLastPara="1" wrap="square" lIns="0" tIns="0" rIns="0" bIns="0" anchor="t" anchorCtr="0">
            <a:spAutoFit/>
          </a:bodyPr>
          <a:lstStyle/>
          <a:p>
            <a:pPr marL="0" marR="0" lvl="0" indent="0" algn="ctr" rtl="0">
              <a:lnSpc>
                <a:spcPct val="120148"/>
              </a:lnSpc>
              <a:spcBef>
                <a:spcPts val="0"/>
              </a:spcBef>
              <a:spcAft>
                <a:spcPts val="0"/>
              </a:spcAft>
              <a:buClr>
                <a:srgbClr val="000000"/>
              </a:buClr>
              <a:buSzPts val="4900"/>
              <a:buFont typeface="Arial"/>
              <a:buNone/>
            </a:pPr>
            <a:r>
              <a:rPr lang="de-DE" sz="4900" b="1" i="0" u="none" strike="noStrike" cap="none" dirty="0">
                <a:solidFill>
                  <a:srgbClr val="000E8E"/>
                </a:solidFill>
                <a:latin typeface="Arial"/>
                <a:ea typeface="Arial"/>
                <a:cs typeface="Arial"/>
                <a:sym typeface="Arial"/>
              </a:rPr>
              <a:t>Steuerpolitik &amp; Ungleichheit</a:t>
            </a:r>
            <a:endParaRPr sz="4900" b="1" i="0" u="none" strike="noStrike" cap="none" dirty="0">
              <a:solidFill>
                <a:srgbClr val="000E8E"/>
              </a:solidFill>
              <a:latin typeface="Arial"/>
              <a:ea typeface="Arial"/>
              <a:cs typeface="Arial"/>
              <a:sym typeface="Arial"/>
            </a:endParaRPr>
          </a:p>
          <a:p>
            <a:pPr marL="0" marR="0" lvl="0" indent="0" algn="l" rtl="0">
              <a:lnSpc>
                <a:spcPct val="120148"/>
              </a:lnSpc>
              <a:spcBef>
                <a:spcPts val="0"/>
              </a:spcBef>
              <a:spcAft>
                <a:spcPts val="0"/>
              </a:spcAft>
              <a:buClr>
                <a:srgbClr val="000000"/>
              </a:buClr>
              <a:buSzPts val="4900"/>
              <a:buFont typeface="Arial"/>
              <a:buNone/>
            </a:pPr>
            <a:endParaRPr sz="4900" b="1" i="0" u="none" strike="noStrike" cap="none" dirty="0">
              <a:solidFill>
                <a:srgbClr val="000E8E"/>
              </a:solidFill>
              <a:latin typeface="Arial"/>
              <a:ea typeface="Arial"/>
              <a:cs typeface="Arial"/>
              <a:sym typeface="Arial"/>
            </a:endParaRPr>
          </a:p>
        </p:txBody>
      </p:sp>
      <p:sp>
        <p:nvSpPr>
          <p:cNvPr id="110" name="Google Shape;110;g3b875b28bd1_0_0"/>
          <p:cNvSpPr txBox="1"/>
          <p:nvPr/>
        </p:nvSpPr>
        <p:spPr>
          <a:xfrm>
            <a:off x="0" y="3955315"/>
            <a:ext cx="12192000" cy="2195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100"/>
              <a:buFont typeface="Arial"/>
              <a:buNone/>
            </a:pPr>
            <a:r>
              <a:rPr lang="de-DE" sz="3100" b="1" i="0" u="none" strike="noStrike" cap="none">
                <a:solidFill>
                  <a:srgbClr val="FF6555"/>
                </a:solidFill>
                <a:latin typeface="Arial"/>
                <a:ea typeface="Arial"/>
                <a:cs typeface="Arial"/>
                <a:sym typeface="Arial"/>
              </a:rPr>
              <a:t>Multiplikator:in </a:t>
            </a:r>
            <a:endParaRPr sz="3100" b="1" i="0" u="none" strike="noStrike" cap="none">
              <a:solidFill>
                <a:srgbClr val="FF6555"/>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100"/>
              <a:buFont typeface="Arial"/>
              <a:buNone/>
            </a:pPr>
            <a:r>
              <a:rPr lang="de-DE" sz="3100" b="1" i="0" u="none" strike="noStrike" cap="none">
                <a:solidFill>
                  <a:srgbClr val="FF6555"/>
                </a:solidFill>
                <a:latin typeface="Arial"/>
                <a:ea typeface="Arial"/>
                <a:cs typeface="Arial"/>
                <a:sym typeface="Arial"/>
              </a:rPr>
              <a:t>Anlass/Veranstaltung/Ort</a:t>
            </a:r>
            <a:endParaRPr sz="3100" b="1" i="0" u="none" strike="noStrike" cap="none">
              <a:solidFill>
                <a:srgbClr val="FF6555"/>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100"/>
              <a:buFont typeface="Arial"/>
              <a:buNone/>
            </a:pPr>
            <a:r>
              <a:rPr lang="de-DE" sz="3100" b="1" i="0" u="none" strike="noStrike" cap="none">
                <a:solidFill>
                  <a:srgbClr val="FF6555"/>
                </a:solidFill>
                <a:latin typeface="Arial"/>
                <a:ea typeface="Arial"/>
                <a:cs typeface="Arial"/>
                <a:sym typeface="Arial"/>
              </a:rPr>
              <a:t>Datum</a:t>
            </a:r>
            <a:endParaRPr sz="3100" b="1" i="0" u="none" strike="noStrike" cap="none">
              <a:solidFill>
                <a:srgbClr val="FF6555"/>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100"/>
              <a:buFont typeface="Arial"/>
              <a:buNone/>
            </a:pPr>
            <a:endParaRPr sz="3100" b="1" i="0" u="none" strike="noStrike" cap="none">
              <a:solidFill>
                <a:srgbClr val="FF6555"/>
              </a:solidFill>
              <a:latin typeface="Arial"/>
              <a:ea typeface="Arial"/>
              <a:cs typeface="Arial"/>
              <a:sym typeface="Arial"/>
            </a:endParaRPr>
          </a:p>
        </p:txBody>
      </p:sp>
      <p:grpSp>
        <p:nvGrpSpPr>
          <p:cNvPr id="111" name="Google Shape;111;g3b875b28bd1_0_0"/>
          <p:cNvGrpSpPr/>
          <p:nvPr/>
        </p:nvGrpSpPr>
        <p:grpSpPr>
          <a:xfrm>
            <a:off x="14037971" y="1817933"/>
            <a:ext cx="2166365" cy="800673"/>
            <a:chOff x="0" y="-38100"/>
            <a:chExt cx="5176500" cy="1549289"/>
          </a:xfrm>
        </p:grpSpPr>
        <p:sp>
          <p:nvSpPr>
            <p:cNvPr id="112" name="Google Shape;112;g3b875b28bd1_0_0"/>
            <p:cNvSpPr/>
            <p:nvPr/>
          </p:nvSpPr>
          <p:spPr>
            <a:xfrm>
              <a:off x="0" y="0"/>
              <a:ext cx="5176492" cy="1511189"/>
            </a:xfrm>
            <a:custGeom>
              <a:avLst/>
              <a:gdLst/>
              <a:ahLst/>
              <a:cxnLst/>
              <a:rect l="l" t="t" r="r" b="b"/>
              <a:pathLst>
                <a:path w="5176492" h="1511189" extrusionOk="0">
                  <a:moveTo>
                    <a:pt x="0" y="0"/>
                  </a:moveTo>
                  <a:lnTo>
                    <a:pt x="5176492" y="0"/>
                  </a:lnTo>
                  <a:lnTo>
                    <a:pt x="5176492" y="1511189"/>
                  </a:lnTo>
                  <a:lnTo>
                    <a:pt x="0" y="1511189"/>
                  </a:lnTo>
                  <a:close/>
                </a:path>
              </a:pathLst>
            </a:custGeom>
            <a:solidFill>
              <a:srgbClr val="D0FFF9"/>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3" name="Google Shape;113;g3b875b28bd1_0_0"/>
            <p:cNvSpPr txBox="1"/>
            <p:nvPr/>
          </p:nvSpPr>
          <p:spPr>
            <a:xfrm>
              <a:off x="0" y="-38100"/>
              <a:ext cx="5176500" cy="15492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pic>
        <p:nvPicPr>
          <p:cNvPr id="114" name="Google Shape;114;g3b875b28bd1_0_0" descr="Ein Bild, das Text, Schrift, Screenshot, Grafiken enthält.&#10;&#10;KI-generierte Inhalte können fehlerhaft sein."/>
          <p:cNvPicPr preferRelativeResize="0"/>
          <p:nvPr/>
        </p:nvPicPr>
        <p:blipFill rotWithShape="1">
          <a:blip r:embed="rId3">
            <a:alphaModFix/>
          </a:blip>
          <a:srcRect/>
          <a:stretch/>
        </p:blipFill>
        <p:spPr>
          <a:xfrm>
            <a:off x="3505200" y="371801"/>
            <a:ext cx="5181600" cy="12556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 name="Google Shape;185;p9"/>
          <p:cNvSpPr/>
          <p:nvPr/>
        </p:nvSpPr>
        <p:spPr>
          <a:xfrm>
            <a:off x="-225477" y="-244250"/>
            <a:ext cx="14143853" cy="8126286"/>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86" name="Google Shape;186;p9"/>
          <p:cNvSpPr txBox="1"/>
          <p:nvPr/>
        </p:nvSpPr>
        <p:spPr>
          <a:xfrm>
            <a:off x="1065827" y="3070642"/>
            <a:ext cx="10087500" cy="75960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45"/>
              </a:lnSpc>
              <a:spcBef>
                <a:spcPts val="0"/>
              </a:spcBef>
              <a:spcAft>
                <a:spcPts val="0"/>
              </a:spcAft>
              <a:buClr>
                <a:srgbClr val="000000"/>
              </a:buClr>
              <a:buSzPts val="4934"/>
              <a:buFont typeface="Arial"/>
              <a:buNone/>
            </a:pPr>
            <a:r>
              <a:rPr lang="de-DE" sz="4900" b="1" i="0" u="none" strike="noStrike" cap="none" dirty="0">
                <a:solidFill>
                  <a:srgbClr val="000E8E"/>
                </a:solidFill>
                <a:latin typeface="Arial"/>
                <a:ea typeface="Arial"/>
                <a:cs typeface="Arial"/>
                <a:sym typeface="Arial"/>
              </a:rPr>
              <a:t>4. Die Rolle von Steuern</a:t>
            </a:r>
            <a:endParaRPr sz="4900" b="1" i="0" u="none" strike="noStrike" cap="none" dirty="0">
              <a:solidFill>
                <a:srgbClr val="000E8E"/>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b875b28bd1_0_223"/>
          <p:cNvSpPr txBox="1">
            <a:spLocks noGrp="1"/>
          </p:cNvSpPr>
          <p:nvPr>
            <p:ph type="body" idx="2"/>
          </p:nvPr>
        </p:nvSpPr>
        <p:spPr>
          <a:xfrm>
            <a:off x="918151" y="769808"/>
            <a:ext cx="6280507"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ct val="100000"/>
              <a:buNone/>
            </a:pPr>
            <a:r>
              <a:rPr lang="de-DE" sz="4400" dirty="0"/>
              <a:t>Wer erhebt Steuern?</a:t>
            </a:r>
            <a:endParaRPr sz="4400" dirty="0"/>
          </a:p>
        </p:txBody>
      </p:sp>
      <p:sp>
        <p:nvSpPr>
          <p:cNvPr id="193" name="Google Shape;193;g3b875b28bd1_0_223"/>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558800" lvl="0" indent="-457200" algn="l" rtl="0">
              <a:lnSpc>
                <a:spcPct val="120000"/>
              </a:lnSpc>
              <a:spcBef>
                <a:spcPts val="0"/>
              </a:spcBef>
              <a:spcAft>
                <a:spcPts val="0"/>
              </a:spcAft>
              <a:buClr>
                <a:srgbClr val="000E8E"/>
              </a:buClr>
              <a:buSzPts val="3000"/>
              <a:buChar char="•"/>
            </a:pPr>
            <a:r>
              <a:rPr lang="de-DE" b="1" dirty="0">
                <a:solidFill>
                  <a:srgbClr val="000E8E"/>
                </a:solidFill>
              </a:rPr>
              <a:t>Nur Nationalstaaten </a:t>
            </a:r>
            <a:r>
              <a:rPr lang="de-DE" dirty="0">
                <a:solidFill>
                  <a:srgbClr val="000E8E"/>
                </a:solidFill>
              </a:rPr>
              <a:t>dürfen Steuern erheben – nicht die EU (In Deutschland: Bund, Länder, und Kommunen).</a:t>
            </a:r>
            <a:endParaRPr dirty="0">
              <a:solidFill>
                <a:srgbClr val="000E8E"/>
              </a:solidFill>
            </a:endParaRPr>
          </a:p>
          <a:p>
            <a:pPr marL="558800" lvl="0" indent="-457200" algn="l" rtl="0">
              <a:lnSpc>
                <a:spcPct val="120000"/>
              </a:lnSpc>
              <a:spcBef>
                <a:spcPts val="0"/>
              </a:spcBef>
              <a:spcAft>
                <a:spcPts val="0"/>
              </a:spcAft>
              <a:buClr>
                <a:srgbClr val="000E8E"/>
              </a:buClr>
              <a:buSzPts val="3000"/>
              <a:buChar char="•"/>
            </a:pPr>
            <a:r>
              <a:rPr lang="de-DE" dirty="0">
                <a:solidFill>
                  <a:srgbClr val="000E8E"/>
                </a:solidFill>
              </a:rPr>
              <a:t>Das macht es </a:t>
            </a:r>
            <a:r>
              <a:rPr lang="de-DE" b="1" dirty="0">
                <a:solidFill>
                  <a:srgbClr val="000E8E"/>
                </a:solidFill>
              </a:rPr>
              <a:t>komplex</a:t>
            </a:r>
            <a:r>
              <a:rPr lang="de-DE" dirty="0">
                <a:solidFill>
                  <a:srgbClr val="000E8E"/>
                </a:solidFill>
              </a:rPr>
              <a:t>: Kommunen haben z. B. die höchsten Investitionsbedarfe, dürfen aber nur wenige Steuern erheben.</a:t>
            </a:r>
            <a:endParaRPr dirty="0">
              <a:solidFill>
                <a:srgbClr val="000E8E"/>
              </a:solidFill>
            </a:endParaRPr>
          </a:p>
          <a:p>
            <a:pPr marL="558800" lvl="0" indent="-457200" algn="l" rtl="0">
              <a:lnSpc>
                <a:spcPct val="120000"/>
              </a:lnSpc>
              <a:spcBef>
                <a:spcPts val="0"/>
              </a:spcBef>
              <a:spcAft>
                <a:spcPts val="0"/>
              </a:spcAft>
              <a:buClr>
                <a:srgbClr val="000E8E"/>
              </a:buClr>
              <a:buSzPts val="3000"/>
              <a:buChar char="•"/>
            </a:pPr>
            <a:r>
              <a:rPr lang="de-DE" dirty="0">
                <a:solidFill>
                  <a:srgbClr val="000E8E"/>
                </a:solidFill>
              </a:rPr>
              <a:t>Generell werden Steuern eigentlich</a:t>
            </a:r>
            <a:r>
              <a:rPr lang="de-DE" b="1" dirty="0">
                <a:solidFill>
                  <a:srgbClr val="000E8E"/>
                </a:solidFill>
              </a:rPr>
              <a:t> nicht zweckgebunden</a:t>
            </a:r>
            <a:r>
              <a:rPr lang="de-DE" dirty="0">
                <a:solidFill>
                  <a:srgbClr val="000E8E"/>
                </a:solidFill>
              </a:rPr>
              <a:t> erhoben.</a:t>
            </a:r>
            <a:endParaRPr dirty="0">
              <a:solidFill>
                <a:srgbClr val="000E8E"/>
              </a:solidFill>
            </a:endParaRPr>
          </a:p>
        </p:txBody>
      </p:sp>
      <p:sp>
        <p:nvSpPr>
          <p:cNvPr id="194" name="Google Shape;194;g3b875b28bd1_0_223"/>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b875b28bd1_0_245"/>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70000" lnSpcReduction="20000"/>
          </a:bodyPr>
          <a:lstStyle/>
          <a:p>
            <a:pPr marL="102235" lvl="0" indent="0" algn="l" rtl="0">
              <a:lnSpc>
                <a:spcPct val="140000"/>
              </a:lnSpc>
              <a:spcBef>
                <a:spcPts val="0"/>
              </a:spcBef>
              <a:spcAft>
                <a:spcPts val="0"/>
              </a:spcAft>
              <a:buClr>
                <a:srgbClr val="000E8E"/>
              </a:buClr>
              <a:buSzPct val="64772"/>
              <a:buNone/>
            </a:pPr>
            <a:r>
              <a:rPr lang="de-DE" sz="4400">
                <a:solidFill>
                  <a:srgbClr val="000E8E"/>
                </a:solidFill>
              </a:rPr>
              <a:t>In der modernen Steuerpolitik unterscheidet man zwischen drei Funktionen von Steuern:  </a:t>
            </a:r>
            <a:br>
              <a:rPr lang="de-DE" sz="4400"/>
            </a:br>
            <a:endParaRPr sz="4400">
              <a:solidFill>
                <a:srgbClr val="000E8E"/>
              </a:solidFill>
            </a:endParaRPr>
          </a:p>
          <a:p>
            <a:pPr marL="914400" lvl="0" indent="0" algn="l" rtl="0">
              <a:lnSpc>
                <a:spcPct val="140000"/>
              </a:lnSpc>
              <a:spcBef>
                <a:spcPts val="0"/>
              </a:spcBef>
              <a:spcAft>
                <a:spcPts val="0"/>
              </a:spcAft>
              <a:buSzPct val="97402"/>
              <a:buNone/>
            </a:pPr>
            <a:r>
              <a:rPr lang="de-DE" sz="4400">
                <a:solidFill>
                  <a:srgbClr val="000E8E"/>
                </a:solidFill>
              </a:rPr>
              <a:t>Finanzierung des Staates</a:t>
            </a:r>
            <a:br>
              <a:rPr lang="de-DE" sz="4400"/>
            </a:br>
            <a:endParaRPr sz="4400">
              <a:solidFill>
                <a:srgbClr val="000E8E"/>
              </a:solidFill>
            </a:endParaRPr>
          </a:p>
          <a:p>
            <a:pPr marL="914400" lvl="0" indent="0" algn="l" rtl="0">
              <a:lnSpc>
                <a:spcPct val="140000"/>
              </a:lnSpc>
              <a:spcBef>
                <a:spcPts val="0"/>
              </a:spcBef>
              <a:spcAft>
                <a:spcPts val="0"/>
              </a:spcAft>
              <a:buSzPct val="97402"/>
              <a:buNone/>
            </a:pPr>
            <a:r>
              <a:rPr lang="de-DE" sz="4400">
                <a:solidFill>
                  <a:srgbClr val="000E8E"/>
                </a:solidFill>
              </a:rPr>
              <a:t>(Um-)Verteilung </a:t>
            </a:r>
            <a:br>
              <a:rPr lang="de-DE" sz="4400"/>
            </a:br>
            <a:endParaRPr sz="4400">
              <a:solidFill>
                <a:srgbClr val="000E8E"/>
              </a:solidFill>
            </a:endParaRPr>
          </a:p>
          <a:p>
            <a:pPr marL="914400" lvl="0" indent="0" algn="l" rtl="0">
              <a:lnSpc>
                <a:spcPct val="140000"/>
              </a:lnSpc>
              <a:spcBef>
                <a:spcPts val="0"/>
              </a:spcBef>
              <a:spcAft>
                <a:spcPts val="0"/>
              </a:spcAft>
              <a:buSzPct val="97402"/>
              <a:buNone/>
            </a:pPr>
            <a:r>
              <a:rPr lang="de-DE" sz="4400">
                <a:solidFill>
                  <a:srgbClr val="000E8E"/>
                </a:solidFill>
              </a:rPr>
              <a:t>Verhaltenslenkung</a:t>
            </a:r>
            <a:endParaRPr/>
          </a:p>
        </p:txBody>
      </p:sp>
      <p:sp>
        <p:nvSpPr>
          <p:cNvPr id="201" name="Google Shape;201;g3b875b28bd1_0_245"/>
          <p:cNvSpPr txBox="1">
            <a:spLocks noGrp="1"/>
          </p:cNvSpPr>
          <p:nvPr>
            <p:ph type="body" idx="2"/>
          </p:nvPr>
        </p:nvSpPr>
        <p:spPr>
          <a:xfrm>
            <a:off x="918150" y="769800"/>
            <a:ext cx="69609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4108"/>
              <a:buNone/>
            </a:pPr>
            <a:r>
              <a:rPr lang="de-DE" sz="4400" dirty="0"/>
              <a:t>Die Funktion von Steuern</a:t>
            </a:r>
          </a:p>
        </p:txBody>
      </p:sp>
      <p:pic>
        <p:nvPicPr>
          <p:cNvPr id="202" name="Google Shape;202;g3b875b28bd1_0_245" descr="dunkelblau färben die Waage"/>
          <p:cNvPicPr preferRelativeResize="0"/>
          <p:nvPr/>
        </p:nvPicPr>
        <p:blipFill rotWithShape="1">
          <a:blip r:embed="rId3">
            <a:alphaModFix/>
          </a:blip>
          <a:srcRect/>
          <a:stretch/>
        </p:blipFill>
        <p:spPr>
          <a:xfrm>
            <a:off x="4900950" y="4605897"/>
            <a:ext cx="685775" cy="685775"/>
          </a:xfrm>
          <a:prstGeom prst="rect">
            <a:avLst/>
          </a:prstGeom>
          <a:noFill/>
          <a:ln>
            <a:noFill/>
          </a:ln>
        </p:spPr>
      </p:pic>
      <p:pic>
        <p:nvPicPr>
          <p:cNvPr id="203" name="Google Shape;203;g3b875b28bd1_0_245" descr="weißer hintergrund"/>
          <p:cNvPicPr preferRelativeResize="0"/>
          <p:nvPr/>
        </p:nvPicPr>
        <p:blipFill rotWithShape="1">
          <a:blip r:embed="rId4">
            <a:alphaModFix/>
          </a:blip>
          <a:srcRect/>
          <a:stretch/>
        </p:blipFill>
        <p:spPr>
          <a:xfrm>
            <a:off x="5316300" y="5711525"/>
            <a:ext cx="779700" cy="779700"/>
          </a:xfrm>
          <a:prstGeom prst="rect">
            <a:avLst/>
          </a:prstGeom>
          <a:noFill/>
          <a:ln>
            <a:noFill/>
          </a:ln>
        </p:spPr>
      </p:pic>
      <p:pic>
        <p:nvPicPr>
          <p:cNvPr id="204" name="Google Shape;204;g3b875b28bd1_0_245"/>
          <p:cNvPicPr preferRelativeResize="0"/>
          <p:nvPr/>
        </p:nvPicPr>
        <p:blipFill rotWithShape="1">
          <a:blip r:embed="rId5">
            <a:alphaModFix/>
          </a:blip>
          <a:srcRect/>
          <a:stretch/>
        </p:blipFill>
        <p:spPr>
          <a:xfrm>
            <a:off x="6599780" y="3378725"/>
            <a:ext cx="779700" cy="779700"/>
          </a:xfrm>
          <a:prstGeom prst="rect">
            <a:avLst/>
          </a:prstGeom>
          <a:noFill/>
          <a:ln>
            <a:noFill/>
          </a:ln>
        </p:spPr>
      </p:pic>
      <p:sp>
        <p:nvSpPr>
          <p:cNvPr id="205" name="Google Shape;205;g3b875b28bd1_0_245"/>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a:p>
            <a:pPr marL="228600" lvl="0" indent="-228600" algn="l" rtl="0">
              <a:lnSpc>
                <a:spcPct val="90000"/>
              </a:lnSpc>
              <a:spcBef>
                <a:spcPts val="0"/>
              </a:spcBef>
              <a:spcAft>
                <a:spcPts val="0"/>
              </a:spcAft>
              <a:buClr>
                <a:srgbClr val="FF6555"/>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b875b28bd1_0_260"/>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558800" lvl="0" indent="-457200" algn="l" rtl="0">
              <a:lnSpc>
                <a:spcPct val="120000"/>
              </a:lnSpc>
              <a:spcBef>
                <a:spcPts val="0"/>
              </a:spcBef>
              <a:spcAft>
                <a:spcPts val="0"/>
              </a:spcAft>
              <a:buClr>
                <a:srgbClr val="000E8E"/>
              </a:buClr>
              <a:buSzPts val="3030"/>
              <a:buChar char="•"/>
            </a:pPr>
            <a:r>
              <a:rPr lang="de-DE" dirty="0">
                <a:solidFill>
                  <a:srgbClr val="000E8E"/>
                </a:solidFill>
              </a:rPr>
              <a:t>Aus Steuereinnahmen finanziert der Staat Ausgaben wie Gehälter von </a:t>
            </a:r>
            <a:r>
              <a:rPr lang="de-DE" dirty="0" err="1">
                <a:solidFill>
                  <a:srgbClr val="000E8E"/>
                </a:solidFill>
              </a:rPr>
              <a:t>Lehrer:innen</a:t>
            </a:r>
            <a:r>
              <a:rPr lang="de-DE" dirty="0">
                <a:solidFill>
                  <a:srgbClr val="000E8E"/>
                </a:solidFill>
              </a:rPr>
              <a:t> oder den Bau von Brücken.</a:t>
            </a:r>
            <a:endParaRPr dirty="0">
              <a:solidFill>
                <a:srgbClr val="000E8E"/>
              </a:solidFill>
            </a:endParaRPr>
          </a:p>
          <a:p>
            <a:pPr marL="914400" lvl="0" indent="-264795" algn="l" rtl="0">
              <a:lnSpc>
                <a:spcPct val="120000"/>
              </a:lnSpc>
              <a:spcBef>
                <a:spcPts val="0"/>
              </a:spcBef>
              <a:spcAft>
                <a:spcPts val="0"/>
              </a:spcAft>
              <a:buSzPts val="3030"/>
              <a:buNone/>
            </a:pPr>
            <a:endParaRPr dirty="0">
              <a:solidFill>
                <a:srgbClr val="000E8E"/>
              </a:solidFill>
            </a:endParaRPr>
          </a:p>
          <a:p>
            <a:pPr marL="558800" lvl="0" indent="-457200" algn="l" rtl="0">
              <a:lnSpc>
                <a:spcPct val="120000"/>
              </a:lnSpc>
              <a:spcBef>
                <a:spcPts val="0"/>
              </a:spcBef>
              <a:spcAft>
                <a:spcPts val="0"/>
              </a:spcAft>
              <a:buClr>
                <a:srgbClr val="000E8E"/>
              </a:buClr>
              <a:buSzPts val="3030"/>
              <a:buChar char="•"/>
            </a:pPr>
            <a:r>
              <a:rPr lang="de-DE" dirty="0">
                <a:solidFill>
                  <a:srgbClr val="000E8E"/>
                </a:solidFill>
              </a:rPr>
              <a:t>Diese steuerfinanzierten Ausgaben bringen Vorteile für alle Mitglieder der Gesellschaft und sind Grundlage von Wohlstand und Wachstum.</a:t>
            </a:r>
            <a:endParaRPr dirty="0"/>
          </a:p>
        </p:txBody>
      </p:sp>
      <p:sp>
        <p:nvSpPr>
          <p:cNvPr id="212" name="Google Shape;212;g3b875b28bd1_0_260"/>
          <p:cNvSpPr txBox="1">
            <a:spLocks noGrp="1"/>
          </p:cNvSpPr>
          <p:nvPr>
            <p:ph type="body" idx="2"/>
          </p:nvPr>
        </p:nvSpPr>
        <p:spPr>
          <a:xfrm>
            <a:off x="918150" y="769800"/>
            <a:ext cx="6397050" cy="77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108"/>
              <a:buNone/>
            </a:pPr>
            <a:r>
              <a:rPr lang="de-DE" sz="4000" dirty="0"/>
              <a:t>1) Finanzierungsfunktion</a:t>
            </a:r>
            <a:endParaRPr sz="4000" dirty="0"/>
          </a:p>
        </p:txBody>
      </p:sp>
      <p:pic>
        <p:nvPicPr>
          <p:cNvPr id="213" name="Google Shape;213;g3b875b28bd1_0_260"/>
          <p:cNvPicPr preferRelativeResize="0"/>
          <p:nvPr/>
        </p:nvPicPr>
        <p:blipFill rotWithShape="1">
          <a:blip r:embed="rId3">
            <a:alphaModFix/>
          </a:blip>
          <a:srcRect/>
          <a:stretch/>
        </p:blipFill>
        <p:spPr>
          <a:xfrm>
            <a:off x="10366900" y="534975"/>
            <a:ext cx="1079750" cy="1079750"/>
          </a:xfrm>
          <a:prstGeom prst="rect">
            <a:avLst/>
          </a:prstGeom>
          <a:noFill/>
          <a:ln>
            <a:noFill/>
          </a:ln>
        </p:spPr>
      </p:pic>
      <p:sp>
        <p:nvSpPr>
          <p:cNvPr id="214" name="Google Shape;214;g3b875b28bd1_0_260"/>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b875b28bd1_0_269"/>
          <p:cNvSpPr txBox="1">
            <a:spLocks noGrp="1"/>
          </p:cNvSpPr>
          <p:nvPr>
            <p:ph type="body" idx="2"/>
          </p:nvPr>
        </p:nvSpPr>
        <p:spPr>
          <a:xfrm>
            <a:off x="918150" y="769800"/>
            <a:ext cx="69609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4000" dirty="0"/>
              <a:t>2) (Um-)Verteilungsfunktion </a:t>
            </a:r>
            <a:endParaRPr sz="4000" dirty="0"/>
          </a:p>
        </p:txBody>
      </p:sp>
      <p:pic>
        <p:nvPicPr>
          <p:cNvPr id="221" name="Google Shape;221;g3b875b28bd1_0_269" descr="dunkelblau färben die Waage"/>
          <p:cNvPicPr preferRelativeResize="0"/>
          <p:nvPr/>
        </p:nvPicPr>
        <p:blipFill rotWithShape="1">
          <a:blip r:embed="rId3">
            <a:alphaModFix/>
          </a:blip>
          <a:srcRect/>
          <a:stretch/>
        </p:blipFill>
        <p:spPr>
          <a:xfrm>
            <a:off x="10311275" y="506975"/>
            <a:ext cx="1042525" cy="1042525"/>
          </a:xfrm>
          <a:prstGeom prst="rect">
            <a:avLst/>
          </a:prstGeom>
          <a:noFill/>
          <a:ln>
            <a:noFill/>
          </a:ln>
        </p:spPr>
      </p:pic>
      <p:sp>
        <p:nvSpPr>
          <p:cNvPr id="222" name="Google Shape;222;g3b875b28bd1_0_269"/>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
        <p:nvSpPr>
          <p:cNvPr id="223" name="Google Shape;223;g3b875b28bd1_0_269"/>
          <p:cNvSpPr txBox="1">
            <a:spLocks noGrp="1"/>
          </p:cNvSpPr>
          <p:nvPr>
            <p:ph type="body" idx="3"/>
          </p:nvPr>
        </p:nvSpPr>
        <p:spPr>
          <a:xfrm>
            <a:off x="838200" y="1825625"/>
            <a:ext cx="10370574" cy="4665600"/>
          </a:xfrm>
          <a:prstGeom prst="rect">
            <a:avLst/>
          </a:prstGeom>
          <a:noFill/>
          <a:ln>
            <a:noFill/>
          </a:ln>
        </p:spPr>
        <p:txBody>
          <a:bodyPr spcFirstLastPara="1" wrap="square" lIns="91425" tIns="45700" rIns="91425" bIns="45700" anchor="t" anchorCtr="0">
            <a:normAutofit/>
          </a:bodyPr>
          <a:lstStyle/>
          <a:p>
            <a:pPr marL="558800" lvl="0" indent="-457200" algn="l" rtl="0">
              <a:lnSpc>
                <a:spcPct val="120000"/>
              </a:lnSpc>
              <a:spcBef>
                <a:spcPts val="0"/>
              </a:spcBef>
              <a:spcAft>
                <a:spcPts val="0"/>
              </a:spcAft>
              <a:buClr>
                <a:srgbClr val="000E8E"/>
              </a:buClr>
              <a:buSzPts val="3030"/>
              <a:buChar char="•"/>
            </a:pPr>
            <a:r>
              <a:rPr lang="de-DE" dirty="0">
                <a:solidFill>
                  <a:srgbClr val="000E8E"/>
                </a:solidFill>
              </a:rPr>
              <a:t>Der Staat kann bestimmte Dinge, z. B. Erbschaften oder Einkommen, höher oder niedriger besteuern.</a:t>
            </a:r>
            <a:endParaRPr dirty="0">
              <a:solidFill>
                <a:srgbClr val="000E8E"/>
              </a:solidFill>
            </a:endParaRPr>
          </a:p>
          <a:p>
            <a:pPr marL="457200" lvl="0" indent="0" algn="l" rtl="0">
              <a:lnSpc>
                <a:spcPct val="120000"/>
              </a:lnSpc>
              <a:spcBef>
                <a:spcPts val="0"/>
              </a:spcBef>
              <a:spcAft>
                <a:spcPts val="0"/>
              </a:spcAft>
              <a:buSzPts val="3030"/>
              <a:buNone/>
            </a:pPr>
            <a:endParaRPr dirty="0">
              <a:solidFill>
                <a:srgbClr val="000E8E"/>
              </a:solidFill>
            </a:endParaRPr>
          </a:p>
          <a:p>
            <a:pPr marL="558800" lvl="0" indent="-457200" algn="l" rtl="0">
              <a:lnSpc>
                <a:spcPct val="120000"/>
              </a:lnSpc>
              <a:spcBef>
                <a:spcPts val="0"/>
              </a:spcBef>
              <a:spcAft>
                <a:spcPts val="0"/>
              </a:spcAft>
              <a:buClr>
                <a:srgbClr val="000E8E"/>
              </a:buClr>
              <a:buSzPts val="3030"/>
              <a:buChar char="•"/>
            </a:pPr>
            <a:r>
              <a:rPr lang="de-DE" dirty="0">
                <a:solidFill>
                  <a:srgbClr val="000E8E"/>
                </a:solidFill>
              </a:rPr>
              <a:t>So kann er Einfluss auf die (</a:t>
            </a:r>
            <a:r>
              <a:rPr lang="de-DE" dirty="0" err="1">
                <a:solidFill>
                  <a:srgbClr val="000E8E"/>
                </a:solidFill>
              </a:rPr>
              <a:t>Un</a:t>
            </a:r>
            <a:r>
              <a:rPr lang="de-DE" dirty="0">
                <a:solidFill>
                  <a:srgbClr val="000E8E"/>
                </a:solidFill>
              </a:rPr>
              <a:t>-)Gleichverteilung im Land nehmen.</a:t>
            </a:r>
            <a:endParaRPr dirty="0">
              <a:solidFill>
                <a:srgbClr val="000E8E"/>
              </a:solidFill>
            </a:endParaRPr>
          </a:p>
          <a:p>
            <a:pPr marL="457200" lvl="0" indent="0" algn="l" rtl="0">
              <a:lnSpc>
                <a:spcPct val="120000"/>
              </a:lnSpc>
              <a:spcBef>
                <a:spcPts val="0"/>
              </a:spcBef>
              <a:spcAft>
                <a:spcPts val="0"/>
              </a:spcAft>
              <a:buSzPts val="3000"/>
              <a:buNone/>
            </a:pPr>
            <a:endParaRPr dirty="0">
              <a:solidFill>
                <a:srgbClr val="000E8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3b875b28bd1_0_276" descr="weißer hintergrund"/>
          <p:cNvPicPr preferRelativeResize="0"/>
          <p:nvPr/>
        </p:nvPicPr>
        <p:blipFill rotWithShape="1">
          <a:blip r:embed="rId3">
            <a:alphaModFix/>
          </a:blip>
          <a:srcRect/>
          <a:stretch/>
        </p:blipFill>
        <p:spPr>
          <a:xfrm>
            <a:off x="10282200" y="361775"/>
            <a:ext cx="1331226" cy="1331226"/>
          </a:xfrm>
          <a:prstGeom prst="rect">
            <a:avLst/>
          </a:prstGeom>
          <a:noFill/>
          <a:ln>
            <a:noFill/>
          </a:ln>
        </p:spPr>
      </p:pic>
      <p:sp>
        <p:nvSpPr>
          <p:cNvPr id="230" name="Google Shape;230;g3b875b28bd1_0_276"/>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
        <p:nvSpPr>
          <p:cNvPr id="231" name="Google Shape;231;g3b875b28bd1_0_276"/>
          <p:cNvSpPr txBox="1">
            <a:spLocks noGrp="1"/>
          </p:cNvSpPr>
          <p:nvPr>
            <p:ph type="body" idx="2"/>
          </p:nvPr>
        </p:nvSpPr>
        <p:spPr>
          <a:xfrm>
            <a:off x="918150" y="769800"/>
            <a:ext cx="69609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4000" dirty="0"/>
              <a:t>3) Lenkungsfunktion</a:t>
            </a:r>
            <a:endParaRPr sz="4000" dirty="0"/>
          </a:p>
        </p:txBody>
      </p:sp>
      <p:sp>
        <p:nvSpPr>
          <p:cNvPr id="232" name="Google Shape;232;g3b875b28bd1_0_276"/>
          <p:cNvSpPr txBox="1">
            <a:spLocks noGrp="1"/>
          </p:cNvSpPr>
          <p:nvPr>
            <p:ph type="body" idx="3"/>
          </p:nvPr>
        </p:nvSpPr>
        <p:spPr>
          <a:xfrm>
            <a:off x="838200" y="1825625"/>
            <a:ext cx="10485900" cy="4665600"/>
          </a:xfrm>
          <a:prstGeom prst="rect">
            <a:avLst/>
          </a:prstGeom>
          <a:noFill/>
          <a:ln>
            <a:noFill/>
          </a:ln>
        </p:spPr>
        <p:txBody>
          <a:bodyPr spcFirstLastPara="1" wrap="square" lIns="91425" tIns="45700" rIns="91425" bIns="45700" anchor="t" anchorCtr="0">
            <a:normAutofit/>
          </a:bodyPr>
          <a:lstStyle/>
          <a:p>
            <a:pPr marL="558800" lvl="0" indent="-457200" algn="l" rtl="0">
              <a:lnSpc>
                <a:spcPct val="120000"/>
              </a:lnSpc>
              <a:spcBef>
                <a:spcPts val="0"/>
              </a:spcBef>
              <a:spcAft>
                <a:spcPts val="0"/>
              </a:spcAft>
              <a:buClr>
                <a:srgbClr val="000E8E"/>
              </a:buClr>
              <a:buSzPts val="3030"/>
              <a:buChar char="•"/>
            </a:pPr>
            <a:r>
              <a:rPr lang="de-DE" dirty="0">
                <a:solidFill>
                  <a:srgbClr val="000E8E"/>
                </a:solidFill>
              </a:rPr>
              <a:t>Steuern können gezielt dazu eingesetzt werden, (wirtschaftliches) Verhalten zu „steuern” und umwelt- oder gesundheitspolitische Ziele zu erreichen.</a:t>
            </a:r>
            <a:endParaRPr dirty="0">
              <a:solidFill>
                <a:srgbClr val="000E8E"/>
              </a:solidFill>
            </a:endParaRPr>
          </a:p>
          <a:p>
            <a:pPr marL="457200" lvl="0" indent="0" algn="l" rtl="0">
              <a:lnSpc>
                <a:spcPct val="120000"/>
              </a:lnSpc>
              <a:spcBef>
                <a:spcPts val="0"/>
              </a:spcBef>
              <a:spcAft>
                <a:spcPts val="0"/>
              </a:spcAft>
              <a:buSzPts val="3030"/>
              <a:buNone/>
            </a:pPr>
            <a:endParaRPr dirty="0">
              <a:solidFill>
                <a:srgbClr val="000E8E"/>
              </a:solidFill>
            </a:endParaRPr>
          </a:p>
          <a:p>
            <a:pPr marL="558800" lvl="0" indent="-457200" algn="l" rtl="0">
              <a:lnSpc>
                <a:spcPct val="120000"/>
              </a:lnSpc>
              <a:spcBef>
                <a:spcPts val="0"/>
              </a:spcBef>
              <a:spcAft>
                <a:spcPts val="0"/>
              </a:spcAft>
              <a:buClr>
                <a:srgbClr val="000E8E"/>
              </a:buClr>
              <a:buSzPts val="3030"/>
              <a:buChar char="•"/>
            </a:pPr>
            <a:r>
              <a:rPr lang="de-DE" dirty="0">
                <a:solidFill>
                  <a:srgbClr val="000E8E"/>
                </a:solidFill>
              </a:rPr>
              <a:t>Beispiele sind eine CO</a:t>
            </a:r>
            <a:r>
              <a:rPr lang="de-DE" baseline="-25000" dirty="0">
                <a:solidFill>
                  <a:srgbClr val="000E8E"/>
                </a:solidFill>
              </a:rPr>
              <a:t>2</a:t>
            </a:r>
            <a:r>
              <a:rPr lang="de-DE" dirty="0">
                <a:solidFill>
                  <a:srgbClr val="000E8E"/>
                </a:solidFill>
              </a:rPr>
              <a:t>- oder Tabaksteuer.</a:t>
            </a:r>
            <a:endParaRPr dirty="0">
              <a:solidFill>
                <a:srgbClr val="000E8E"/>
              </a:solidFill>
            </a:endParaRPr>
          </a:p>
          <a:p>
            <a:pPr marL="457200" lvl="0" indent="0" algn="l" rtl="0">
              <a:lnSpc>
                <a:spcPct val="120000"/>
              </a:lnSpc>
              <a:spcBef>
                <a:spcPts val="0"/>
              </a:spcBef>
              <a:spcAft>
                <a:spcPts val="0"/>
              </a:spcAft>
              <a:buSzPts val="3030"/>
              <a:buNone/>
            </a:pPr>
            <a:endParaRPr dirty="0">
              <a:solidFill>
                <a:srgbClr val="000E8E"/>
              </a:solidFill>
            </a:endParaRPr>
          </a:p>
          <a:p>
            <a:pPr marL="457200" lvl="0" indent="0" algn="l" rtl="0">
              <a:lnSpc>
                <a:spcPct val="120000"/>
              </a:lnSpc>
              <a:spcBef>
                <a:spcPts val="0"/>
              </a:spcBef>
              <a:spcAft>
                <a:spcPts val="0"/>
              </a:spcAft>
              <a:buSzPts val="3000"/>
              <a:buNone/>
            </a:pPr>
            <a:endParaRPr dirty="0">
              <a:solidFill>
                <a:srgbClr val="000E8E"/>
              </a:solidFill>
            </a:endParaRPr>
          </a:p>
          <a:p>
            <a:pPr marL="457200" lvl="0" indent="0" algn="l" rtl="0">
              <a:lnSpc>
                <a:spcPct val="120000"/>
              </a:lnSpc>
              <a:spcBef>
                <a:spcPts val="0"/>
              </a:spcBef>
              <a:spcAft>
                <a:spcPts val="0"/>
              </a:spcAft>
              <a:buSzPts val="3000"/>
              <a:buNone/>
            </a:pPr>
            <a:endParaRPr dirty="0">
              <a:solidFill>
                <a:srgbClr val="000E8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b875b28bd1_0_310"/>
          <p:cNvSpPr txBox="1">
            <a:spLocks noGrp="1"/>
          </p:cNvSpPr>
          <p:nvPr>
            <p:ph type="body" idx="3"/>
          </p:nvPr>
        </p:nvSpPr>
        <p:spPr>
          <a:xfrm>
            <a:off x="838200" y="1970700"/>
            <a:ext cx="10682400" cy="5010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358"/>
              <a:buNone/>
            </a:pPr>
            <a:r>
              <a:rPr lang="de-DE" sz="2690" b="1">
                <a:solidFill>
                  <a:srgbClr val="000E8E"/>
                </a:solidFill>
              </a:rPr>
              <a:t>Primärverteilung:</a:t>
            </a:r>
            <a:r>
              <a:rPr lang="de-DE" sz="2690">
                <a:solidFill>
                  <a:srgbClr val="000E8E"/>
                </a:solidFill>
              </a:rPr>
              <a:t> </a:t>
            </a:r>
            <a:br>
              <a:rPr lang="de-DE" sz="2690">
                <a:solidFill>
                  <a:srgbClr val="000E8E"/>
                </a:solidFill>
              </a:rPr>
            </a:br>
            <a:r>
              <a:rPr lang="de-DE" sz="2690">
                <a:solidFill>
                  <a:srgbClr val="000E8E"/>
                </a:solidFill>
              </a:rPr>
              <a:t>Eine Verteilung des Marktes </a:t>
            </a:r>
            <a:r>
              <a:rPr lang="de-DE" sz="2690" b="1">
                <a:solidFill>
                  <a:srgbClr val="000E8E"/>
                </a:solidFill>
              </a:rPr>
              <a:t>vor staatlichen Eingriffen</a:t>
            </a:r>
            <a:r>
              <a:rPr lang="de-DE" sz="2690">
                <a:solidFill>
                  <a:srgbClr val="000E8E"/>
                </a:solidFill>
              </a:rPr>
              <a:t> wie Steuern; beim Einkommen spricht man hier von Haushaltsmarkteinkommen</a:t>
            </a:r>
            <a:endParaRPr sz="2690">
              <a:solidFill>
                <a:srgbClr val="000E8E"/>
              </a:solidFill>
            </a:endParaRPr>
          </a:p>
          <a:p>
            <a:pPr marL="457200" lvl="0" indent="0" algn="l" rtl="0">
              <a:lnSpc>
                <a:spcPct val="120000"/>
              </a:lnSpc>
              <a:spcBef>
                <a:spcPts val="0"/>
              </a:spcBef>
              <a:spcAft>
                <a:spcPts val="0"/>
              </a:spcAft>
              <a:buSzPts val="2438"/>
              <a:buNone/>
            </a:pPr>
            <a:endParaRPr sz="2690">
              <a:solidFill>
                <a:srgbClr val="000E8E"/>
              </a:solidFill>
            </a:endParaRPr>
          </a:p>
          <a:p>
            <a:pPr marL="0" lvl="0" indent="0" algn="l" rtl="0">
              <a:lnSpc>
                <a:spcPct val="120000"/>
              </a:lnSpc>
              <a:spcBef>
                <a:spcPts val="0"/>
              </a:spcBef>
              <a:spcAft>
                <a:spcPts val="0"/>
              </a:spcAft>
              <a:buSzPts val="358"/>
              <a:buNone/>
            </a:pPr>
            <a:r>
              <a:rPr lang="de-DE" sz="2690" b="1">
                <a:solidFill>
                  <a:srgbClr val="000E8E"/>
                </a:solidFill>
              </a:rPr>
              <a:t>Sekundärverteilung:</a:t>
            </a:r>
            <a:r>
              <a:rPr lang="de-DE" sz="2690">
                <a:solidFill>
                  <a:srgbClr val="000E8E"/>
                </a:solidFill>
              </a:rPr>
              <a:t> </a:t>
            </a:r>
            <a:br>
              <a:rPr lang="de-DE" sz="2690">
                <a:solidFill>
                  <a:srgbClr val="000E8E"/>
                </a:solidFill>
              </a:rPr>
            </a:br>
            <a:r>
              <a:rPr lang="de-DE" sz="2690">
                <a:solidFill>
                  <a:srgbClr val="000E8E"/>
                </a:solidFill>
              </a:rPr>
              <a:t>Eine Verteilung </a:t>
            </a:r>
            <a:r>
              <a:rPr lang="de-DE" sz="2690" b="1">
                <a:solidFill>
                  <a:srgbClr val="000E8E"/>
                </a:solidFill>
              </a:rPr>
              <a:t>nach staatlichen Eingriffen</a:t>
            </a:r>
            <a:r>
              <a:rPr lang="de-DE" sz="2690">
                <a:solidFill>
                  <a:srgbClr val="000E8E"/>
                </a:solidFill>
              </a:rPr>
              <a:t> wie Steuern; beim Einkommen spricht man hier vom verfügbaren Haushaltseinkommen </a:t>
            </a:r>
            <a:endParaRPr sz="2690">
              <a:solidFill>
                <a:srgbClr val="000E8E"/>
              </a:solidFill>
            </a:endParaRPr>
          </a:p>
        </p:txBody>
      </p:sp>
      <p:sp>
        <p:nvSpPr>
          <p:cNvPr id="239" name="Google Shape;239;g3b875b28bd1_0_310"/>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3313"/>
              <a:buNone/>
            </a:pPr>
            <a:r>
              <a:rPr lang="de-DE" sz="3500" dirty="0"/>
              <a:t>Primär- und Sekundärverteilung</a:t>
            </a:r>
            <a:endParaRPr sz="3500" dirty="0"/>
          </a:p>
        </p:txBody>
      </p:sp>
      <p:sp>
        <p:nvSpPr>
          <p:cNvPr id="240" name="Google Shape;240;g3b875b28bd1_0_310"/>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c698c26888_0_191"/>
          <p:cNvSpPr txBox="1">
            <a:spLocks noGrp="1"/>
          </p:cNvSpPr>
          <p:nvPr>
            <p:ph type="body" idx="3"/>
          </p:nvPr>
        </p:nvSpPr>
        <p:spPr>
          <a:xfrm>
            <a:off x="97375" y="2061400"/>
            <a:ext cx="5784000" cy="38502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15000"/>
              </a:lnSpc>
              <a:spcBef>
                <a:spcPts val="0"/>
              </a:spcBef>
              <a:spcAft>
                <a:spcPts val="0"/>
              </a:spcAft>
              <a:buSzPts val="358"/>
              <a:buNone/>
            </a:pPr>
            <a:r>
              <a:rPr lang="de-DE" sz="2650" b="1">
                <a:solidFill>
                  <a:srgbClr val="000E8E"/>
                </a:solidFill>
              </a:rPr>
              <a:t>Es gilt grundsätzlich: </a:t>
            </a:r>
            <a:br>
              <a:rPr lang="de-DE" sz="2650" b="1"/>
            </a:br>
            <a:br>
              <a:rPr lang="de-DE" sz="2650" b="1"/>
            </a:br>
            <a:r>
              <a:rPr lang="de-DE" sz="2650">
                <a:solidFill>
                  <a:srgbClr val="000E8E"/>
                </a:solidFill>
              </a:rPr>
              <a:t>Primärverteilung (Haushaltsmarkteinkommen) </a:t>
            </a:r>
            <a:br>
              <a:rPr lang="de-DE" sz="2650"/>
            </a:br>
            <a:r>
              <a:rPr lang="de-DE" sz="2650">
                <a:solidFill>
                  <a:srgbClr val="000E8E"/>
                </a:solidFill>
              </a:rPr>
              <a:t>↓</a:t>
            </a:r>
            <a:endParaRPr sz="2650">
              <a:solidFill>
                <a:srgbClr val="000E8E"/>
              </a:solidFill>
            </a:endParaRPr>
          </a:p>
          <a:p>
            <a:pPr marL="0" lvl="0" indent="0" algn="ctr" rtl="0">
              <a:lnSpc>
                <a:spcPct val="115000"/>
              </a:lnSpc>
              <a:spcBef>
                <a:spcPts val="0"/>
              </a:spcBef>
              <a:spcAft>
                <a:spcPts val="0"/>
              </a:spcAft>
              <a:buSzPts val="358"/>
              <a:buNone/>
            </a:pPr>
            <a:r>
              <a:rPr lang="de-DE" sz="2650">
                <a:solidFill>
                  <a:srgbClr val="000E8E"/>
                </a:solidFill>
              </a:rPr>
              <a:t>Steuern/Transfers </a:t>
            </a:r>
            <a:endParaRPr sz="2650">
              <a:solidFill>
                <a:srgbClr val="000E8E"/>
              </a:solidFill>
            </a:endParaRPr>
          </a:p>
          <a:p>
            <a:pPr marL="2286000" lvl="0" indent="457200" algn="l" rtl="0">
              <a:lnSpc>
                <a:spcPct val="115000"/>
              </a:lnSpc>
              <a:spcBef>
                <a:spcPts val="0"/>
              </a:spcBef>
              <a:spcAft>
                <a:spcPts val="0"/>
              </a:spcAft>
              <a:buSzPts val="358"/>
              <a:buNone/>
            </a:pPr>
            <a:r>
              <a:rPr lang="de-DE" sz="2650">
                <a:solidFill>
                  <a:srgbClr val="000E8E"/>
                </a:solidFill>
              </a:rPr>
              <a:t>↓</a:t>
            </a:r>
            <a:endParaRPr sz="2650">
              <a:solidFill>
                <a:srgbClr val="000E8E"/>
              </a:solidFill>
            </a:endParaRPr>
          </a:p>
          <a:p>
            <a:pPr marL="0" lvl="0" indent="0" algn="ctr" rtl="0">
              <a:lnSpc>
                <a:spcPct val="115000"/>
              </a:lnSpc>
              <a:spcBef>
                <a:spcPts val="0"/>
              </a:spcBef>
              <a:spcAft>
                <a:spcPts val="0"/>
              </a:spcAft>
              <a:buSzPts val="358"/>
              <a:buNone/>
            </a:pPr>
            <a:r>
              <a:rPr lang="de-DE" sz="2650">
                <a:solidFill>
                  <a:srgbClr val="000E8E"/>
                </a:solidFill>
              </a:rPr>
              <a:t>Sekundärverteilung </a:t>
            </a:r>
            <a:endParaRPr sz="2650">
              <a:solidFill>
                <a:srgbClr val="000E8E"/>
              </a:solidFill>
            </a:endParaRPr>
          </a:p>
          <a:p>
            <a:pPr marL="0" lvl="0" indent="0" algn="ctr" rtl="0">
              <a:lnSpc>
                <a:spcPct val="115000"/>
              </a:lnSpc>
              <a:spcBef>
                <a:spcPts val="0"/>
              </a:spcBef>
              <a:spcAft>
                <a:spcPts val="0"/>
              </a:spcAft>
              <a:buSzPts val="358"/>
              <a:buNone/>
            </a:pPr>
            <a:r>
              <a:rPr lang="de-DE" sz="2650">
                <a:solidFill>
                  <a:srgbClr val="000E8E"/>
                </a:solidFill>
              </a:rPr>
              <a:t>(verfügbares Haushaltseinkommen)</a:t>
            </a:r>
            <a:endParaRPr sz="2690">
              <a:solidFill>
                <a:srgbClr val="000E8E"/>
              </a:solidFill>
            </a:endParaRPr>
          </a:p>
        </p:txBody>
      </p:sp>
      <p:sp>
        <p:nvSpPr>
          <p:cNvPr id="247" name="Google Shape;247;g3c698c26888_0_191"/>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3313"/>
              <a:buNone/>
            </a:pPr>
            <a:r>
              <a:rPr lang="de-DE" sz="3512" dirty="0"/>
              <a:t>Primär- und Sekundärverteilung</a:t>
            </a:r>
            <a:endParaRPr sz="3512" dirty="0"/>
          </a:p>
        </p:txBody>
      </p:sp>
      <p:pic>
        <p:nvPicPr>
          <p:cNvPr id="248" name="Google Shape;248;g3c698c26888_0_191"/>
          <p:cNvPicPr preferRelativeResize="0"/>
          <p:nvPr/>
        </p:nvPicPr>
        <p:blipFill rotWithShape="1">
          <a:blip r:embed="rId3">
            <a:alphaModFix/>
          </a:blip>
          <a:srcRect t="6139" b="35720"/>
          <a:stretch/>
        </p:blipFill>
        <p:spPr>
          <a:xfrm>
            <a:off x="6282475" y="2327889"/>
            <a:ext cx="4981175" cy="3135825"/>
          </a:xfrm>
          <a:prstGeom prst="rect">
            <a:avLst/>
          </a:prstGeom>
          <a:noFill/>
          <a:ln>
            <a:noFill/>
          </a:ln>
        </p:spPr>
      </p:pic>
      <p:sp>
        <p:nvSpPr>
          <p:cNvPr id="249" name="Google Shape;249;g3c698c26888_0_191"/>
          <p:cNvSpPr txBox="1">
            <a:spLocks noGrp="1"/>
          </p:cNvSpPr>
          <p:nvPr>
            <p:ph type="body" idx="3"/>
          </p:nvPr>
        </p:nvSpPr>
        <p:spPr>
          <a:xfrm>
            <a:off x="9422150" y="1970700"/>
            <a:ext cx="2042400" cy="435900"/>
          </a:xfrm>
          <a:prstGeom prst="rect">
            <a:avLst/>
          </a:prstGeom>
          <a:noFill/>
          <a:ln>
            <a:noFill/>
          </a:ln>
        </p:spPr>
        <p:txBody>
          <a:bodyPr spcFirstLastPara="1" wrap="square" lIns="91425" tIns="45700" rIns="91425" bIns="45700" anchor="t" anchorCtr="0">
            <a:normAutofit fontScale="40000" lnSpcReduction="20000"/>
          </a:bodyPr>
          <a:lstStyle/>
          <a:p>
            <a:pPr marL="457200" lvl="0" indent="0" algn="l" rtl="0">
              <a:lnSpc>
                <a:spcPct val="140000"/>
              </a:lnSpc>
              <a:spcBef>
                <a:spcPts val="0"/>
              </a:spcBef>
              <a:spcAft>
                <a:spcPts val="0"/>
              </a:spcAft>
              <a:buSzPct val="170454"/>
              <a:buNone/>
            </a:pPr>
            <a:r>
              <a:rPr lang="de-DE" sz="4400">
                <a:solidFill>
                  <a:srgbClr val="000E8E"/>
                </a:solidFill>
              </a:rPr>
              <a:t>Quelle: </a:t>
            </a:r>
            <a:r>
              <a:rPr lang="de-DE" sz="4400" u="sng">
                <a:solidFill>
                  <a:schemeClr val="hlink"/>
                </a:solidFill>
                <a:hlinkClick r:id="rId4"/>
              </a:rPr>
              <a:t>DIW</a:t>
            </a:r>
            <a:endParaRPr/>
          </a:p>
        </p:txBody>
      </p:sp>
      <p:sp>
        <p:nvSpPr>
          <p:cNvPr id="250" name="Google Shape;250;g3c698c26888_0_191"/>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Input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b8f3acb840_0_13"/>
          <p:cNvSpPr txBox="1">
            <a:spLocks noGrp="1"/>
          </p:cNvSpPr>
          <p:nvPr>
            <p:ph type="body" idx="3"/>
          </p:nvPr>
        </p:nvSpPr>
        <p:spPr>
          <a:xfrm>
            <a:off x="838200" y="1825625"/>
            <a:ext cx="10515600" cy="4942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ct val="88888"/>
              <a:buNone/>
            </a:pPr>
            <a:r>
              <a:rPr lang="de-DE" dirty="0">
                <a:solidFill>
                  <a:srgbClr val="000E8E"/>
                </a:solidFill>
              </a:rPr>
              <a:t>1. Wer erhebt Steuern? </a:t>
            </a:r>
            <a:br>
              <a:rPr lang="de-DE" dirty="0">
                <a:solidFill>
                  <a:srgbClr val="000E8E"/>
                </a:solidFill>
              </a:rPr>
            </a:b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Die Bundesländer</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Der Bund</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Unternehmen</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Die Europäische Union </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Die Kommunen</a:t>
            </a:r>
            <a:endParaRPr dirty="0"/>
          </a:p>
          <a:p>
            <a:pPr marL="971527" lvl="1" indent="-381000" algn="l" rtl="0">
              <a:lnSpc>
                <a:spcPct val="90000"/>
              </a:lnSpc>
              <a:spcBef>
                <a:spcPts val="500"/>
              </a:spcBef>
              <a:spcAft>
                <a:spcPts val="0"/>
              </a:spcAft>
              <a:buClr>
                <a:srgbClr val="000D86"/>
              </a:buClr>
              <a:buSzPct val="100000"/>
              <a:buFont typeface="Play"/>
              <a:buNone/>
            </a:pPr>
            <a:endParaRPr dirty="0"/>
          </a:p>
          <a:p>
            <a:pPr marL="457177" lvl="1" indent="0" algn="l" rtl="0">
              <a:lnSpc>
                <a:spcPct val="90000"/>
              </a:lnSpc>
              <a:spcBef>
                <a:spcPts val="500"/>
              </a:spcBef>
              <a:spcAft>
                <a:spcPts val="0"/>
              </a:spcAft>
              <a:buClr>
                <a:srgbClr val="000D86"/>
              </a:buClr>
              <a:buSzPct val="100000"/>
              <a:buNone/>
            </a:pPr>
            <a:endParaRPr dirty="0"/>
          </a:p>
        </p:txBody>
      </p:sp>
      <p:sp>
        <p:nvSpPr>
          <p:cNvPr id="257" name="Google Shape;257;g3b8f3acb840_0_13"/>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58" name="Google Shape;258;g3b8f3acb840_0_13"/>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b97dab4363_1_99"/>
          <p:cNvSpPr txBox="1">
            <a:spLocks noGrp="1"/>
          </p:cNvSpPr>
          <p:nvPr>
            <p:ph type="body" idx="3"/>
          </p:nvPr>
        </p:nvSpPr>
        <p:spPr>
          <a:xfrm>
            <a:off x="838200" y="1825625"/>
            <a:ext cx="10515600" cy="4942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ct val="88888"/>
              <a:buNone/>
            </a:pPr>
            <a:r>
              <a:rPr lang="de-DE" dirty="0">
                <a:solidFill>
                  <a:srgbClr val="000E8E"/>
                </a:solidFill>
              </a:rPr>
              <a:t>1. Wer erhebt Steuern? </a:t>
            </a:r>
            <a:br>
              <a:rPr lang="de-DE" dirty="0">
                <a:solidFill>
                  <a:srgbClr val="000E8E"/>
                </a:solidFill>
              </a:rPr>
            </a:b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b="1" dirty="0">
                <a:solidFill>
                  <a:srgbClr val="000E8E"/>
                </a:solidFill>
              </a:rPr>
              <a:t> Die Bundesländer</a:t>
            </a:r>
            <a:endParaRPr b="1"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b="1" dirty="0">
                <a:solidFill>
                  <a:srgbClr val="000E8E"/>
                </a:solidFill>
              </a:rPr>
              <a:t> Der Bund</a:t>
            </a:r>
            <a:endParaRPr b="1"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Unternehmen</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Die Europäische Union </a:t>
            </a:r>
            <a:endParaRPr dirty="0">
              <a:solidFill>
                <a:srgbClr val="000E8E"/>
              </a:solidFill>
            </a:endParaRPr>
          </a:p>
          <a:p>
            <a:pPr marL="914400" lvl="0" indent="-417194" algn="l" rtl="0">
              <a:lnSpc>
                <a:spcPct val="140000"/>
              </a:lnSpc>
              <a:spcBef>
                <a:spcPts val="0"/>
              </a:spcBef>
              <a:spcAft>
                <a:spcPts val="0"/>
              </a:spcAft>
              <a:buClr>
                <a:srgbClr val="000E8E"/>
              </a:buClr>
              <a:buSzPct val="100000"/>
              <a:buAutoNum type="alphaLcParenR"/>
            </a:pPr>
            <a:r>
              <a:rPr lang="de-DE" dirty="0">
                <a:solidFill>
                  <a:srgbClr val="000E8E"/>
                </a:solidFill>
              </a:rPr>
              <a:t> Die Kommunen</a:t>
            </a:r>
            <a:endParaRPr dirty="0"/>
          </a:p>
          <a:p>
            <a:pPr marL="971527" lvl="1" indent="-381000" algn="l" rtl="0">
              <a:lnSpc>
                <a:spcPct val="90000"/>
              </a:lnSpc>
              <a:spcBef>
                <a:spcPts val="500"/>
              </a:spcBef>
              <a:spcAft>
                <a:spcPts val="0"/>
              </a:spcAft>
              <a:buClr>
                <a:srgbClr val="000D86"/>
              </a:buClr>
              <a:buSzPct val="100000"/>
              <a:buFont typeface="Play"/>
              <a:buNone/>
            </a:pPr>
            <a:endParaRPr dirty="0"/>
          </a:p>
          <a:p>
            <a:pPr marL="457177" lvl="1" indent="0" algn="l" rtl="0">
              <a:lnSpc>
                <a:spcPct val="90000"/>
              </a:lnSpc>
              <a:spcBef>
                <a:spcPts val="500"/>
              </a:spcBef>
              <a:spcAft>
                <a:spcPts val="0"/>
              </a:spcAft>
              <a:buClr>
                <a:srgbClr val="000D86"/>
              </a:buClr>
              <a:buSzPct val="100000"/>
              <a:buNone/>
            </a:pPr>
            <a:endParaRPr dirty="0"/>
          </a:p>
        </p:txBody>
      </p:sp>
      <p:sp>
        <p:nvSpPr>
          <p:cNvPr id="265" name="Google Shape;265;g3b97dab4363_1_99"/>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66" name="Google Shape;266;g3b97dab4363_1_99"/>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body" idx="2"/>
          </p:nvPr>
        </p:nvSpPr>
        <p:spPr>
          <a:xfrm>
            <a:off x="838202" y="762241"/>
            <a:ext cx="7030154" cy="944871"/>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Bedienungsanleitung</a:t>
            </a:r>
            <a:endParaRPr sz="4800" dirty="0"/>
          </a:p>
        </p:txBody>
      </p:sp>
      <p:sp>
        <p:nvSpPr>
          <p:cNvPr id="121" name="Google Shape;121;p2"/>
          <p:cNvSpPr txBox="1">
            <a:spLocks noGrp="1"/>
          </p:cNvSpPr>
          <p:nvPr>
            <p:ph type="body" idx="3"/>
          </p:nvPr>
        </p:nvSpPr>
        <p:spPr>
          <a:xfrm>
            <a:off x="838200" y="1825625"/>
            <a:ext cx="10538012" cy="4351338"/>
          </a:xfrm>
          <a:prstGeom prst="rect">
            <a:avLst/>
          </a:prstGeom>
          <a:noFill/>
          <a:ln>
            <a:noFill/>
          </a:ln>
        </p:spPr>
        <p:txBody>
          <a:bodyPr spcFirstLastPara="1" wrap="square" lIns="91425" tIns="45700" rIns="91425" bIns="45700" anchor="t" anchorCtr="0">
            <a:normAutofit fontScale="77500" lnSpcReduction="20000"/>
          </a:bodyPr>
          <a:lstStyle/>
          <a:p>
            <a:pPr marL="541020" lvl="0" indent="-457200" algn="l" rtl="0">
              <a:lnSpc>
                <a:spcPct val="115000"/>
              </a:lnSpc>
              <a:spcBef>
                <a:spcPts val="0"/>
              </a:spcBef>
              <a:spcAft>
                <a:spcPts val="0"/>
              </a:spcAft>
              <a:buSzPct val="120000"/>
              <a:buChar char="•"/>
            </a:pPr>
            <a:r>
              <a:rPr lang="de-DE" dirty="0"/>
              <a:t>Blaue Folien zeigen den Start eines neuen Moduls an. </a:t>
            </a:r>
            <a:endParaRPr dirty="0"/>
          </a:p>
          <a:p>
            <a:pPr marL="541020" lvl="0" indent="-457200" algn="l" rtl="0">
              <a:lnSpc>
                <a:spcPct val="115000"/>
              </a:lnSpc>
              <a:spcBef>
                <a:spcPts val="1000"/>
              </a:spcBef>
              <a:spcAft>
                <a:spcPts val="0"/>
              </a:spcAft>
              <a:buSzPct val="120000"/>
              <a:buChar char="•"/>
            </a:pPr>
            <a:r>
              <a:rPr lang="de-DE" dirty="0"/>
              <a:t>Oben links auf einer Folie findest du jeweils </a:t>
            </a:r>
            <a:r>
              <a:rPr lang="de-DE" dirty="0">
                <a:solidFill>
                  <a:srgbClr val="FF6555"/>
                </a:solidFill>
              </a:rPr>
              <a:t>in orange </a:t>
            </a:r>
            <a:r>
              <a:rPr lang="de-DE" dirty="0"/>
              <a:t>die Information, um welche Methodenoption es sich handelt. </a:t>
            </a:r>
            <a:br>
              <a:rPr lang="de-DE" dirty="0"/>
            </a:br>
            <a:r>
              <a:rPr lang="de-DE" b="1" dirty="0"/>
              <a:t>Lösche diese Information vor deinem Workshop!</a:t>
            </a:r>
            <a:endParaRPr b="1" dirty="0"/>
          </a:p>
          <a:p>
            <a:pPr marL="541020" lvl="0" indent="-457200" algn="l" rtl="0">
              <a:lnSpc>
                <a:spcPct val="115000"/>
              </a:lnSpc>
              <a:spcBef>
                <a:spcPts val="1000"/>
              </a:spcBef>
              <a:spcAft>
                <a:spcPts val="0"/>
              </a:spcAft>
              <a:buSzPct val="120000"/>
              <a:buChar char="•"/>
            </a:pPr>
            <a:r>
              <a:rPr lang="de-DE" dirty="0"/>
              <a:t>Auch optionale Textteile/Gliederungspunkte sind auf den Folien orange gefärbt. </a:t>
            </a:r>
            <a:br>
              <a:rPr lang="de-DE" dirty="0"/>
            </a:br>
            <a:r>
              <a:rPr lang="de-DE" b="1" dirty="0"/>
              <a:t>Lösche diese oder färbe sie blau ein!</a:t>
            </a:r>
            <a:endParaRPr b="1" dirty="0"/>
          </a:p>
          <a:p>
            <a:pPr marL="541020" lvl="0" indent="-457200" algn="l" rtl="0">
              <a:lnSpc>
                <a:spcPct val="115000"/>
              </a:lnSpc>
              <a:spcBef>
                <a:spcPts val="1000"/>
              </a:spcBef>
              <a:spcAft>
                <a:spcPts val="0"/>
              </a:spcAft>
              <a:buSzPct val="120000"/>
              <a:buChar char="•"/>
            </a:pPr>
            <a:r>
              <a:rPr lang="de-DE" dirty="0"/>
              <a:t>Der Aufbau dieser Folien folgt dem Handbuch: erst die Durchführungsfolien, dann die Sprechpunkte. </a:t>
            </a:r>
            <a:br>
              <a:rPr lang="de-DE" dirty="0"/>
            </a:br>
            <a:r>
              <a:rPr lang="de-DE" b="1" dirty="0"/>
              <a:t>Passe die Reihenfolge nach Bedarf an!</a:t>
            </a:r>
            <a:endParaRPr dirty="0"/>
          </a:p>
          <a:p>
            <a:pPr marL="541020" lvl="0" indent="-457200" algn="l" rtl="0">
              <a:lnSpc>
                <a:spcPct val="115000"/>
              </a:lnSpc>
              <a:spcBef>
                <a:spcPts val="1000"/>
              </a:spcBef>
              <a:spcAft>
                <a:spcPts val="0"/>
              </a:spcAft>
              <a:buSzPct val="120000"/>
              <a:buChar char="•"/>
            </a:pPr>
            <a:r>
              <a:rPr lang="de-DE" dirty="0"/>
              <a:t>Auf notwendige eigene Anpassungen weisen wir dich in den Notizen hin.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b8f3acb840_0_20"/>
          <p:cNvSpPr txBox="1">
            <a:spLocks noGrp="1"/>
          </p:cNvSpPr>
          <p:nvPr>
            <p:ph type="body" idx="3"/>
          </p:nvPr>
        </p:nvSpPr>
        <p:spPr>
          <a:xfrm>
            <a:off x="838199" y="1825625"/>
            <a:ext cx="10724535"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ct val="68646"/>
              <a:buNone/>
            </a:pPr>
            <a:r>
              <a:rPr lang="de-DE" sz="2800" dirty="0">
                <a:solidFill>
                  <a:srgbClr val="000E8E"/>
                </a:solidFill>
              </a:rPr>
              <a:t>2. Durch welche Steuer erhält der Staat die höchsten Einnahmen?</a:t>
            </a:r>
            <a:br>
              <a:rPr lang="de-DE" sz="2800" dirty="0">
                <a:solidFill>
                  <a:srgbClr val="000E8E"/>
                </a:solidFill>
              </a:rPr>
            </a:br>
            <a:endParaRPr sz="2800" dirty="0"/>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Erbschaftsteuer</a:t>
            </a:r>
            <a:endParaRPr sz="2800" dirty="0">
              <a:solidFill>
                <a:srgbClr val="000E8E"/>
              </a:solidFill>
            </a:endParaRPr>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Lohnsteuer </a:t>
            </a:r>
            <a:endParaRPr sz="2800" dirty="0">
              <a:solidFill>
                <a:srgbClr val="000E8E"/>
              </a:solidFill>
            </a:endParaRPr>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Umsatzsteuer </a:t>
            </a:r>
            <a:endParaRPr sz="2800" dirty="0">
              <a:solidFill>
                <a:srgbClr val="000E8E"/>
              </a:solidFill>
            </a:endParaRPr>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Unternehmensteuer (Körperschaftsteuer)</a:t>
            </a:r>
            <a:endParaRPr sz="2800" dirty="0">
              <a:solidFill>
                <a:srgbClr val="000E8E"/>
              </a:solidFill>
            </a:endParaRPr>
          </a:p>
          <a:p>
            <a:pPr marL="0" lvl="0" indent="0" algn="l" rtl="0">
              <a:lnSpc>
                <a:spcPct val="140000"/>
              </a:lnSpc>
              <a:spcBef>
                <a:spcPts val="0"/>
              </a:spcBef>
              <a:spcAft>
                <a:spcPts val="0"/>
              </a:spcAft>
              <a:buSzPct val="109090"/>
              <a:buNone/>
            </a:pPr>
            <a:endParaRPr sz="4400" dirty="0">
              <a:solidFill>
                <a:srgbClr val="000E8E"/>
              </a:solidFill>
            </a:endParaRPr>
          </a:p>
          <a:p>
            <a:pPr marL="0" lvl="0" indent="0" algn="l" rtl="0">
              <a:lnSpc>
                <a:spcPct val="90000"/>
              </a:lnSpc>
              <a:spcBef>
                <a:spcPts val="1000"/>
              </a:spcBef>
              <a:spcAft>
                <a:spcPts val="0"/>
              </a:spcAft>
              <a:buClr>
                <a:srgbClr val="000D86"/>
              </a:buClr>
              <a:buSzPct val="100000"/>
              <a:buNone/>
            </a:pPr>
            <a:endParaRPr dirty="0"/>
          </a:p>
          <a:p>
            <a:pPr marL="970915" lvl="1" indent="-381000" algn="l" rtl="0">
              <a:lnSpc>
                <a:spcPct val="90000"/>
              </a:lnSpc>
              <a:spcBef>
                <a:spcPts val="500"/>
              </a:spcBef>
              <a:spcAft>
                <a:spcPts val="0"/>
              </a:spcAft>
              <a:buClr>
                <a:srgbClr val="000D86"/>
              </a:buClr>
              <a:buSzPct val="100000"/>
              <a:buFont typeface="Play"/>
              <a:buNone/>
            </a:pPr>
            <a:endParaRPr dirty="0"/>
          </a:p>
          <a:p>
            <a:pPr marL="456565" lvl="1" indent="0" algn="l" rtl="0">
              <a:lnSpc>
                <a:spcPct val="90000"/>
              </a:lnSpc>
              <a:spcBef>
                <a:spcPts val="500"/>
              </a:spcBef>
              <a:spcAft>
                <a:spcPts val="0"/>
              </a:spcAft>
              <a:buClr>
                <a:srgbClr val="000D86"/>
              </a:buClr>
              <a:buSzPct val="100000"/>
              <a:buNone/>
            </a:pPr>
            <a:endParaRPr dirty="0"/>
          </a:p>
        </p:txBody>
      </p:sp>
      <p:sp>
        <p:nvSpPr>
          <p:cNvPr id="273" name="Google Shape;273;g3b8f3acb840_0_20"/>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74" name="Google Shape;274;g3b8f3acb840_0_20"/>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txBox="1">
            <a:spLocks noGrp="1"/>
          </p:cNvSpPr>
          <p:nvPr>
            <p:ph type="body" idx="3"/>
          </p:nvPr>
        </p:nvSpPr>
        <p:spPr>
          <a:xfrm>
            <a:off x="838199" y="1825625"/>
            <a:ext cx="10862187"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ct val="68646"/>
              <a:buNone/>
            </a:pPr>
            <a:r>
              <a:rPr lang="de-DE" sz="2800" dirty="0">
                <a:solidFill>
                  <a:srgbClr val="000E8E"/>
                </a:solidFill>
              </a:rPr>
              <a:t>2. Durch welche Steuer erhält der Staat die höchsten Einnahmen?</a:t>
            </a:r>
            <a:br>
              <a:rPr lang="de-DE" sz="2800" dirty="0">
                <a:solidFill>
                  <a:srgbClr val="000E8E"/>
                </a:solidFill>
              </a:rPr>
            </a:br>
            <a:endParaRPr lang="de-DE" sz="2800" dirty="0"/>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Erbschaftsteuer</a:t>
            </a:r>
          </a:p>
          <a:p>
            <a:pPr marL="914400" lvl="0" indent="-379095" algn="l" rtl="0">
              <a:lnSpc>
                <a:spcPct val="140000"/>
              </a:lnSpc>
              <a:spcBef>
                <a:spcPts val="0"/>
              </a:spcBef>
              <a:spcAft>
                <a:spcPts val="0"/>
              </a:spcAft>
              <a:buClr>
                <a:srgbClr val="000E8E"/>
              </a:buClr>
              <a:buSzPct val="100000"/>
              <a:buAutoNum type="alphaLcParenR"/>
            </a:pPr>
            <a:r>
              <a:rPr lang="de-DE" sz="2800" b="1" dirty="0">
                <a:solidFill>
                  <a:srgbClr val="000E8E"/>
                </a:solidFill>
              </a:rPr>
              <a:t> Lohnsteuer </a:t>
            </a:r>
            <a:endParaRPr lang="de-DE" sz="2800" dirty="0">
              <a:solidFill>
                <a:srgbClr val="000E8E"/>
              </a:solidFill>
            </a:endParaRPr>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Umsatzsteuer </a:t>
            </a:r>
          </a:p>
          <a:p>
            <a:pPr marL="914400" lvl="0" indent="-379095" algn="l" rtl="0">
              <a:lnSpc>
                <a:spcPct val="140000"/>
              </a:lnSpc>
              <a:spcBef>
                <a:spcPts val="0"/>
              </a:spcBef>
              <a:spcAft>
                <a:spcPts val="0"/>
              </a:spcAft>
              <a:buClr>
                <a:srgbClr val="000E8E"/>
              </a:buClr>
              <a:buSzPct val="100000"/>
              <a:buAutoNum type="alphaLcParenR"/>
            </a:pPr>
            <a:r>
              <a:rPr lang="de-DE" sz="2800" dirty="0">
                <a:solidFill>
                  <a:srgbClr val="000E8E"/>
                </a:solidFill>
              </a:rPr>
              <a:t> Unternehmensteuer (Körperschaftsteuer)</a:t>
            </a:r>
            <a:endParaRPr sz="2800" dirty="0"/>
          </a:p>
        </p:txBody>
      </p:sp>
      <p:sp>
        <p:nvSpPr>
          <p:cNvPr id="281" name="Google Shape;281;p1"/>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82" name="Google Shape;282;p1"/>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b8f3acb840_0_28"/>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ct val="97402"/>
              <a:buNone/>
            </a:pPr>
            <a:r>
              <a:rPr lang="de-DE" dirty="0">
                <a:solidFill>
                  <a:srgbClr val="000E8E"/>
                </a:solidFill>
              </a:rPr>
              <a:t>3. Sind Steuern zweckgebunden und werden demnach nur für die Finanzierung bestimmter Ausgaben genutzt?  </a:t>
            </a:r>
            <a:br>
              <a:rPr lang="de-DE" dirty="0">
                <a:solidFill>
                  <a:srgbClr val="000E8E"/>
                </a:solidFill>
              </a:rPr>
            </a:br>
            <a:endParaRPr dirty="0">
              <a:solidFill>
                <a:srgbClr val="000E8E"/>
              </a:solidFill>
            </a:endParaRPr>
          </a:p>
          <a:p>
            <a:pPr marL="914400" lvl="0" indent="-424180" algn="l" rtl="0">
              <a:lnSpc>
                <a:spcPct val="140000"/>
              </a:lnSpc>
              <a:spcBef>
                <a:spcPts val="0"/>
              </a:spcBef>
              <a:spcAft>
                <a:spcPts val="0"/>
              </a:spcAft>
              <a:buClr>
                <a:srgbClr val="000E8E"/>
              </a:buClr>
              <a:buSzPct val="100000"/>
              <a:buAutoNum type="alphaLcParenR"/>
            </a:pPr>
            <a:r>
              <a:rPr lang="de-DE" dirty="0">
                <a:solidFill>
                  <a:srgbClr val="000E8E"/>
                </a:solidFill>
              </a:rPr>
              <a:t> Ja</a:t>
            </a:r>
            <a:endParaRPr dirty="0">
              <a:solidFill>
                <a:srgbClr val="000E8E"/>
              </a:solidFill>
            </a:endParaRPr>
          </a:p>
          <a:p>
            <a:pPr marL="914400" lvl="0" indent="-424180" algn="l" rtl="0">
              <a:lnSpc>
                <a:spcPct val="140000"/>
              </a:lnSpc>
              <a:spcBef>
                <a:spcPts val="0"/>
              </a:spcBef>
              <a:spcAft>
                <a:spcPts val="0"/>
              </a:spcAft>
              <a:buClr>
                <a:srgbClr val="000E8E"/>
              </a:buClr>
              <a:buSzPct val="100000"/>
              <a:buAutoNum type="alphaLcParenR"/>
            </a:pPr>
            <a:r>
              <a:rPr lang="de-DE" dirty="0">
                <a:solidFill>
                  <a:srgbClr val="000E8E"/>
                </a:solidFill>
              </a:rPr>
              <a:t> Nein</a:t>
            </a:r>
            <a:endParaRPr dirty="0">
              <a:solidFill>
                <a:srgbClr val="000E8E"/>
              </a:solidFill>
            </a:endParaRPr>
          </a:p>
          <a:p>
            <a:pPr marL="971527" lvl="1" indent="-381000" algn="l" rtl="0">
              <a:lnSpc>
                <a:spcPct val="90000"/>
              </a:lnSpc>
              <a:spcBef>
                <a:spcPts val="500"/>
              </a:spcBef>
              <a:spcAft>
                <a:spcPts val="0"/>
              </a:spcAft>
              <a:buClr>
                <a:srgbClr val="000D86"/>
              </a:buClr>
              <a:buSzPct val="100000"/>
              <a:buFont typeface="Play"/>
              <a:buNone/>
            </a:pPr>
            <a:endParaRPr dirty="0"/>
          </a:p>
          <a:p>
            <a:pPr marL="457177" lvl="1" indent="0" algn="l" rtl="0">
              <a:lnSpc>
                <a:spcPct val="90000"/>
              </a:lnSpc>
              <a:spcBef>
                <a:spcPts val="500"/>
              </a:spcBef>
              <a:spcAft>
                <a:spcPts val="0"/>
              </a:spcAft>
              <a:buClr>
                <a:srgbClr val="000D86"/>
              </a:buClr>
              <a:buSzPct val="100000"/>
              <a:buNone/>
            </a:pPr>
            <a:endParaRPr dirty="0"/>
          </a:p>
        </p:txBody>
      </p:sp>
      <p:sp>
        <p:nvSpPr>
          <p:cNvPr id="289" name="Google Shape;289;g3b8f3acb840_0_28"/>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90" name="Google Shape;290;g3b8f3acb840_0_28"/>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b8f3acb840_0_426"/>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ct val="97402"/>
              <a:buNone/>
            </a:pPr>
            <a:r>
              <a:rPr lang="de-DE" dirty="0">
                <a:solidFill>
                  <a:srgbClr val="000E8E"/>
                </a:solidFill>
              </a:rPr>
              <a:t>3. Sind Steuern zweckgebunden und werden demnach nur für die Finanzierung bestimmter Ausgaben genutzt?  </a:t>
            </a:r>
            <a:br>
              <a:rPr lang="de-DE" dirty="0">
                <a:solidFill>
                  <a:srgbClr val="000E8E"/>
                </a:solidFill>
              </a:rPr>
            </a:br>
            <a:endParaRPr dirty="0">
              <a:solidFill>
                <a:srgbClr val="000E8E"/>
              </a:solidFill>
            </a:endParaRPr>
          </a:p>
          <a:p>
            <a:pPr marL="914400" lvl="0" indent="-424180" algn="l" rtl="0">
              <a:lnSpc>
                <a:spcPct val="140000"/>
              </a:lnSpc>
              <a:spcBef>
                <a:spcPts val="0"/>
              </a:spcBef>
              <a:spcAft>
                <a:spcPts val="0"/>
              </a:spcAft>
              <a:buClr>
                <a:srgbClr val="000E8E"/>
              </a:buClr>
              <a:buSzPct val="100000"/>
              <a:buAutoNum type="alphaLcParenR"/>
            </a:pPr>
            <a:r>
              <a:rPr lang="de-DE" dirty="0">
                <a:solidFill>
                  <a:srgbClr val="000E8E"/>
                </a:solidFill>
              </a:rPr>
              <a:t> Ja</a:t>
            </a:r>
            <a:endParaRPr dirty="0">
              <a:solidFill>
                <a:srgbClr val="000E8E"/>
              </a:solidFill>
            </a:endParaRPr>
          </a:p>
          <a:p>
            <a:pPr marL="914400" lvl="0" indent="-424180" algn="l" rtl="0">
              <a:lnSpc>
                <a:spcPct val="140000"/>
              </a:lnSpc>
              <a:spcBef>
                <a:spcPts val="0"/>
              </a:spcBef>
              <a:spcAft>
                <a:spcPts val="0"/>
              </a:spcAft>
              <a:buClr>
                <a:srgbClr val="000E8E"/>
              </a:buClr>
              <a:buSzPct val="100000"/>
              <a:buAutoNum type="alphaLcParenR"/>
            </a:pPr>
            <a:r>
              <a:rPr lang="de-DE" b="1" dirty="0">
                <a:solidFill>
                  <a:srgbClr val="000E8E"/>
                </a:solidFill>
              </a:rPr>
              <a:t> Nein</a:t>
            </a:r>
            <a:endParaRPr b="1" dirty="0">
              <a:solidFill>
                <a:srgbClr val="000E8E"/>
              </a:solidFill>
            </a:endParaRPr>
          </a:p>
          <a:p>
            <a:pPr marL="0" lvl="0" indent="0" algn="l" rtl="0">
              <a:lnSpc>
                <a:spcPct val="140000"/>
              </a:lnSpc>
              <a:spcBef>
                <a:spcPts val="0"/>
              </a:spcBef>
              <a:spcAft>
                <a:spcPts val="0"/>
              </a:spcAft>
              <a:buSzPct val="97402"/>
              <a:buNone/>
            </a:pPr>
            <a:endParaRPr dirty="0">
              <a:solidFill>
                <a:srgbClr val="000E8E"/>
              </a:solidFill>
            </a:endParaRPr>
          </a:p>
          <a:p>
            <a:pPr marL="457177" lvl="1" indent="0" algn="l" rtl="0">
              <a:lnSpc>
                <a:spcPct val="90000"/>
              </a:lnSpc>
              <a:spcBef>
                <a:spcPts val="500"/>
              </a:spcBef>
              <a:spcAft>
                <a:spcPts val="0"/>
              </a:spcAft>
              <a:buClr>
                <a:srgbClr val="000D86"/>
              </a:buClr>
              <a:buSzPct val="100000"/>
              <a:buNone/>
            </a:pPr>
            <a:endParaRPr dirty="0"/>
          </a:p>
        </p:txBody>
      </p:sp>
      <p:sp>
        <p:nvSpPr>
          <p:cNvPr id="297" name="Google Shape;297;g3b8f3acb840_0_426"/>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298" name="Google Shape;298;g3b8f3acb840_0_426"/>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b8f3acb840_0_35"/>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40000"/>
              </a:lnSpc>
              <a:spcBef>
                <a:spcPts val="0"/>
              </a:spcBef>
              <a:spcAft>
                <a:spcPts val="0"/>
              </a:spcAft>
              <a:buSzPct val="109090"/>
              <a:buNone/>
            </a:pPr>
            <a:r>
              <a:rPr lang="de-DE" sz="4400">
                <a:solidFill>
                  <a:srgbClr val="000E8E"/>
                </a:solidFill>
              </a:rPr>
              <a:t>4. Welche Aussage zur Vermögensteuer stimmt? </a:t>
            </a:r>
            <a:endParaRPr sz="4400">
              <a:solidFill>
                <a:srgbClr val="000E8E"/>
              </a:solidFill>
            </a:endParaRPr>
          </a:p>
          <a:p>
            <a:pPr marL="0" lvl="0" indent="0" algn="l" rtl="0">
              <a:lnSpc>
                <a:spcPct val="140000"/>
              </a:lnSpc>
              <a:spcBef>
                <a:spcPts val="0"/>
              </a:spcBef>
              <a:spcAft>
                <a:spcPts val="0"/>
              </a:spcAft>
              <a:buSzPct val="109090"/>
              <a:buNone/>
            </a:pP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Eine Vermögensteuer gab es in Deutschland noch nie. </a:t>
            </a: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Eine Vermögensteuer gab es in Deutschland schon einmal, sie ist jedoch seit 1997 ausgesetzt. </a:t>
            </a: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Die Vermögensteuer wird in Deutschland mit der Einkommensteuer verrechnet.</a:t>
            </a: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Die Vermögensteuer wird in Deutschland mit der Erbschaftsteuer verrechnet.</a:t>
            </a:r>
            <a:endParaRPr/>
          </a:p>
        </p:txBody>
      </p:sp>
      <p:sp>
        <p:nvSpPr>
          <p:cNvPr id="305" name="Google Shape;305;g3b8f3acb840_0_35"/>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306" name="Google Shape;306;g3b8f3acb840_0_35"/>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b8f3acb840_0_43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40000"/>
              </a:lnSpc>
              <a:spcBef>
                <a:spcPts val="0"/>
              </a:spcBef>
              <a:spcAft>
                <a:spcPts val="0"/>
              </a:spcAft>
              <a:buSzPct val="109090"/>
              <a:buNone/>
            </a:pPr>
            <a:r>
              <a:rPr lang="de-DE" sz="4400">
                <a:solidFill>
                  <a:srgbClr val="000E8E"/>
                </a:solidFill>
              </a:rPr>
              <a:t>4. Welche Aussage zur Vermögensteuer stimmt? </a:t>
            </a:r>
            <a:endParaRPr sz="4400">
              <a:solidFill>
                <a:srgbClr val="000E8E"/>
              </a:solidFill>
            </a:endParaRPr>
          </a:p>
          <a:p>
            <a:pPr marL="0" lvl="0" indent="0" algn="l" rtl="0">
              <a:lnSpc>
                <a:spcPct val="140000"/>
              </a:lnSpc>
              <a:spcBef>
                <a:spcPts val="0"/>
              </a:spcBef>
              <a:spcAft>
                <a:spcPts val="0"/>
              </a:spcAft>
              <a:buSzPct val="109090"/>
              <a:buNone/>
            </a:pP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Eine Vermögensteuer gab es in Deutschland noch nie. </a:t>
            </a: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b="1">
                <a:solidFill>
                  <a:srgbClr val="000E8E"/>
                </a:solidFill>
              </a:rPr>
              <a:t>Eine Vermögensteuer gab es in Deutschland schon einmal, sie ist jedoch seit 1997 ausgesetzt. </a:t>
            </a:r>
            <a:endParaRPr sz="4400" b="1">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Die Vermögensteuer wird in Deutschland mit der Einkommensteuer verrechnet.</a:t>
            </a:r>
            <a:endParaRPr sz="4400">
              <a:solidFill>
                <a:srgbClr val="000E8E"/>
              </a:solidFill>
            </a:endParaRPr>
          </a:p>
          <a:p>
            <a:pPr marL="914400" lvl="0" indent="-403225" algn="l" rtl="0">
              <a:lnSpc>
                <a:spcPct val="140000"/>
              </a:lnSpc>
              <a:spcBef>
                <a:spcPts val="0"/>
              </a:spcBef>
              <a:spcAft>
                <a:spcPts val="0"/>
              </a:spcAft>
              <a:buClr>
                <a:srgbClr val="000E8E"/>
              </a:buClr>
              <a:buSzPct val="100000"/>
              <a:buAutoNum type="alphaLcParenR"/>
            </a:pPr>
            <a:r>
              <a:rPr lang="de-DE" sz="4400">
                <a:solidFill>
                  <a:srgbClr val="000E8E"/>
                </a:solidFill>
              </a:rPr>
              <a:t>Die Vermögensteuer wird in Deutschland mit der Erbschaftsteuer verrechnet.</a:t>
            </a:r>
            <a:endParaRPr/>
          </a:p>
        </p:txBody>
      </p:sp>
      <p:sp>
        <p:nvSpPr>
          <p:cNvPr id="313" name="Google Shape;313;g3b8f3acb840_0_432"/>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314" name="Google Shape;314;g3b8f3acb840_0_432"/>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3b8f3acb840_0_4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871"/>
              <a:buNone/>
            </a:pPr>
            <a:r>
              <a:rPr lang="de-DE" dirty="0">
                <a:solidFill>
                  <a:srgbClr val="000E8E"/>
                </a:solidFill>
              </a:rPr>
              <a:t>5. Welche Funktionen erfüllen Steuern?</a:t>
            </a:r>
            <a:endParaRPr dirty="0">
              <a:solidFill>
                <a:srgbClr val="000E8E"/>
              </a:solidFill>
            </a:endParaRPr>
          </a:p>
          <a:p>
            <a:pPr marL="0" lvl="0" indent="0" algn="l" rtl="0">
              <a:lnSpc>
                <a:spcPct val="120000"/>
              </a:lnSpc>
              <a:spcBef>
                <a:spcPts val="0"/>
              </a:spcBef>
              <a:spcAft>
                <a:spcPts val="0"/>
              </a:spcAft>
              <a:buSzPts val="3871"/>
              <a:buNone/>
            </a:pP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Finanzierungsfunktion </a:t>
            </a: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(Um-)Verteilungsfunktion </a:t>
            </a: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Sicherung staatlicher Schuldenfreiheit </a:t>
            </a: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Steuerungs- und Lenkungsfunktion </a:t>
            </a:r>
            <a:endParaRPr dirty="0">
              <a:solidFill>
                <a:srgbClr val="000E8E"/>
              </a:solidFill>
            </a:endParaRPr>
          </a:p>
        </p:txBody>
      </p:sp>
      <p:sp>
        <p:nvSpPr>
          <p:cNvPr id="321" name="Google Shape;321;g3b8f3acb840_0_42"/>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322" name="Google Shape;322;g3b8f3acb840_0_42"/>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b97dab4363_1_113"/>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871"/>
              <a:buNone/>
            </a:pPr>
            <a:r>
              <a:rPr lang="de-DE" dirty="0">
                <a:solidFill>
                  <a:srgbClr val="000E8E"/>
                </a:solidFill>
              </a:rPr>
              <a:t>5. Welche Funktionen erfüllen Steuern?</a:t>
            </a:r>
            <a:endParaRPr dirty="0">
              <a:solidFill>
                <a:srgbClr val="000E8E"/>
              </a:solidFill>
            </a:endParaRPr>
          </a:p>
          <a:p>
            <a:pPr marL="0" lvl="0" indent="0" algn="l" rtl="0">
              <a:lnSpc>
                <a:spcPct val="120000"/>
              </a:lnSpc>
              <a:spcBef>
                <a:spcPts val="0"/>
              </a:spcBef>
              <a:spcAft>
                <a:spcPts val="0"/>
              </a:spcAft>
              <a:buSzPts val="3871"/>
              <a:buNone/>
            </a:pP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b="1" dirty="0">
                <a:solidFill>
                  <a:srgbClr val="000E8E"/>
                </a:solidFill>
              </a:rPr>
              <a:t> Finanzierungsfunktion </a:t>
            </a:r>
            <a:endParaRPr b="1"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b="1" dirty="0">
                <a:solidFill>
                  <a:srgbClr val="000E8E"/>
                </a:solidFill>
              </a:rPr>
              <a:t> (Um-)Verteilungsfunktion</a:t>
            </a:r>
            <a:r>
              <a:rPr lang="de-DE" dirty="0">
                <a:solidFill>
                  <a:srgbClr val="000E8E"/>
                </a:solidFill>
              </a:rPr>
              <a:t> </a:t>
            </a: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Sicherung staatlicher Schuldenfreiheit </a:t>
            </a:r>
            <a:endParaRPr dirty="0">
              <a:solidFill>
                <a:srgbClr val="000E8E"/>
              </a:solidFill>
            </a:endParaRPr>
          </a:p>
          <a:p>
            <a:pPr marL="914400" lvl="0" indent="-419100" algn="l" rtl="0">
              <a:lnSpc>
                <a:spcPct val="120000"/>
              </a:lnSpc>
              <a:spcBef>
                <a:spcPts val="0"/>
              </a:spcBef>
              <a:spcAft>
                <a:spcPts val="0"/>
              </a:spcAft>
              <a:buClr>
                <a:srgbClr val="000E8E"/>
              </a:buClr>
              <a:buSzPts val="3000"/>
              <a:buAutoNum type="alphaLcParenR"/>
            </a:pPr>
            <a:r>
              <a:rPr lang="de-DE" dirty="0">
                <a:solidFill>
                  <a:srgbClr val="000E8E"/>
                </a:solidFill>
              </a:rPr>
              <a:t> Steuerungs- und Lenkungsfunktion </a:t>
            </a:r>
            <a:endParaRPr dirty="0">
              <a:solidFill>
                <a:srgbClr val="000E8E"/>
              </a:solidFill>
            </a:endParaRPr>
          </a:p>
        </p:txBody>
      </p:sp>
      <p:sp>
        <p:nvSpPr>
          <p:cNvPr id="329" name="Google Shape;329;g3b97dab4363_1_113"/>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mit Quiz</a:t>
            </a:r>
            <a:endParaRPr/>
          </a:p>
        </p:txBody>
      </p:sp>
      <p:sp>
        <p:nvSpPr>
          <p:cNvPr id="330" name="Google Shape;330;g3b97dab4363_1_113"/>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600" dirty="0"/>
              <a:t>Steuerquiz</a:t>
            </a:r>
            <a:endParaRPr sz="4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b875b28bd1_0_295"/>
          <p:cNvSpPr/>
          <p:nvPr/>
        </p:nvSpPr>
        <p:spPr>
          <a:xfrm>
            <a:off x="0" y="-6246"/>
            <a:ext cx="12183000" cy="6861300"/>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 name="Google Shape;337;g3b875b28bd1_0_295"/>
          <p:cNvSpPr/>
          <p:nvPr/>
        </p:nvSpPr>
        <p:spPr>
          <a:xfrm>
            <a:off x="-362002" y="-321774"/>
            <a:ext cx="15841115" cy="9103498"/>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38" name="Google Shape;338;g3b875b28bd1_0_295"/>
          <p:cNvSpPr txBox="1"/>
          <p:nvPr/>
        </p:nvSpPr>
        <p:spPr>
          <a:xfrm>
            <a:off x="1065827" y="3070642"/>
            <a:ext cx="10087500" cy="75960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45"/>
              </a:lnSpc>
              <a:spcBef>
                <a:spcPts val="0"/>
              </a:spcBef>
              <a:spcAft>
                <a:spcPts val="0"/>
              </a:spcAft>
              <a:buClr>
                <a:srgbClr val="000000"/>
              </a:buClr>
              <a:buSzPts val="4934"/>
              <a:buFont typeface="Arial"/>
              <a:buNone/>
            </a:pPr>
            <a:r>
              <a:rPr lang="de-DE" sz="4900" b="1" i="0" u="none" strike="noStrike" cap="none" dirty="0">
                <a:solidFill>
                  <a:srgbClr val="000E8E"/>
                </a:solidFill>
                <a:latin typeface="Arial"/>
                <a:ea typeface="Arial"/>
                <a:cs typeface="Arial"/>
                <a:sym typeface="Arial"/>
              </a:rPr>
              <a:t>5. Steuerarten in Deutschland</a:t>
            </a:r>
            <a:endParaRPr sz="4900" b="1" i="0" u="none" strike="noStrike" cap="none" dirty="0">
              <a:solidFill>
                <a:srgbClr val="000E8E"/>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b8f3acb840_0_145"/>
          <p:cNvSpPr txBox="1">
            <a:spLocks noGrp="1"/>
          </p:cNvSpPr>
          <p:nvPr>
            <p:ph type="body" idx="2"/>
          </p:nvPr>
        </p:nvSpPr>
        <p:spPr>
          <a:xfrm>
            <a:off x="918150" y="769800"/>
            <a:ext cx="6929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4108"/>
              <a:buNone/>
            </a:pPr>
            <a:r>
              <a:rPr lang="de-DE" sz="4000" dirty="0"/>
              <a:t>Unterschiedliche Steuern</a:t>
            </a:r>
            <a:endParaRPr sz="4000" dirty="0"/>
          </a:p>
        </p:txBody>
      </p:sp>
      <p:sp>
        <p:nvSpPr>
          <p:cNvPr id="345" name="Google Shape;345;g3b8f3acb840_0_145"/>
          <p:cNvSpPr txBox="1">
            <a:spLocks noGrp="1"/>
          </p:cNvSpPr>
          <p:nvPr>
            <p:ph type="body" idx="3"/>
          </p:nvPr>
        </p:nvSpPr>
        <p:spPr>
          <a:xfrm>
            <a:off x="838200" y="1825625"/>
            <a:ext cx="10820400" cy="46656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200"/>
              </a:spcBef>
              <a:spcAft>
                <a:spcPts val="200"/>
              </a:spcAft>
              <a:buSzPct val="109090"/>
              <a:buNone/>
            </a:pPr>
            <a:r>
              <a:rPr lang="de-DE" sz="4400" dirty="0">
                <a:solidFill>
                  <a:srgbClr val="000E8E"/>
                </a:solidFill>
              </a:rPr>
              <a:t>Wir können Steuern danach unterscheiden…</a:t>
            </a:r>
            <a:br>
              <a:rPr lang="de-DE" sz="4400" dirty="0">
                <a:solidFill>
                  <a:srgbClr val="000E8E"/>
                </a:solidFill>
              </a:rPr>
            </a:br>
            <a:endParaRPr sz="4400" dirty="0">
              <a:solidFill>
                <a:srgbClr val="000E8E"/>
              </a:solidFill>
            </a:endParaRPr>
          </a:p>
          <a:p>
            <a:pPr marL="457200" lvl="0" indent="-417512" algn="l" rtl="0">
              <a:lnSpc>
                <a:spcPct val="120000"/>
              </a:lnSpc>
              <a:spcBef>
                <a:spcPts val="200"/>
              </a:spcBef>
              <a:spcAft>
                <a:spcPts val="200"/>
              </a:spcAft>
              <a:buClr>
                <a:srgbClr val="000E8E"/>
              </a:buClr>
              <a:buSzPct val="96590"/>
              <a:buChar char="•"/>
            </a:pPr>
            <a:r>
              <a:rPr lang="de-DE" sz="4400" dirty="0">
                <a:solidFill>
                  <a:srgbClr val="000E8E"/>
                </a:solidFill>
              </a:rPr>
              <a:t>wer sie zahlt und belastet wird </a:t>
            </a:r>
            <a:br>
              <a:rPr lang="de-DE" sz="4400" dirty="0">
                <a:solidFill>
                  <a:srgbClr val="000E8E"/>
                </a:solidFill>
              </a:rPr>
            </a:br>
            <a:r>
              <a:rPr lang="de-DE" sz="4400" b="1" dirty="0">
                <a:solidFill>
                  <a:srgbClr val="000E8E"/>
                </a:solidFill>
              </a:rPr>
              <a:t>(direkte oder indirekte Steuern)</a:t>
            </a:r>
            <a:r>
              <a:rPr lang="de-DE" sz="4400" dirty="0">
                <a:solidFill>
                  <a:srgbClr val="000E8E"/>
                </a:solidFill>
              </a:rPr>
              <a:t>,</a:t>
            </a:r>
            <a:endParaRPr sz="4400" b="1" dirty="0">
              <a:solidFill>
                <a:srgbClr val="000E8E"/>
              </a:solidFill>
            </a:endParaRPr>
          </a:p>
          <a:p>
            <a:pPr marL="457200" lvl="0" indent="-417512" algn="l" rtl="0">
              <a:lnSpc>
                <a:spcPct val="120000"/>
              </a:lnSpc>
              <a:spcBef>
                <a:spcPts val="200"/>
              </a:spcBef>
              <a:spcAft>
                <a:spcPts val="200"/>
              </a:spcAft>
              <a:buClr>
                <a:srgbClr val="000E8E"/>
              </a:buClr>
              <a:buSzPct val="96590"/>
              <a:buChar char="•"/>
            </a:pPr>
            <a:r>
              <a:rPr lang="de-DE" sz="4400" dirty="0">
                <a:solidFill>
                  <a:srgbClr val="000E8E"/>
                </a:solidFill>
              </a:rPr>
              <a:t>welche Funktion sie nach der Erhebung erfüllen,</a:t>
            </a:r>
            <a:endParaRPr sz="4400" dirty="0">
              <a:solidFill>
                <a:srgbClr val="000E8E"/>
              </a:solidFill>
            </a:endParaRPr>
          </a:p>
          <a:p>
            <a:pPr marL="457200" lvl="0" indent="-417512" algn="l" rtl="0">
              <a:lnSpc>
                <a:spcPct val="120000"/>
              </a:lnSpc>
              <a:spcBef>
                <a:spcPts val="200"/>
              </a:spcBef>
              <a:spcAft>
                <a:spcPts val="200"/>
              </a:spcAft>
              <a:buClr>
                <a:srgbClr val="000E8E"/>
              </a:buClr>
              <a:buSzPct val="96590"/>
              <a:buChar char="•"/>
            </a:pPr>
            <a:r>
              <a:rPr lang="de-DE" sz="4400" dirty="0">
                <a:solidFill>
                  <a:srgbClr val="000E8E"/>
                </a:solidFill>
              </a:rPr>
              <a:t>welchen Gegenstand sie haben,</a:t>
            </a:r>
            <a:endParaRPr sz="4400" dirty="0">
              <a:solidFill>
                <a:srgbClr val="000E8E"/>
              </a:solidFill>
            </a:endParaRPr>
          </a:p>
          <a:p>
            <a:pPr marL="457200" lvl="0" indent="-417512" algn="l" rtl="0">
              <a:lnSpc>
                <a:spcPct val="120000"/>
              </a:lnSpc>
              <a:spcBef>
                <a:spcPts val="200"/>
              </a:spcBef>
              <a:spcAft>
                <a:spcPts val="200"/>
              </a:spcAft>
              <a:buClr>
                <a:srgbClr val="000E8E"/>
              </a:buClr>
              <a:buSzPct val="96590"/>
              <a:buChar char="•"/>
            </a:pPr>
            <a:r>
              <a:rPr lang="de-DE" sz="4400" dirty="0">
                <a:solidFill>
                  <a:srgbClr val="000E8E"/>
                </a:solidFill>
              </a:rPr>
              <a:t>wer ihre Regeln festlegt und wohin die Einnahmen gehen, </a:t>
            </a:r>
            <a:endParaRPr sz="4400" dirty="0">
              <a:solidFill>
                <a:srgbClr val="000E8E"/>
              </a:solidFill>
            </a:endParaRPr>
          </a:p>
          <a:p>
            <a:pPr marL="457200" lvl="0" indent="-417512" algn="l" rtl="0">
              <a:lnSpc>
                <a:spcPct val="120000"/>
              </a:lnSpc>
              <a:spcBef>
                <a:spcPts val="200"/>
              </a:spcBef>
              <a:spcAft>
                <a:spcPts val="200"/>
              </a:spcAft>
              <a:buClr>
                <a:srgbClr val="000E8E"/>
              </a:buClr>
              <a:buSzPct val="96590"/>
              <a:buChar char="•"/>
            </a:pPr>
            <a:r>
              <a:rPr lang="de-DE" sz="4400" dirty="0">
                <a:solidFill>
                  <a:srgbClr val="000E8E"/>
                </a:solidFill>
              </a:rPr>
              <a:t>wie/ob Bund, Länder und Kommunen zusammenwirken </a:t>
            </a:r>
            <a:endParaRPr sz="4400" dirty="0">
              <a:solidFill>
                <a:srgbClr val="000E8E"/>
              </a:solidFill>
            </a:endParaRPr>
          </a:p>
          <a:p>
            <a:pPr marL="0" lvl="0" indent="0" algn="l" rtl="0">
              <a:lnSpc>
                <a:spcPct val="140000"/>
              </a:lnSpc>
              <a:spcBef>
                <a:spcPts val="0"/>
              </a:spcBef>
              <a:spcAft>
                <a:spcPts val="0"/>
              </a:spcAft>
              <a:buSzPct val="109090"/>
              <a:buNone/>
            </a:pPr>
            <a:endParaRPr sz="4400" dirty="0">
              <a:solidFill>
                <a:srgbClr val="000E8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 name="Google Shape;128;p3"/>
          <p:cNvSpPr/>
          <p:nvPr/>
        </p:nvSpPr>
        <p:spPr>
          <a:xfrm>
            <a:off x="-159698" y="-84550"/>
            <a:ext cx="14298150" cy="8074854"/>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9" name="Google Shape;129;p3"/>
          <p:cNvSpPr txBox="1"/>
          <p:nvPr/>
        </p:nvSpPr>
        <p:spPr>
          <a:xfrm>
            <a:off x="2095681" y="3068746"/>
            <a:ext cx="8037392" cy="756617"/>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21"/>
              </a:lnSpc>
              <a:spcBef>
                <a:spcPts val="0"/>
              </a:spcBef>
              <a:spcAft>
                <a:spcPts val="0"/>
              </a:spcAft>
              <a:buClr>
                <a:srgbClr val="000000"/>
              </a:buClr>
              <a:buSzPts val="4935"/>
              <a:buFont typeface="Arial"/>
              <a:buNone/>
            </a:pPr>
            <a:r>
              <a:rPr lang="de-DE" sz="4900" b="1" i="0" u="none" strike="noStrike" cap="none" dirty="0">
                <a:solidFill>
                  <a:srgbClr val="000E8E"/>
                </a:solidFill>
                <a:latin typeface="Arial"/>
                <a:ea typeface="Arial"/>
                <a:cs typeface="Arial"/>
                <a:sym typeface="Arial"/>
              </a:rPr>
              <a:t>1. Begrüßung</a:t>
            </a:r>
            <a:endParaRPr sz="49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c698c26888_0_203"/>
          <p:cNvSpPr txBox="1">
            <a:spLocks noGrp="1"/>
          </p:cNvSpPr>
          <p:nvPr>
            <p:ph type="body" idx="2"/>
          </p:nvPr>
        </p:nvSpPr>
        <p:spPr>
          <a:xfrm>
            <a:off x="918150" y="769800"/>
            <a:ext cx="6929100" cy="77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D86"/>
              </a:buClr>
              <a:buSzPts val="4108"/>
              <a:buNone/>
            </a:pPr>
            <a:r>
              <a:rPr lang="de-DE" sz="3800" dirty="0"/>
              <a:t>Direkte und indirekte Steuern</a:t>
            </a:r>
            <a:endParaRPr sz="3800" dirty="0"/>
          </a:p>
        </p:txBody>
      </p:sp>
      <p:sp>
        <p:nvSpPr>
          <p:cNvPr id="352" name="Google Shape;352;g3c698c26888_0_203"/>
          <p:cNvSpPr txBox="1">
            <a:spLocks noGrp="1"/>
          </p:cNvSpPr>
          <p:nvPr>
            <p:ph type="body" idx="3"/>
          </p:nvPr>
        </p:nvSpPr>
        <p:spPr>
          <a:xfrm>
            <a:off x="838200" y="1825625"/>
            <a:ext cx="10698300" cy="4665600"/>
          </a:xfrm>
          <a:prstGeom prst="rect">
            <a:avLst/>
          </a:prstGeom>
          <a:noFill/>
          <a:ln>
            <a:noFill/>
          </a:ln>
        </p:spPr>
        <p:txBody>
          <a:bodyPr spcFirstLastPara="1" wrap="square" lIns="91425" tIns="45700" rIns="91425" bIns="45700" anchor="t" anchorCtr="0">
            <a:normAutofit fontScale="55000" lnSpcReduction="20000"/>
          </a:bodyPr>
          <a:lstStyle/>
          <a:p>
            <a:pPr marL="457200" lvl="0" indent="-444500" algn="l" rtl="0">
              <a:lnSpc>
                <a:spcPct val="120000"/>
              </a:lnSpc>
              <a:spcBef>
                <a:spcPts val="0"/>
              </a:spcBef>
              <a:spcAft>
                <a:spcPts val="0"/>
              </a:spcAft>
              <a:buClr>
                <a:srgbClr val="000E8E"/>
              </a:buClr>
              <a:buSzPct val="123863"/>
              <a:buChar char="•"/>
            </a:pPr>
            <a:r>
              <a:rPr lang="de-DE" sz="4400" dirty="0">
                <a:solidFill>
                  <a:srgbClr val="000E8E"/>
                </a:solidFill>
              </a:rPr>
              <a:t>Wir können differenzieren, wer Steuern zahlt </a:t>
            </a:r>
            <a:r>
              <a:rPr lang="de-DE" sz="4400" b="1" dirty="0">
                <a:solidFill>
                  <a:srgbClr val="000E8E"/>
                </a:solidFill>
              </a:rPr>
              <a:t>(</a:t>
            </a:r>
            <a:r>
              <a:rPr lang="de-DE" sz="4400" b="1" dirty="0" err="1">
                <a:solidFill>
                  <a:srgbClr val="000E8E"/>
                </a:solidFill>
              </a:rPr>
              <a:t>Schuldner:in</a:t>
            </a:r>
            <a:r>
              <a:rPr lang="de-DE" sz="4400" b="1" dirty="0">
                <a:solidFill>
                  <a:srgbClr val="000E8E"/>
                </a:solidFill>
              </a:rPr>
              <a:t>) </a:t>
            </a:r>
            <a:r>
              <a:rPr lang="de-DE" sz="4400" dirty="0">
                <a:solidFill>
                  <a:srgbClr val="000E8E"/>
                </a:solidFill>
              </a:rPr>
              <a:t>und wer durch sie tatsächlich wirtschaftlich belastet wird </a:t>
            </a:r>
            <a:r>
              <a:rPr lang="de-DE" sz="4400" b="1" dirty="0">
                <a:solidFill>
                  <a:srgbClr val="000E8E"/>
                </a:solidFill>
              </a:rPr>
              <a:t>(</a:t>
            </a:r>
            <a:r>
              <a:rPr lang="de-DE" sz="4400" b="1" dirty="0" err="1">
                <a:solidFill>
                  <a:srgbClr val="000E8E"/>
                </a:solidFill>
              </a:rPr>
              <a:t>Träger:in</a:t>
            </a:r>
            <a:r>
              <a:rPr lang="de-DE" sz="4400" b="1" dirty="0">
                <a:solidFill>
                  <a:srgbClr val="000E8E"/>
                </a:solidFill>
              </a:rPr>
              <a:t>):</a:t>
            </a:r>
            <a:endParaRPr sz="4400" dirty="0">
              <a:solidFill>
                <a:srgbClr val="000E8E"/>
              </a:solidFill>
            </a:endParaRPr>
          </a:p>
          <a:p>
            <a:pPr marL="457200" lvl="0" indent="0" algn="l" rtl="0">
              <a:lnSpc>
                <a:spcPct val="120000"/>
              </a:lnSpc>
              <a:spcBef>
                <a:spcPts val="0"/>
              </a:spcBef>
              <a:spcAft>
                <a:spcPts val="0"/>
              </a:spcAft>
              <a:buSzPct val="123967"/>
              <a:buNone/>
            </a:pPr>
            <a:endParaRPr sz="4400" dirty="0">
              <a:solidFill>
                <a:srgbClr val="000E8E"/>
              </a:solidFill>
            </a:endParaRPr>
          </a:p>
          <a:p>
            <a:pPr marL="914400" lvl="1" indent="-444500" algn="l" rtl="0">
              <a:lnSpc>
                <a:spcPct val="120000"/>
              </a:lnSpc>
              <a:spcBef>
                <a:spcPts val="0"/>
              </a:spcBef>
              <a:spcAft>
                <a:spcPts val="0"/>
              </a:spcAft>
              <a:buClr>
                <a:srgbClr val="000E8E"/>
              </a:buClr>
              <a:buSzPct val="123862"/>
              <a:buChar char="•"/>
            </a:pPr>
            <a:r>
              <a:rPr lang="de-DE" sz="4400" b="1" dirty="0">
                <a:solidFill>
                  <a:srgbClr val="000E8E"/>
                </a:solidFill>
              </a:rPr>
              <a:t>Direkte Steuern: </a:t>
            </a:r>
            <a:r>
              <a:rPr lang="de-DE" sz="4400" dirty="0">
                <a:solidFill>
                  <a:srgbClr val="000E8E"/>
                </a:solidFill>
              </a:rPr>
              <a:t>die Person, die die Steuern schuldet, also abführt, und die Person, die sie trägt, also wirtschaftlich bezahlen muss, sind </a:t>
            </a:r>
            <a:r>
              <a:rPr lang="de-DE" sz="4400" b="1" dirty="0">
                <a:solidFill>
                  <a:srgbClr val="000E8E"/>
                </a:solidFill>
              </a:rPr>
              <a:t>dieselbe</a:t>
            </a:r>
            <a:r>
              <a:rPr lang="de-DE" sz="4400" dirty="0">
                <a:solidFill>
                  <a:srgbClr val="000E8E"/>
                </a:solidFill>
              </a:rPr>
              <a:t> (z. B. Lohnsteuer)</a:t>
            </a:r>
            <a:endParaRPr sz="4400" dirty="0">
              <a:solidFill>
                <a:srgbClr val="000E8E"/>
              </a:solidFill>
            </a:endParaRPr>
          </a:p>
          <a:p>
            <a:pPr marL="914400" lvl="0" indent="0" algn="l" rtl="0">
              <a:lnSpc>
                <a:spcPct val="120000"/>
              </a:lnSpc>
              <a:spcBef>
                <a:spcPts val="0"/>
              </a:spcBef>
              <a:spcAft>
                <a:spcPts val="0"/>
              </a:spcAft>
              <a:buSzPct val="123967"/>
              <a:buNone/>
            </a:pPr>
            <a:endParaRPr sz="4400" dirty="0">
              <a:solidFill>
                <a:srgbClr val="000E8E"/>
              </a:solidFill>
            </a:endParaRPr>
          </a:p>
          <a:p>
            <a:pPr marL="914400" lvl="1" indent="-444500" algn="l" rtl="0">
              <a:lnSpc>
                <a:spcPct val="120000"/>
              </a:lnSpc>
              <a:spcBef>
                <a:spcPts val="0"/>
              </a:spcBef>
              <a:spcAft>
                <a:spcPts val="0"/>
              </a:spcAft>
              <a:buClr>
                <a:srgbClr val="000E8E"/>
              </a:buClr>
              <a:buSzPct val="123863"/>
              <a:buChar char="•"/>
            </a:pPr>
            <a:r>
              <a:rPr lang="de-DE" sz="4400" b="1" dirty="0">
                <a:solidFill>
                  <a:srgbClr val="000E8E"/>
                </a:solidFill>
              </a:rPr>
              <a:t>Indirekte Steuern: </a:t>
            </a:r>
            <a:r>
              <a:rPr lang="de-DE" sz="4400" dirty="0">
                <a:solidFill>
                  <a:srgbClr val="000E8E"/>
                </a:solidFill>
              </a:rPr>
              <a:t>diese Personen sind </a:t>
            </a:r>
            <a:r>
              <a:rPr lang="de-DE" sz="4400" b="1" dirty="0">
                <a:solidFill>
                  <a:srgbClr val="000E8E"/>
                </a:solidFill>
              </a:rPr>
              <a:t>nicht dieselben</a:t>
            </a:r>
            <a:r>
              <a:rPr lang="de-DE" sz="4400" dirty="0">
                <a:solidFill>
                  <a:srgbClr val="000E8E"/>
                </a:solidFill>
              </a:rPr>
              <a:t> (z. B. Mehrwertsteuer: </a:t>
            </a:r>
            <a:r>
              <a:rPr lang="de-DE" sz="4400" dirty="0" err="1">
                <a:solidFill>
                  <a:srgbClr val="000E8E"/>
                </a:solidFill>
              </a:rPr>
              <a:t>Schuldner:in</a:t>
            </a:r>
            <a:r>
              <a:rPr lang="de-DE" sz="4400" dirty="0">
                <a:solidFill>
                  <a:srgbClr val="000E8E"/>
                </a:solidFill>
              </a:rPr>
              <a:t> ist der Supermarkt, </a:t>
            </a:r>
            <a:r>
              <a:rPr lang="de-DE" sz="4400" dirty="0" err="1">
                <a:solidFill>
                  <a:srgbClr val="000E8E"/>
                </a:solidFill>
              </a:rPr>
              <a:t>Träger:innen</a:t>
            </a:r>
            <a:r>
              <a:rPr lang="de-DE" sz="4400" dirty="0">
                <a:solidFill>
                  <a:srgbClr val="000E8E"/>
                </a:solidFill>
              </a:rPr>
              <a:t> sind </a:t>
            </a:r>
            <a:r>
              <a:rPr lang="de-DE" sz="4400" dirty="0" err="1">
                <a:solidFill>
                  <a:srgbClr val="000E8E"/>
                </a:solidFill>
              </a:rPr>
              <a:t>Kund:innen</a:t>
            </a:r>
            <a:r>
              <a:rPr lang="de-DE" sz="4400" dirty="0">
                <a:solidFill>
                  <a:srgbClr val="000E8E"/>
                </a:solidFill>
              </a:rPr>
              <a:t>)</a:t>
            </a:r>
            <a:endParaRPr sz="4400" dirty="0">
              <a:solidFill>
                <a:srgbClr val="000E8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b8f3acb840_0_452"/>
          <p:cNvSpPr txBox="1">
            <a:spLocks noGrp="1"/>
          </p:cNvSpPr>
          <p:nvPr>
            <p:ph type="body" idx="2"/>
          </p:nvPr>
        </p:nvSpPr>
        <p:spPr>
          <a:xfrm>
            <a:off x="918150" y="769800"/>
            <a:ext cx="6929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4108"/>
              <a:buNone/>
            </a:pPr>
            <a:r>
              <a:rPr lang="de-DE" sz="4000" dirty="0"/>
              <a:t>Bagatellsteuern</a:t>
            </a:r>
            <a:endParaRPr sz="3507" dirty="0"/>
          </a:p>
        </p:txBody>
      </p:sp>
      <p:sp>
        <p:nvSpPr>
          <p:cNvPr id="359" name="Google Shape;359;g3b8f3acb840_0_45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1200"/>
              </a:spcBef>
              <a:spcAft>
                <a:spcPts val="0"/>
              </a:spcAft>
              <a:buClr>
                <a:srgbClr val="000E8E"/>
              </a:buClr>
              <a:buSzPts val="3000"/>
              <a:buChar char="•"/>
            </a:pPr>
            <a:r>
              <a:rPr lang="de-DE" dirty="0">
                <a:solidFill>
                  <a:srgbClr val="000E8E"/>
                </a:solidFill>
              </a:rPr>
              <a:t>Bagatellsteuern sind Steuern mit sehr geringem Aufkommen (oft weniger als 0,1–0,2 % der Einnahmen)</a:t>
            </a:r>
            <a:endParaRPr dirty="0">
              <a:solidFill>
                <a:srgbClr val="000E8E"/>
              </a:solidFill>
            </a:endParaRPr>
          </a:p>
          <a:p>
            <a:pPr marL="457200" lvl="0" indent="-419100" algn="l" rtl="0">
              <a:lnSpc>
                <a:spcPct val="120000"/>
              </a:lnSpc>
              <a:spcBef>
                <a:spcPts val="1200"/>
              </a:spcBef>
              <a:spcAft>
                <a:spcPts val="0"/>
              </a:spcAft>
              <a:buClr>
                <a:srgbClr val="000E8E"/>
              </a:buClr>
              <a:buSzPts val="3000"/>
              <a:buChar char="•"/>
            </a:pPr>
            <a:r>
              <a:rPr lang="de-DE" dirty="0">
                <a:solidFill>
                  <a:srgbClr val="000E8E"/>
                </a:solidFill>
              </a:rPr>
              <a:t>Der Verwaltungsaufwand ist häufig höher als der Ertrag</a:t>
            </a:r>
            <a:endParaRPr dirty="0">
              <a:solidFill>
                <a:srgbClr val="000E8E"/>
              </a:solidFill>
            </a:endParaRPr>
          </a:p>
          <a:p>
            <a:pPr marL="457200" lvl="0" indent="-419100" algn="l" rtl="0">
              <a:lnSpc>
                <a:spcPct val="120000"/>
              </a:lnSpc>
              <a:spcBef>
                <a:spcPts val="1200"/>
              </a:spcBef>
              <a:spcAft>
                <a:spcPts val="0"/>
              </a:spcAft>
              <a:buClr>
                <a:srgbClr val="000E8E"/>
              </a:buClr>
              <a:buSzPts val="3000"/>
              <a:buChar char="•"/>
            </a:pPr>
            <a:r>
              <a:rPr lang="de-DE" dirty="0">
                <a:solidFill>
                  <a:srgbClr val="000E8E"/>
                </a:solidFill>
              </a:rPr>
              <a:t>Sie dienen meist Lenkungszwecken </a:t>
            </a:r>
            <a:endParaRPr dirty="0">
              <a:solidFill>
                <a:srgbClr val="000E8E"/>
              </a:solidFill>
            </a:endParaRPr>
          </a:p>
          <a:p>
            <a:pPr marL="457200" lvl="0" indent="-419100" algn="l" rtl="0">
              <a:lnSpc>
                <a:spcPct val="120000"/>
              </a:lnSpc>
              <a:spcBef>
                <a:spcPts val="1200"/>
              </a:spcBef>
              <a:spcAft>
                <a:spcPts val="0"/>
              </a:spcAft>
              <a:buClr>
                <a:srgbClr val="000E8E"/>
              </a:buClr>
              <a:buSzPts val="3000"/>
              <a:buChar char="•"/>
            </a:pPr>
            <a:r>
              <a:rPr lang="de-DE" i="1" dirty="0">
                <a:solidFill>
                  <a:srgbClr val="000E8E"/>
                </a:solidFill>
              </a:rPr>
              <a:t>Beispiele</a:t>
            </a:r>
            <a:r>
              <a:rPr lang="de-DE" dirty="0">
                <a:solidFill>
                  <a:srgbClr val="000E8E"/>
                </a:solidFill>
              </a:rPr>
              <a:t>: Alkopopsteuer oder Luftverkehrsteuer</a:t>
            </a:r>
            <a:endParaRPr dirty="0">
              <a:solidFill>
                <a:srgbClr val="000E8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b8f3acb840_0_130"/>
          <p:cNvSpPr txBox="1">
            <a:spLocks noGrp="1"/>
          </p:cNvSpPr>
          <p:nvPr>
            <p:ph type="body" idx="4294967295"/>
          </p:nvPr>
        </p:nvSpPr>
        <p:spPr>
          <a:xfrm>
            <a:off x="643399" y="60450"/>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sz="2000">
                <a:solidFill>
                  <a:srgbClr val="FF6555"/>
                </a:solidFill>
              </a:rPr>
              <a:t>Methodenoption 1 von 2: Plenum</a:t>
            </a:r>
            <a:endParaRPr sz="2000">
              <a:solidFill>
                <a:srgbClr val="FF6555"/>
              </a:solidFill>
            </a:endParaRPr>
          </a:p>
        </p:txBody>
      </p:sp>
      <p:graphicFrame>
        <p:nvGraphicFramePr>
          <p:cNvPr id="366" name="Google Shape;366;g3b8f3acb840_0_130"/>
          <p:cNvGraphicFramePr/>
          <p:nvPr>
            <p:extLst>
              <p:ext uri="{D42A27DB-BD31-4B8C-83A1-F6EECF244321}">
                <p14:modId xmlns:p14="http://schemas.microsoft.com/office/powerpoint/2010/main" val="2301260081"/>
              </p:ext>
            </p:extLst>
          </p:nvPr>
        </p:nvGraphicFramePr>
        <p:xfrm>
          <a:off x="280975" y="579781"/>
          <a:ext cx="11630050" cy="4333591"/>
        </p:xfrm>
        <a:graphic>
          <a:graphicData uri="http://schemas.openxmlformats.org/drawingml/2006/table">
            <a:tbl>
              <a:tblPr>
                <a:noFill/>
                <a:tableStyleId>{7364EB92-8898-455C-A28D-A88172E29612}</a:tableStyleId>
              </a:tblPr>
              <a:tblGrid>
                <a:gridCol w="2312700">
                  <a:extLst>
                    <a:ext uri="{9D8B030D-6E8A-4147-A177-3AD203B41FA5}">
                      <a16:colId xmlns:a16="http://schemas.microsoft.com/office/drawing/2014/main" val="20000"/>
                    </a:ext>
                  </a:extLst>
                </a:gridCol>
                <a:gridCol w="6755075">
                  <a:extLst>
                    <a:ext uri="{9D8B030D-6E8A-4147-A177-3AD203B41FA5}">
                      <a16:colId xmlns:a16="http://schemas.microsoft.com/office/drawing/2014/main" val="20001"/>
                    </a:ext>
                  </a:extLst>
                </a:gridCol>
                <a:gridCol w="25622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Clr>
                          <a:schemeClr val="dk1"/>
                        </a:buClr>
                        <a:buSzPts val="1700"/>
                        <a:buFont typeface="Arial"/>
                        <a:buNone/>
                      </a:pPr>
                      <a:r>
                        <a:rPr lang="de-DE" sz="1700" b="1" dirty="0">
                          <a:solidFill>
                            <a:srgbClr val="000D86"/>
                          </a:solidFill>
                        </a:rPr>
                        <a:t>Steuerart</a:t>
                      </a:r>
                      <a:endParaRPr sz="1100" b="1" dirty="0"/>
                    </a:p>
                  </a:txBody>
                  <a:tcPr marL="63500" marR="63500" marT="63500" marB="63500">
                    <a:lnR w="9525" cap="flat" cmpd="sng">
                      <a:solidFill>
                        <a:srgbClr val="000D86"/>
                      </a:solidFill>
                      <a:prstDash val="solid"/>
                      <a:round/>
                      <a:headEnd type="none" w="sm" len="sm"/>
                      <a:tailEnd type="none" w="sm" len="sm"/>
                    </a:lnR>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Definition</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rPr>
                        <a:t>Ebene</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lnT w="9525" cap="flat" cmpd="sng">
                      <a:solidFill>
                        <a:srgbClr val="000D86"/>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63500" marR="63500" marT="63500" marB="63500">
                    <a:lnT w="9525" cap="flat" cmpd="sng">
                      <a:solidFill>
                        <a:srgbClr val="000D86"/>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sz="1100" dirty="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1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3b8f3acb840_0_103"/>
          <p:cNvSpPr txBox="1">
            <a:spLocks noGrp="1"/>
          </p:cNvSpPr>
          <p:nvPr>
            <p:ph type="body" idx="4294967295"/>
          </p:nvPr>
        </p:nvSpPr>
        <p:spPr>
          <a:xfrm>
            <a:off x="643399" y="60450"/>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sz="2000">
                <a:solidFill>
                  <a:srgbClr val="FF6555"/>
                </a:solidFill>
              </a:rPr>
              <a:t>Methodenoption 1 von 2: Plenum</a:t>
            </a:r>
            <a:endParaRPr sz="2000">
              <a:solidFill>
                <a:srgbClr val="FF6555"/>
              </a:solidFill>
            </a:endParaRPr>
          </a:p>
        </p:txBody>
      </p:sp>
      <p:graphicFrame>
        <p:nvGraphicFramePr>
          <p:cNvPr id="373" name="Google Shape;373;g3b8f3acb840_0_103"/>
          <p:cNvGraphicFramePr/>
          <p:nvPr>
            <p:extLst>
              <p:ext uri="{D42A27DB-BD31-4B8C-83A1-F6EECF244321}">
                <p14:modId xmlns:p14="http://schemas.microsoft.com/office/powerpoint/2010/main" val="3413194378"/>
              </p:ext>
            </p:extLst>
          </p:nvPr>
        </p:nvGraphicFramePr>
        <p:xfrm>
          <a:off x="280975" y="579786"/>
          <a:ext cx="11630050" cy="6148796"/>
        </p:xfrm>
        <a:graphic>
          <a:graphicData uri="http://schemas.openxmlformats.org/drawingml/2006/table">
            <a:tbl>
              <a:tblPr>
                <a:noFill/>
                <a:tableStyleId>{7364EB92-8898-455C-A28D-A88172E29612}</a:tableStyleId>
              </a:tblPr>
              <a:tblGrid>
                <a:gridCol w="2312700">
                  <a:extLst>
                    <a:ext uri="{9D8B030D-6E8A-4147-A177-3AD203B41FA5}">
                      <a16:colId xmlns:a16="http://schemas.microsoft.com/office/drawing/2014/main" val="20000"/>
                    </a:ext>
                  </a:extLst>
                </a:gridCol>
                <a:gridCol w="7315638">
                  <a:extLst>
                    <a:ext uri="{9D8B030D-6E8A-4147-A177-3AD203B41FA5}">
                      <a16:colId xmlns:a16="http://schemas.microsoft.com/office/drawing/2014/main" val="20001"/>
                    </a:ext>
                  </a:extLst>
                </a:gridCol>
                <a:gridCol w="2001712">
                  <a:extLst>
                    <a:ext uri="{9D8B030D-6E8A-4147-A177-3AD203B41FA5}">
                      <a16:colId xmlns:a16="http://schemas.microsoft.com/office/drawing/2014/main" val="20002"/>
                    </a:ext>
                  </a:extLst>
                </a:gridCol>
              </a:tblGrid>
              <a:tr h="406818">
                <a:tc>
                  <a:txBody>
                    <a:bodyPr/>
                    <a:lstStyle/>
                    <a:p>
                      <a:pPr marL="0" lvl="0" indent="0" algn="l" rtl="0">
                        <a:spcBef>
                          <a:spcPts val="0"/>
                        </a:spcBef>
                        <a:spcAft>
                          <a:spcPts val="0"/>
                        </a:spcAft>
                        <a:buNone/>
                      </a:pPr>
                      <a:r>
                        <a:rPr lang="de-DE" sz="1700" b="1">
                          <a:solidFill>
                            <a:srgbClr val="000D86"/>
                          </a:solidFill>
                        </a:rPr>
                        <a:t>Steuerart</a:t>
                      </a:r>
                      <a:endParaRPr sz="1100" b="1"/>
                    </a:p>
                  </a:txBody>
                  <a:tcPr marL="63500" marR="63500" marT="63500" marB="63500">
                    <a:lnR w="9525" cap="flat" cmpd="sng">
                      <a:solidFill>
                        <a:srgbClr val="000D86"/>
                      </a:solidFill>
                      <a:prstDash val="solid"/>
                      <a:round/>
                      <a:headEnd type="none" w="sm" len="sm"/>
                      <a:tailEnd type="none" w="sm" len="sm"/>
                    </a:lnR>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Definition</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rPr>
                        <a:t>Ebene</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extLst>
                  <a:ext uri="{0D108BD9-81ED-4DB2-BD59-A6C34878D82A}">
                    <a16:rowId xmlns:a16="http://schemas.microsoft.com/office/drawing/2014/main" val="10000"/>
                  </a:ext>
                </a:extLst>
              </a:tr>
              <a:tr h="448687">
                <a:tc>
                  <a:txBody>
                    <a:bodyPr/>
                    <a:lstStyle/>
                    <a:p>
                      <a:pPr marL="0" lvl="0" indent="0" algn="l" rtl="0">
                        <a:spcBef>
                          <a:spcPts val="0"/>
                        </a:spcBef>
                        <a:spcAft>
                          <a:spcPts val="0"/>
                        </a:spcAft>
                        <a:buNone/>
                      </a:pPr>
                      <a:r>
                        <a:rPr lang="de-DE" sz="1200" dirty="0"/>
                        <a:t>Einkommensteuer</a:t>
                      </a:r>
                      <a:endParaRPr sz="1200" dirty="0"/>
                    </a:p>
                  </a:txBody>
                  <a:tcPr marL="63500" marR="63500" marT="63500" marB="63500"/>
                </a:tc>
                <a:tc>
                  <a:txBody>
                    <a:bodyPr/>
                    <a:lstStyle/>
                    <a:p>
                      <a:pPr marL="0" lvl="0" indent="0" algn="l" rtl="0">
                        <a:lnSpc>
                          <a:spcPct val="115000"/>
                        </a:lnSpc>
                        <a:spcBef>
                          <a:spcPts val="0"/>
                        </a:spcBef>
                        <a:spcAft>
                          <a:spcPts val="0"/>
                        </a:spcAft>
                        <a:buNone/>
                      </a:pPr>
                      <a:r>
                        <a:rPr lang="de-DE" sz="1200"/>
                        <a:t>Steuern, die Personen direkt auf ihr Einkommen zahlen, etwa aus Löhnen, Gehältern oder Mieteinnahmen.</a:t>
                      </a:r>
                      <a:endParaRPr sz="1200"/>
                    </a:p>
                  </a:txBody>
                  <a:tcPr marL="63500" marR="63500" marT="63500" marB="63500">
                    <a:lnT w="9525" cap="flat" cmpd="sng">
                      <a:solidFill>
                        <a:srgbClr val="000D86"/>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63500" marR="63500" marT="63500" marB="63500">
                    <a:lnT w="9525" cap="flat" cmpd="sng">
                      <a:solidFill>
                        <a:srgbClr val="000D86"/>
                      </a:solidFill>
                      <a:prstDash val="solid"/>
                      <a:round/>
                      <a:headEnd type="none" w="sm" len="sm"/>
                      <a:tailEnd type="none" w="sm" len="sm"/>
                    </a:lnT>
                  </a:tcPr>
                </a:tc>
                <a:extLst>
                  <a:ext uri="{0D108BD9-81ED-4DB2-BD59-A6C34878D82A}">
                    <a16:rowId xmlns:a16="http://schemas.microsoft.com/office/drawing/2014/main" val="10001"/>
                  </a:ext>
                </a:extLst>
              </a:tr>
              <a:tr h="453609">
                <a:tc>
                  <a:txBody>
                    <a:bodyPr/>
                    <a:lstStyle/>
                    <a:p>
                      <a:pPr marL="0" lvl="0" indent="0" algn="l" rtl="0">
                        <a:spcBef>
                          <a:spcPts val="0"/>
                        </a:spcBef>
                        <a:spcAft>
                          <a:spcPts val="0"/>
                        </a:spcAft>
                        <a:buNone/>
                      </a:pPr>
                      <a:r>
                        <a:rPr lang="de-DE" sz="1200"/>
                        <a:t>Erbschafts- und Schenkungsteuer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dirty="0"/>
                        <a:t>Steuer, die beim Erhalt von Vermögen durch Erbschaft oder Schenkung fällig wird.</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2"/>
                  </a:ext>
                </a:extLst>
              </a:tr>
              <a:tr h="487689">
                <a:tc>
                  <a:txBody>
                    <a:bodyPr/>
                    <a:lstStyle/>
                    <a:p>
                      <a:pPr marL="0" lvl="0" indent="0" algn="l" rtl="0">
                        <a:spcBef>
                          <a:spcPts val="0"/>
                        </a:spcBef>
                        <a:spcAft>
                          <a:spcPts val="0"/>
                        </a:spcAft>
                        <a:buNone/>
                      </a:pPr>
                      <a:r>
                        <a:rPr lang="de-DE" sz="1200"/>
                        <a:t>Vermögensteuer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a:t>Steuer, die sich auf das Gesamtvermögen einer steuerpflichtigen Person bezieht. Sie ist seit einem Urteil des Bundesverfassungsgerichts im Jahr 1997 faktisch ausgesetzt.</a:t>
                      </a:r>
                      <a:endParaRPr sz="12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3"/>
                  </a:ext>
                </a:extLst>
              </a:tr>
              <a:tr h="487689">
                <a:tc>
                  <a:txBody>
                    <a:bodyPr/>
                    <a:lstStyle/>
                    <a:p>
                      <a:pPr marL="0" lvl="0" indent="0" algn="l" rtl="0">
                        <a:spcBef>
                          <a:spcPts val="0"/>
                        </a:spcBef>
                        <a:spcAft>
                          <a:spcPts val="0"/>
                        </a:spcAft>
                        <a:buNone/>
                      </a:pPr>
                      <a:r>
                        <a:rPr lang="de-DE" sz="1200"/>
                        <a:t>Unternehmensteuer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a:t>Steuern, die Unternehmen an den Staat zahlen, setzen sich in der Regel aus der Körperschaftsteuer und der Gewerbesteuer zusammen.</a:t>
                      </a:r>
                      <a:endParaRPr sz="12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4"/>
                  </a:ext>
                </a:extLst>
              </a:tr>
              <a:tr h="487689">
                <a:tc>
                  <a:txBody>
                    <a:bodyPr/>
                    <a:lstStyle/>
                    <a:p>
                      <a:pPr marL="0" lvl="0" indent="0" algn="l" rtl="0">
                        <a:spcBef>
                          <a:spcPts val="0"/>
                        </a:spcBef>
                        <a:spcAft>
                          <a:spcPts val="0"/>
                        </a:spcAft>
                        <a:buNone/>
                      </a:pPr>
                      <a:r>
                        <a:rPr lang="de-DE" sz="1200"/>
                        <a:t>Körperschaftsteuer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dirty="0"/>
                        <a:t>Steuer, die nur Kapitalgesellschaften wie GmbHs oder Aktiengesellschaften auf ihren Unternehmensgewinn zahlen. </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5"/>
                  </a:ext>
                </a:extLst>
              </a:tr>
              <a:tr h="285260">
                <a:tc>
                  <a:txBody>
                    <a:bodyPr/>
                    <a:lstStyle/>
                    <a:p>
                      <a:pPr marL="0" lvl="0" indent="0" algn="l" rtl="0">
                        <a:spcBef>
                          <a:spcPts val="0"/>
                        </a:spcBef>
                        <a:spcAft>
                          <a:spcPts val="0"/>
                        </a:spcAft>
                        <a:buNone/>
                      </a:pPr>
                      <a:r>
                        <a:rPr lang="de-DE" sz="1200"/>
                        <a:t>Gewerbesteuer</a:t>
                      </a:r>
                      <a:endParaRPr sz="1200"/>
                    </a:p>
                  </a:txBody>
                  <a:tcPr marL="63500" marR="63500" marT="63500" marB="63500"/>
                </a:tc>
                <a:tc>
                  <a:txBody>
                    <a:bodyPr/>
                    <a:lstStyle/>
                    <a:p>
                      <a:pPr marL="0" lvl="0" indent="0" algn="l" rtl="0">
                        <a:spcBef>
                          <a:spcPts val="0"/>
                        </a:spcBef>
                        <a:spcAft>
                          <a:spcPts val="0"/>
                        </a:spcAft>
                        <a:buNone/>
                      </a:pPr>
                      <a:r>
                        <a:rPr lang="de-DE" sz="1200"/>
                        <a:t>Steuer, die alle gewerblichen Unternehmen auf ihren Gewerbeertrag zahlen. </a:t>
                      </a:r>
                      <a:endParaRPr sz="1200"/>
                    </a:p>
                  </a:txBody>
                  <a:tcPr marL="63500" marR="63500" marT="63500" marB="63500"/>
                </a:tc>
                <a:tc>
                  <a:txBody>
                    <a:bodyPr/>
                    <a:lstStyle/>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06"/>
                  </a:ext>
                </a:extLst>
              </a:tr>
              <a:tr h="448687">
                <a:tc>
                  <a:txBody>
                    <a:bodyPr/>
                    <a:lstStyle/>
                    <a:p>
                      <a:pPr marL="0" lvl="0" indent="0" algn="l" rtl="0">
                        <a:spcBef>
                          <a:spcPts val="0"/>
                        </a:spcBef>
                        <a:spcAft>
                          <a:spcPts val="0"/>
                        </a:spcAft>
                        <a:buNone/>
                      </a:pPr>
                      <a:r>
                        <a:rPr lang="de-DE" sz="1200"/>
                        <a:t>Grundsteuer </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a:t>Steuer, die Eigentümer:innen von Grundstücken und Immobilien jährlich an die Kommune zahlen müssen.</a:t>
                      </a:r>
                      <a:endParaRPr sz="120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7"/>
                  </a:ext>
                </a:extLst>
              </a:tr>
              <a:tr h="453609">
                <a:tc>
                  <a:txBody>
                    <a:bodyPr/>
                    <a:lstStyle/>
                    <a:p>
                      <a:pPr marL="0" lvl="0" indent="0" algn="l" rtl="0">
                        <a:spcBef>
                          <a:spcPts val="0"/>
                        </a:spcBef>
                        <a:spcAft>
                          <a:spcPts val="0"/>
                        </a:spcAft>
                        <a:buNone/>
                      </a:pPr>
                      <a:r>
                        <a:rPr lang="de-DE" sz="1200"/>
                        <a:t>Umsatzsteuer</a:t>
                      </a:r>
                      <a:endParaRPr sz="1200"/>
                    </a:p>
                  </a:txBody>
                  <a:tcPr marL="63500" marR="63500" marT="63500" marB="63500"/>
                </a:tc>
                <a:tc>
                  <a:txBody>
                    <a:bodyPr/>
                    <a:lstStyle/>
                    <a:p>
                      <a:pPr marL="0" lvl="0" indent="0" algn="l" rtl="0">
                        <a:spcBef>
                          <a:spcPts val="0"/>
                        </a:spcBef>
                        <a:spcAft>
                          <a:spcPts val="0"/>
                        </a:spcAft>
                        <a:buNone/>
                      </a:pPr>
                      <a:r>
                        <a:rPr lang="de-DE" sz="1200" dirty="0"/>
                        <a:t>Steuer, die beim Austausch von Gütern und Dienstleistungen fällig wird. Sie wird von Unternehmen an das Finanzamt gezahlt. </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8"/>
                  </a:ext>
                </a:extLst>
              </a:tr>
              <a:tr h="453609">
                <a:tc>
                  <a:txBody>
                    <a:bodyPr/>
                    <a:lstStyle/>
                    <a:p>
                      <a:pPr marL="0" lvl="0" indent="0" algn="l" rtl="0">
                        <a:spcBef>
                          <a:spcPts val="0"/>
                        </a:spcBef>
                        <a:spcAft>
                          <a:spcPts val="0"/>
                        </a:spcAft>
                        <a:buNone/>
                      </a:pPr>
                      <a:r>
                        <a:rPr lang="de-DE" sz="1200"/>
                        <a:t>Mehrwertsteuer</a:t>
                      </a:r>
                      <a:endParaRPr sz="1200"/>
                    </a:p>
                  </a:txBody>
                  <a:tcPr marL="63500" marR="63500" marT="63500" marB="63500"/>
                </a:tc>
                <a:tc>
                  <a:txBody>
                    <a:bodyPr/>
                    <a:lstStyle/>
                    <a:p>
                      <a:pPr marL="0" lvl="0" indent="0" algn="l" rtl="0">
                        <a:spcBef>
                          <a:spcPts val="0"/>
                        </a:spcBef>
                        <a:spcAft>
                          <a:spcPts val="0"/>
                        </a:spcAft>
                        <a:buNone/>
                      </a:pPr>
                      <a:r>
                        <a:rPr lang="de-DE" sz="1200" dirty="0"/>
                        <a:t>Steuer, die beim Austausch von Gütern und Dienstleistungen fällig wird. Sie wird von den </a:t>
                      </a:r>
                      <a:r>
                        <a:rPr lang="de-DE" sz="1200" dirty="0" err="1"/>
                        <a:t>Endverbraucher:innen</a:t>
                      </a:r>
                      <a:r>
                        <a:rPr lang="de-DE" sz="1200" dirty="0"/>
                        <a:t> beim Einkauf bezahlt. </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9"/>
                  </a:ext>
                </a:extLst>
              </a:tr>
              <a:tr h="285260">
                <a:tc>
                  <a:txBody>
                    <a:bodyPr/>
                    <a:lstStyle/>
                    <a:p>
                      <a:pPr marL="0" lvl="0" indent="0" algn="l" rtl="0">
                        <a:spcBef>
                          <a:spcPts val="0"/>
                        </a:spcBef>
                        <a:spcAft>
                          <a:spcPts val="0"/>
                        </a:spcAft>
                        <a:buNone/>
                      </a:pPr>
                      <a:r>
                        <a:rPr lang="de-DE" sz="1200"/>
                        <a:t>Energiesteuer</a:t>
                      </a:r>
                      <a:endParaRPr sz="1200"/>
                    </a:p>
                  </a:txBody>
                  <a:tcPr marL="63500" marR="63500" marT="63500" marB="63500"/>
                </a:tc>
                <a:tc>
                  <a:txBody>
                    <a:bodyPr/>
                    <a:lstStyle/>
                    <a:p>
                      <a:pPr marL="0" lvl="0" indent="0" algn="l" rtl="0">
                        <a:spcBef>
                          <a:spcPts val="0"/>
                        </a:spcBef>
                        <a:spcAft>
                          <a:spcPts val="0"/>
                        </a:spcAft>
                        <a:buNone/>
                      </a:pPr>
                      <a:r>
                        <a:rPr lang="de-DE" sz="1200" dirty="0"/>
                        <a:t>Steuer auf Produkte wie Benzin, Diesel oder Heizöl. </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0"/>
                  </a:ext>
                </a:extLst>
              </a:tr>
              <a:tr h="294087">
                <a:tc>
                  <a:txBody>
                    <a:bodyPr/>
                    <a:lstStyle/>
                    <a:p>
                      <a:pPr marL="0" lvl="0" indent="0" algn="l" rtl="0">
                        <a:lnSpc>
                          <a:spcPct val="115000"/>
                        </a:lnSpc>
                        <a:spcBef>
                          <a:spcPts val="0"/>
                        </a:spcBef>
                        <a:spcAft>
                          <a:spcPts val="0"/>
                        </a:spcAft>
                        <a:buNone/>
                      </a:pPr>
                      <a:r>
                        <a:rPr lang="de-DE" sz="1200"/>
                        <a:t>CO</a:t>
                      </a:r>
                      <a:r>
                        <a:rPr lang="de-DE" sz="1200" baseline="-25000"/>
                        <a:t>2</a:t>
                      </a:r>
                      <a:r>
                        <a:rPr lang="de-DE" sz="1200"/>
                        <a:t>-Steuer</a:t>
                      </a:r>
                      <a:endParaRPr sz="1200"/>
                    </a:p>
                  </a:txBody>
                  <a:tcPr marL="63500" marR="63500" marT="63500" marB="63500"/>
                </a:tc>
                <a:tc>
                  <a:txBody>
                    <a:bodyPr/>
                    <a:lstStyle/>
                    <a:p>
                      <a:pPr marL="0" lvl="0" indent="0" algn="l" rtl="0">
                        <a:spcBef>
                          <a:spcPts val="0"/>
                        </a:spcBef>
                        <a:spcAft>
                          <a:spcPts val="0"/>
                        </a:spcAft>
                        <a:buNone/>
                      </a:pPr>
                      <a:r>
                        <a:rPr lang="de-DE" sz="1200" dirty="0"/>
                        <a:t>Richtet sich nach der Höhe der verursachten CO</a:t>
                      </a:r>
                      <a:r>
                        <a:rPr lang="de-DE" sz="1200" baseline="-25000" dirty="0"/>
                        <a:t>2</a:t>
                      </a:r>
                      <a:r>
                        <a:rPr lang="de-DE" sz="1200" dirty="0"/>
                        <a:t>-Emissionen.</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1"/>
                  </a:ext>
                </a:extLst>
              </a:tr>
              <a:tr h="285260">
                <a:tc>
                  <a:txBody>
                    <a:bodyPr/>
                    <a:lstStyle/>
                    <a:p>
                      <a:pPr marL="0" lvl="0" indent="0" algn="l" rtl="0">
                        <a:spcBef>
                          <a:spcPts val="0"/>
                        </a:spcBef>
                        <a:spcAft>
                          <a:spcPts val="0"/>
                        </a:spcAft>
                        <a:buNone/>
                      </a:pPr>
                      <a:r>
                        <a:rPr lang="de-DE" sz="1200"/>
                        <a:t>Lenkungssteuer</a:t>
                      </a:r>
                      <a:endParaRPr sz="1200"/>
                    </a:p>
                  </a:txBody>
                  <a:tcPr marL="63500" marR="63500" marT="63500" marB="63500"/>
                </a:tc>
                <a:tc>
                  <a:txBody>
                    <a:bodyPr/>
                    <a:lstStyle/>
                    <a:p>
                      <a:pPr marL="0" lvl="0" indent="0" algn="l" rtl="0">
                        <a:spcBef>
                          <a:spcPts val="0"/>
                        </a:spcBef>
                        <a:spcAft>
                          <a:spcPts val="0"/>
                        </a:spcAft>
                        <a:buNone/>
                      </a:pPr>
                      <a:r>
                        <a:rPr lang="de-DE" sz="1200" dirty="0"/>
                        <a:t>Steuern, die erhoben werden, um das Verhalten von </a:t>
                      </a:r>
                      <a:r>
                        <a:rPr lang="de-DE" sz="1200" dirty="0" err="1"/>
                        <a:t>Konsument:innen</a:t>
                      </a:r>
                      <a:r>
                        <a:rPr lang="de-DE" sz="1200" dirty="0"/>
                        <a:t> zu beeinflussen. </a:t>
                      </a:r>
                      <a:endParaRPr sz="1200" dirty="0"/>
                    </a:p>
                  </a:txBody>
                  <a:tcPr marL="63500" marR="63500" marT="63500" marB="63500"/>
                </a:tc>
                <a:tc>
                  <a:txBody>
                    <a:bodyPr/>
                    <a:lstStyle/>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12"/>
                  </a:ext>
                </a:extLst>
              </a:tr>
              <a:tr h="453609">
                <a:tc>
                  <a:txBody>
                    <a:bodyPr/>
                    <a:lstStyle/>
                    <a:p>
                      <a:pPr marL="0" lvl="0" indent="0" algn="l" rtl="0">
                        <a:spcBef>
                          <a:spcPts val="0"/>
                        </a:spcBef>
                        <a:spcAft>
                          <a:spcPts val="0"/>
                        </a:spcAft>
                        <a:buNone/>
                      </a:pPr>
                      <a:r>
                        <a:rPr lang="de-DE" sz="1200" dirty="0"/>
                        <a:t>Bagatellsteuern</a:t>
                      </a:r>
                      <a:endParaRPr sz="1200" dirty="0"/>
                    </a:p>
                  </a:txBody>
                  <a:tcPr marL="63500" marR="63500" marT="63500" marB="63500"/>
                </a:tc>
                <a:tc>
                  <a:txBody>
                    <a:bodyPr/>
                    <a:lstStyle/>
                    <a:p>
                      <a:pPr marL="0" lvl="0" indent="0" algn="l" rtl="0">
                        <a:spcBef>
                          <a:spcPts val="0"/>
                        </a:spcBef>
                        <a:spcAft>
                          <a:spcPts val="0"/>
                        </a:spcAft>
                        <a:buNone/>
                      </a:pPr>
                      <a:r>
                        <a:rPr lang="de-DE" sz="1200" dirty="0"/>
                        <a:t>Steuern mit einem vergleichsweise geringen Aufkommen. Ihre Einnahmen machen nur einen sehr geringen Anteil am Gesamtsteueraufkommen einer Gebietskörperschaft aus. </a:t>
                      </a:r>
                      <a:endParaRPr sz="1200" dirty="0"/>
                    </a:p>
                  </a:txBody>
                  <a:tcPr marL="63500" marR="63500" marT="63500" marB="63500"/>
                </a:tc>
                <a:tc>
                  <a:txBody>
                    <a:bodyPr/>
                    <a:lstStyle/>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1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4294967295"/>
          </p:nvPr>
        </p:nvSpPr>
        <p:spPr>
          <a:xfrm>
            <a:off x="643399" y="60450"/>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sz="2000">
                <a:solidFill>
                  <a:srgbClr val="FF6555"/>
                </a:solidFill>
              </a:rPr>
              <a:t>Methodenoption 1 von 2: Plenum</a:t>
            </a:r>
            <a:endParaRPr sz="2000">
              <a:solidFill>
                <a:srgbClr val="FF6555"/>
              </a:solidFill>
            </a:endParaRPr>
          </a:p>
        </p:txBody>
      </p:sp>
      <p:graphicFrame>
        <p:nvGraphicFramePr>
          <p:cNvPr id="380" name="Google Shape;380;p24"/>
          <p:cNvGraphicFramePr/>
          <p:nvPr>
            <p:extLst>
              <p:ext uri="{D42A27DB-BD31-4B8C-83A1-F6EECF244321}">
                <p14:modId xmlns:p14="http://schemas.microsoft.com/office/powerpoint/2010/main" val="1461913630"/>
              </p:ext>
            </p:extLst>
          </p:nvPr>
        </p:nvGraphicFramePr>
        <p:xfrm>
          <a:off x="280975" y="579783"/>
          <a:ext cx="11630050" cy="6100672"/>
        </p:xfrm>
        <a:graphic>
          <a:graphicData uri="http://schemas.openxmlformats.org/drawingml/2006/table">
            <a:tbl>
              <a:tblPr>
                <a:noFill/>
                <a:tableStyleId>{7364EB92-8898-455C-A28D-A88172E29612}</a:tableStyleId>
              </a:tblPr>
              <a:tblGrid>
                <a:gridCol w="2312700">
                  <a:extLst>
                    <a:ext uri="{9D8B030D-6E8A-4147-A177-3AD203B41FA5}">
                      <a16:colId xmlns:a16="http://schemas.microsoft.com/office/drawing/2014/main" val="20000"/>
                    </a:ext>
                  </a:extLst>
                </a:gridCol>
                <a:gridCol w="7275882">
                  <a:extLst>
                    <a:ext uri="{9D8B030D-6E8A-4147-A177-3AD203B41FA5}">
                      <a16:colId xmlns:a16="http://schemas.microsoft.com/office/drawing/2014/main" val="20001"/>
                    </a:ext>
                  </a:extLst>
                </a:gridCol>
                <a:gridCol w="2041468">
                  <a:extLst>
                    <a:ext uri="{9D8B030D-6E8A-4147-A177-3AD203B41FA5}">
                      <a16:colId xmlns:a16="http://schemas.microsoft.com/office/drawing/2014/main" val="20002"/>
                    </a:ext>
                  </a:extLst>
                </a:gridCol>
              </a:tblGrid>
              <a:tr h="410152">
                <a:tc>
                  <a:txBody>
                    <a:bodyPr/>
                    <a:lstStyle/>
                    <a:p>
                      <a:pPr marL="0" lvl="0" indent="0" algn="l" rtl="0">
                        <a:spcBef>
                          <a:spcPts val="0"/>
                        </a:spcBef>
                        <a:spcAft>
                          <a:spcPts val="0"/>
                        </a:spcAft>
                        <a:buNone/>
                      </a:pPr>
                      <a:r>
                        <a:rPr lang="de-DE" sz="1700" b="1" dirty="0">
                          <a:solidFill>
                            <a:srgbClr val="000D86"/>
                          </a:solidFill>
                        </a:rPr>
                        <a:t>Steuerart</a:t>
                      </a:r>
                      <a:endParaRPr sz="1100" b="1" dirty="0"/>
                    </a:p>
                  </a:txBody>
                  <a:tcPr marL="63500" marR="63500" marT="63500" marB="63500">
                    <a:lnR w="9525" cap="flat" cmpd="sng">
                      <a:solidFill>
                        <a:srgbClr val="000D86"/>
                      </a:solidFill>
                      <a:prstDash val="solid"/>
                      <a:round/>
                      <a:headEnd type="none" w="sm" len="sm"/>
                      <a:tailEnd type="none" w="sm" len="sm"/>
                    </a:lnR>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Definition</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b="1" u="none" strike="noStrike" cap="none">
                          <a:solidFill>
                            <a:srgbClr val="000D86"/>
                          </a:solidFill>
                        </a:rPr>
                        <a:t>Ebene</a:t>
                      </a:r>
                      <a:endParaRPr sz="1700" b="1" u="none" strike="noStrike" cap="none">
                        <a:solidFill>
                          <a:srgbClr val="000D86"/>
                        </a:solidFill>
                      </a:endParaRPr>
                    </a:p>
                  </a:txBody>
                  <a:tcPr marL="91425" marR="91425" marT="91425" marB="91425">
                    <a:lnL w="9525" cap="flat" cmpd="sng">
                      <a:solidFill>
                        <a:srgbClr val="000D86"/>
                      </a:solidFill>
                      <a:prstDash val="solid"/>
                      <a:round/>
                      <a:headEnd type="none" w="sm" len="sm"/>
                      <a:tailEnd type="none" w="sm" len="sm"/>
                    </a:lnL>
                    <a:lnR w="9525" cap="flat" cmpd="sng">
                      <a:solidFill>
                        <a:srgbClr val="000D86"/>
                      </a:solidFill>
                      <a:prstDash val="solid"/>
                      <a:round/>
                      <a:headEnd type="none" w="sm" len="sm"/>
                      <a:tailEnd type="none" w="sm" len="sm"/>
                    </a:lnR>
                    <a:lnT w="9525" cap="flat" cmpd="sng">
                      <a:solidFill>
                        <a:srgbClr val="000D86"/>
                      </a:solidFill>
                      <a:prstDash val="solid"/>
                      <a:round/>
                      <a:headEnd type="none" w="sm" len="sm"/>
                      <a:tailEnd type="none" w="sm" len="sm"/>
                    </a:lnT>
                    <a:lnB w="9525" cap="flat" cmpd="sng">
                      <a:solidFill>
                        <a:srgbClr val="000D86"/>
                      </a:solidFill>
                      <a:prstDash val="solid"/>
                      <a:round/>
                      <a:headEnd type="none" w="sm" len="sm"/>
                      <a:tailEnd type="none" w="sm" len="sm"/>
                    </a:lnB>
                    <a:solidFill>
                      <a:srgbClr val="D0FFF9"/>
                    </a:solidFill>
                  </a:tcPr>
                </a:tc>
                <a:extLst>
                  <a:ext uri="{0D108BD9-81ED-4DB2-BD59-A6C34878D82A}">
                    <a16:rowId xmlns:a16="http://schemas.microsoft.com/office/drawing/2014/main" val="10000"/>
                  </a:ext>
                </a:extLst>
              </a:tr>
              <a:tr h="491686">
                <a:tc>
                  <a:txBody>
                    <a:bodyPr/>
                    <a:lstStyle/>
                    <a:p>
                      <a:pPr marL="0" lvl="0" indent="0" algn="l" rtl="0">
                        <a:spcBef>
                          <a:spcPts val="0"/>
                        </a:spcBef>
                        <a:spcAft>
                          <a:spcPts val="0"/>
                        </a:spcAft>
                        <a:buNone/>
                      </a:pPr>
                      <a:r>
                        <a:rPr lang="de-DE" sz="1200" dirty="0"/>
                        <a:t>Einkommensteuer</a:t>
                      </a:r>
                      <a:endParaRPr sz="1200" dirty="0"/>
                    </a:p>
                  </a:txBody>
                  <a:tcPr marL="63500" marR="63500" marT="63500" marB="63500"/>
                </a:tc>
                <a:tc>
                  <a:txBody>
                    <a:bodyPr/>
                    <a:lstStyle/>
                    <a:p>
                      <a:pPr marL="0" lvl="0" indent="0" algn="l" rtl="0">
                        <a:lnSpc>
                          <a:spcPct val="115000"/>
                        </a:lnSpc>
                        <a:spcBef>
                          <a:spcPts val="0"/>
                        </a:spcBef>
                        <a:spcAft>
                          <a:spcPts val="0"/>
                        </a:spcAft>
                        <a:buNone/>
                      </a:pPr>
                      <a:r>
                        <a:rPr lang="de-DE" sz="1200"/>
                        <a:t>Steuern, die Personen direkt auf ihr Einkommen zahlen, etwa aus Löhnen, Gehältern oder Mieteinnahmen.</a:t>
                      </a:r>
                      <a:endParaRPr sz="1200"/>
                    </a:p>
                  </a:txBody>
                  <a:tcPr marL="63500" marR="63500" marT="63500" marB="63500">
                    <a:lnT w="9525" cap="flat" cmpd="sng">
                      <a:solidFill>
                        <a:srgbClr val="000D86"/>
                      </a:solidFill>
                      <a:prstDash val="solid"/>
                      <a:round/>
                      <a:headEnd type="none" w="sm" len="sm"/>
                      <a:tailEnd type="none" w="sm" len="sm"/>
                    </a:lnT>
                  </a:tcPr>
                </a:tc>
                <a:tc>
                  <a:txBody>
                    <a:bodyPr/>
                    <a:lstStyle/>
                    <a:p>
                      <a:pPr marL="0" lvl="0" indent="0" algn="l" rtl="0">
                        <a:spcBef>
                          <a:spcPts val="0"/>
                        </a:spcBef>
                        <a:spcAft>
                          <a:spcPts val="0"/>
                        </a:spcAft>
                        <a:buNone/>
                      </a:pPr>
                      <a:r>
                        <a:rPr lang="de-DE" sz="1200"/>
                        <a:t>Bund, Länder, Kommunen</a:t>
                      </a:r>
                      <a:endParaRPr sz="1200"/>
                    </a:p>
                  </a:txBody>
                  <a:tcPr marL="63500" marR="63500" marT="63500" marB="63500">
                    <a:lnT w="9525" cap="flat" cmpd="sng">
                      <a:solidFill>
                        <a:srgbClr val="000D86"/>
                      </a:solidFill>
                      <a:prstDash val="solid"/>
                      <a:round/>
                      <a:headEnd type="none" w="sm" len="sm"/>
                      <a:tailEnd type="none" w="sm" len="sm"/>
                    </a:lnT>
                  </a:tcPr>
                </a:tc>
                <a:extLst>
                  <a:ext uri="{0D108BD9-81ED-4DB2-BD59-A6C34878D82A}">
                    <a16:rowId xmlns:a16="http://schemas.microsoft.com/office/drawing/2014/main" val="10001"/>
                  </a:ext>
                </a:extLst>
              </a:tr>
              <a:tr h="457327">
                <a:tc>
                  <a:txBody>
                    <a:bodyPr/>
                    <a:lstStyle/>
                    <a:p>
                      <a:pPr marL="0" lvl="0" indent="0" algn="l" rtl="0">
                        <a:spcBef>
                          <a:spcPts val="0"/>
                        </a:spcBef>
                        <a:spcAft>
                          <a:spcPts val="0"/>
                        </a:spcAft>
                        <a:buNone/>
                      </a:pPr>
                      <a:r>
                        <a:rPr lang="de-DE" sz="1200" dirty="0"/>
                        <a:t>Erbschafts- und Schenkungsteuer</a:t>
                      </a:r>
                      <a:endParaRPr sz="1200" dirty="0"/>
                    </a:p>
                  </a:txBody>
                  <a:tcPr marL="63500" marR="63500" marT="63500" marB="63500"/>
                </a:tc>
                <a:tc>
                  <a:txBody>
                    <a:bodyPr/>
                    <a:lstStyle/>
                    <a:p>
                      <a:pPr marL="0" lvl="0" indent="0" algn="l" rtl="0">
                        <a:lnSpc>
                          <a:spcPct val="115000"/>
                        </a:lnSpc>
                        <a:spcBef>
                          <a:spcPts val="0"/>
                        </a:spcBef>
                        <a:spcAft>
                          <a:spcPts val="0"/>
                        </a:spcAft>
                        <a:buNone/>
                      </a:pPr>
                      <a:r>
                        <a:rPr lang="de-DE" sz="1200"/>
                        <a:t>Steuer, die beim Erhalt von Vermögen durch Erbschaft oder Schenkung fällig wird.</a:t>
                      </a:r>
                      <a:endParaRPr sz="1200"/>
                    </a:p>
                  </a:txBody>
                  <a:tcPr marL="63500" marR="63500" marT="63500" marB="63500"/>
                </a:tc>
                <a:tc>
                  <a:txBody>
                    <a:bodyPr/>
                    <a:lstStyle/>
                    <a:p>
                      <a:pPr marL="0" lvl="0" indent="0" algn="l" rtl="0">
                        <a:spcBef>
                          <a:spcPts val="0"/>
                        </a:spcBef>
                        <a:spcAft>
                          <a:spcPts val="0"/>
                        </a:spcAft>
                        <a:buNone/>
                      </a:pPr>
                      <a:r>
                        <a:rPr lang="de-DE" sz="1200"/>
                        <a:t>Länder</a:t>
                      </a:r>
                      <a:endParaRPr sz="1200"/>
                    </a:p>
                  </a:txBody>
                  <a:tcPr marL="63500" marR="63500" marT="63500" marB="63500"/>
                </a:tc>
                <a:extLst>
                  <a:ext uri="{0D108BD9-81ED-4DB2-BD59-A6C34878D82A}">
                    <a16:rowId xmlns:a16="http://schemas.microsoft.com/office/drawing/2014/main" val="10002"/>
                  </a:ext>
                </a:extLst>
              </a:tr>
              <a:tr h="491686">
                <a:tc>
                  <a:txBody>
                    <a:bodyPr/>
                    <a:lstStyle/>
                    <a:p>
                      <a:pPr marL="0" lvl="0" indent="0" algn="l" rtl="0">
                        <a:spcBef>
                          <a:spcPts val="0"/>
                        </a:spcBef>
                        <a:spcAft>
                          <a:spcPts val="0"/>
                        </a:spcAft>
                        <a:buNone/>
                      </a:pPr>
                      <a:r>
                        <a:rPr lang="de-DE" sz="1200"/>
                        <a:t>Vermögensteuer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dirty="0"/>
                        <a:t>Steuer, die sich auf das Gesamtvermögen einer steuerpflichtigen Person bezieht. Sie ist seit einem Urteil des Bundesverfassungsgerichts im Jahr 1997 faktisch ausgesetzt.</a:t>
                      </a:r>
                      <a:endParaRPr sz="1200" dirty="0"/>
                    </a:p>
                  </a:txBody>
                  <a:tcPr marL="63500" marR="63500" marT="63500" marB="63500"/>
                </a:tc>
                <a:tc>
                  <a:txBody>
                    <a:bodyPr/>
                    <a:lstStyle/>
                    <a:p>
                      <a:pPr marL="0" lvl="0" indent="0" algn="l" rtl="0">
                        <a:spcBef>
                          <a:spcPts val="0"/>
                        </a:spcBef>
                        <a:spcAft>
                          <a:spcPts val="0"/>
                        </a:spcAft>
                        <a:buNone/>
                      </a:pPr>
                      <a:r>
                        <a:rPr lang="de-DE" sz="1200"/>
                        <a:t>Länder</a:t>
                      </a:r>
                      <a:endParaRPr sz="1200"/>
                    </a:p>
                  </a:txBody>
                  <a:tcPr marL="63500" marR="63500" marT="63500" marB="63500"/>
                </a:tc>
                <a:extLst>
                  <a:ext uri="{0D108BD9-81ED-4DB2-BD59-A6C34878D82A}">
                    <a16:rowId xmlns:a16="http://schemas.microsoft.com/office/drawing/2014/main" val="10003"/>
                  </a:ext>
                </a:extLst>
              </a:tr>
              <a:tr h="491686">
                <a:tc>
                  <a:txBody>
                    <a:bodyPr/>
                    <a:lstStyle/>
                    <a:p>
                      <a:pPr marL="0" lvl="0" indent="0" algn="l" rtl="0">
                        <a:spcBef>
                          <a:spcPts val="0"/>
                        </a:spcBef>
                        <a:spcAft>
                          <a:spcPts val="0"/>
                        </a:spcAft>
                        <a:buNone/>
                      </a:pPr>
                      <a:r>
                        <a:rPr lang="de-DE" sz="1200"/>
                        <a:t>Unternehmensteuer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a:t>Steuern, die Unternehmen an den Staat zahlen, setzen sich in der Regel aus der Körperschaftsteuer und der Gewerbesteuer zusammen.</a:t>
                      </a:r>
                      <a:endParaRPr sz="1200"/>
                    </a:p>
                  </a:txBody>
                  <a:tcPr marL="63500" marR="63500" marT="63500" marB="63500"/>
                </a:tc>
                <a:tc>
                  <a:txBody>
                    <a:bodyPr/>
                    <a:lstStyle/>
                    <a:p>
                      <a:pPr marL="0" lvl="0" indent="0" algn="l" rtl="0">
                        <a:spcBef>
                          <a:spcPts val="0"/>
                        </a:spcBef>
                        <a:spcAft>
                          <a:spcPts val="0"/>
                        </a:spcAft>
                        <a:buNone/>
                      </a:pPr>
                      <a:r>
                        <a:rPr lang="de-DE" sz="1200"/>
                        <a:t>Bund</a:t>
                      </a:r>
                      <a:endParaRPr sz="1200"/>
                    </a:p>
                  </a:txBody>
                  <a:tcPr marL="63500" marR="63500" marT="63500" marB="63500"/>
                </a:tc>
                <a:extLst>
                  <a:ext uri="{0D108BD9-81ED-4DB2-BD59-A6C34878D82A}">
                    <a16:rowId xmlns:a16="http://schemas.microsoft.com/office/drawing/2014/main" val="10004"/>
                  </a:ext>
                </a:extLst>
              </a:tr>
              <a:tr h="491686">
                <a:tc>
                  <a:txBody>
                    <a:bodyPr/>
                    <a:lstStyle/>
                    <a:p>
                      <a:pPr marL="0" lvl="0" indent="0" algn="l" rtl="0">
                        <a:spcBef>
                          <a:spcPts val="0"/>
                        </a:spcBef>
                        <a:spcAft>
                          <a:spcPts val="0"/>
                        </a:spcAft>
                        <a:buNone/>
                      </a:pPr>
                      <a:r>
                        <a:rPr lang="de-DE" sz="1200"/>
                        <a:t>Körperschaftsteuer</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dirty="0"/>
                        <a:t>Steuer, die nur Kapitalgesellschaften wie GmbHs oder Aktiengesellschaften auf ihren Unternehmensgewinn zahlen. </a:t>
                      </a:r>
                      <a:endParaRPr sz="1200" dirty="0"/>
                    </a:p>
                  </a:txBody>
                  <a:tcPr marL="63500" marR="63500" marT="63500" marB="63500"/>
                </a:tc>
                <a:tc>
                  <a:txBody>
                    <a:bodyPr/>
                    <a:lstStyle/>
                    <a:p>
                      <a:pPr marL="0" lvl="0" indent="0" algn="l" rtl="0">
                        <a:spcBef>
                          <a:spcPts val="0"/>
                        </a:spcBef>
                        <a:spcAft>
                          <a:spcPts val="0"/>
                        </a:spcAft>
                        <a:buNone/>
                      </a:pPr>
                      <a:r>
                        <a:rPr lang="de-DE" sz="1200"/>
                        <a:t>Bund und Länder</a:t>
                      </a:r>
                      <a:endParaRPr sz="1200"/>
                    </a:p>
                  </a:txBody>
                  <a:tcPr marL="63500" marR="63500" marT="63500" marB="63500"/>
                </a:tc>
                <a:extLst>
                  <a:ext uri="{0D108BD9-81ED-4DB2-BD59-A6C34878D82A}">
                    <a16:rowId xmlns:a16="http://schemas.microsoft.com/office/drawing/2014/main" val="10005"/>
                  </a:ext>
                </a:extLst>
              </a:tr>
              <a:tr h="287597">
                <a:tc>
                  <a:txBody>
                    <a:bodyPr/>
                    <a:lstStyle/>
                    <a:p>
                      <a:pPr marL="0" lvl="0" indent="0" algn="l" rtl="0">
                        <a:spcBef>
                          <a:spcPts val="0"/>
                        </a:spcBef>
                        <a:spcAft>
                          <a:spcPts val="0"/>
                        </a:spcAft>
                        <a:buNone/>
                      </a:pPr>
                      <a:r>
                        <a:rPr lang="de-DE" sz="1200"/>
                        <a:t>Gewerbesteuer</a:t>
                      </a:r>
                      <a:endParaRPr sz="1200"/>
                    </a:p>
                  </a:txBody>
                  <a:tcPr marL="63500" marR="63500" marT="63500" marB="63500"/>
                </a:tc>
                <a:tc>
                  <a:txBody>
                    <a:bodyPr/>
                    <a:lstStyle/>
                    <a:p>
                      <a:pPr marL="0" lvl="0" indent="0" algn="l" rtl="0">
                        <a:spcBef>
                          <a:spcPts val="0"/>
                        </a:spcBef>
                        <a:spcAft>
                          <a:spcPts val="0"/>
                        </a:spcAft>
                        <a:buNone/>
                      </a:pPr>
                      <a:r>
                        <a:rPr lang="de-DE" sz="1200"/>
                        <a:t>Steuer, die alle gewerblichen Unternehmen auf ihren Gewerbeertrag zahlen. </a:t>
                      </a:r>
                      <a:endParaRPr sz="1200"/>
                    </a:p>
                  </a:txBody>
                  <a:tcPr marL="63500" marR="63500" marT="63500" marB="63500"/>
                </a:tc>
                <a:tc>
                  <a:txBody>
                    <a:bodyPr/>
                    <a:lstStyle/>
                    <a:p>
                      <a:pPr marL="0" lvl="0" indent="0" algn="l" rtl="0">
                        <a:spcBef>
                          <a:spcPts val="0"/>
                        </a:spcBef>
                        <a:spcAft>
                          <a:spcPts val="0"/>
                        </a:spcAft>
                        <a:buNone/>
                      </a:pPr>
                      <a:r>
                        <a:rPr lang="de-DE" sz="1200"/>
                        <a:t>Kommunen</a:t>
                      </a:r>
                      <a:endParaRPr sz="1200"/>
                    </a:p>
                  </a:txBody>
                  <a:tcPr marL="63500" marR="63500" marT="63500" marB="63500"/>
                </a:tc>
                <a:extLst>
                  <a:ext uri="{0D108BD9-81ED-4DB2-BD59-A6C34878D82A}">
                    <a16:rowId xmlns:a16="http://schemas.microsoft.com/office/drawing/2014/main" val="10006"/>
                  </a:ext>
                </a:extLst>
              </a:tr>
              <a:tr h="296497">
                <a:tc>
                  <a:txBody>
                    <a:bodyPr/>
                    <a:lstStyle/>
                    <a:p>
                      <a:pPr marL="0" lvl="0" indent="0" algn="l" rtl="0">
                        <a:spcBef>
                          <a:spcPts val="0"/>
                        </a:spcBef>
                        <a:spcAft>
                          <a:spcPts val="0"/>
                        </a:spcAft>
                        <a:buNone/>
                      </a:pPr>
                      <a:r>
                        <a:rPr lang="de-DE" sz="1200"/>
                        <a:t>Grundsteuer </a:t>
                      </a:r>
                      <a:endParaRPr sz="1200"/>
                    </a:p>
                  </a:txBody>
                  <a:tcPr marL="63500" marR="63500" marT="63500" marB="63500"/>
                </a:tc>
                <a:tc>
                  <a:txBody>
                    <a:bodyPr/>
                    <a:lstStyle/>
                    <a:p>
                      <a:pPr marL="0" lvl="0" indent="0" algn="l" rtl="0">
                        <a:lnSpc>
                          <a:spcPct val="115000"/>
                        </a:lnSpc>
                        <a:spcBef>
                          <a:spcPts val="0"/>
                        </a:spcBef>
                        <a:spcAft>
                          <a:spcPts val="0"/>
                        </a:spcAft>
                        <a:buNone/>
                      </a:pPr>
                      <a:r>
                        <a:rPr lang="de-DE" sz="1200" dirty="0"/>
                        <a:t>Steuer, die </a:t>
                      </a:r>
                      <a:r>
                        <a:rPr lang="de-DE" sz="1200" dirty="0" err="1"/>
                        <a:t>Eigentümer:innen</a:t>
                      </a:r>
                      <a:r>
                        <a:rPr lang="de-DE" sz="1200" dirty="0"/>
                        <a:t> von Grundstücken und Immobilien jährlich an die Kommune zahlen müssen.</a:t>
                      </a:r>
                      <a:endParaRPr sz="1200" dirty="0"/>
                    </a:p>
                  </a:txBody>
                  <a:tcPr marL="63500" marR="63500" marT="63500" marB="63500"/>
                </a:tc>
                <a:tc>
                  <a:txBody>
                    <a:bodyPr/>
                    <a:lstStyle/>
                    <a:p>
                      <a:pPr marL="0" lvl="0" indent="0" algn="l" rtl="0">
                        <a:spcBef>
                          <a:spcPts val="0"/>
                        </a:spcBef>
                        <a:spcAft>
                          <a:spcPts val="0"/>
                        </a:spcAft>
                        <a:buNone/>
                      </a:pPr>
                      <a:r>
                        <a:rPr lang="de-DE" sz="1200"/>
                        <a:t>Kommunen</a:t>
                      </a:r>
                      <a:endParaRPr sz="1200"/>
                    </a:p>
                  </a:txBody>
                  <a:tcPr marL="63500" marR="63500" marT="63500" marB="63500"/>
                </a:tc>
                <a:extLst>
                  <a:ext uri="{0D108BD9-81ED-4DB2-BD59-A6C34878D82A}">
                    <a16:rowId xmlns:a16="http://schemas.microsoft.com/office/drawing/2014/main" val="10007"/>
                  </a:ext>
                </a:extLst>
              </a:tr>
              <a:tr h="457327">
                <a:tc>
                  <a:txBody>
                    <a:bodyPr/>
                    <a:lstStyle/>
                    <a:p>
                      <a:pPr marL="0" lvl="0" indent="0" algn="l" rtl="0">
                        <a:spcBef>
                          <a:spcPts val="0"/>
                        </a:spcBef>
                        <a:spcAft>
                          <a:spcPts val="0"/>
                        </a:spcAft>
                        <a:buNone/>
                      </a:pPr>
                      <a:r>
                        <a:rPr lang="de-DE" sz="1200"/>
                        <a:t>Umsatzsteuer</a:t>
                      </a:r>
                      <a:endParaRPr sz="1200"/>
                    </a:p>
                  </a:txBody>
                  <a:tcPr marL="63500" marR="63500" marT="63500" marB="63500"/>
                </a:tc>
                <a:tc>
                  <a:txBody>
                    <a:bodyPr/>
                    <a:lstStyle/>
                    <a:p>
                      <a:pPr marL="0" lvl="0" indent="0" algn="l" rtl="0">
                        <a:spcBef>
                          <a:spcPts val="0"/>
                        </a:spcBef>
                        <a:spcAft>
                          <a:spcPts val="0"/>
                        </a:spcAft>
                        <a:buNone/>
                      </a:pPr>
                      <a:r>
                        <a:rPr lang="de-DE" sz="1200"/>
                        <a:t>Steuer, die beim Austausch von Gütern und Dienstleistungen fällig wird. Sie wird von Unternehmen an das Finanzamt gezahlt. </a:t>
                      </a:r>
                      <a:endParaRPr sz="1200"/>
                    </a:p>
                  </a:txBody>
                  <a:tcPr marL="63500" marR="63500" marT="63500" marB="63500"/>
                </a:tc>
                <a:tc>
                  <a:txBody>
                    <a:bodyPr/>
                    <a:lstStyle/>
                    <a:p>
                      <a:pPr marL="0" lvl="0" indent="0" algn="l" rtl="0">
                        <a:spcBef>
                          <a:spcPts val="0"/>
                        </a:spcBef>
                        <a:spcAft>
                          <a:spcPts val="0"/>
                        </a:spcAft>
                        <a:buNone/>
                      </a:pPr>
                      <a:r>
                        <a:rPr lang="de-DE" sz="1200"/>
                        <a:t>Bund, Länder, Gemeinden </a:t>
                      </a:r>
                      <a:endParaRPr sz="1200"/>
                    </a:p>
                  </a:txBody>
                  <a:tcPr marL="63500" marR="63500" marT="63500" marB="63500"/>
                </a:tc>
                <a:extLst>
                  <a:ext uri="{0D108BD9-81ED-4DB2-BD59-A6C34878D82A}">
                    <a16:rowId xmlns:a16="http://schemas.microsoft.com/office/drawing/2014/main" val="10008"/>
                  </a:ext>
                </a:extLst>
              </a:tr>
              <a:tr h="457327">
                <a:tc>
                  <a:txBody>
                    <a:bodyPr/>
                    <a:lstStyle/>
                    <a:p>
                      <a:pPr marL="0" lvl="0" indent="0" algn="l" rtl="0">
                        <a:spcBef>
                          <a:spcPts val="0"/>
                        </a:spcBef>
                        <a:spcAft>
                          <a:spcPts val="0"/>
                        </a:spcAft>
                        <a:buNone/>
                      </a:pPr>
                      <a:r>
                        <a:rPr lang="de-DE" sz="1200"/>
                        <a:t>Mehrwertsteuer</a:t>
                      </a:r>
                      <a:endParaRPr sz="1200"/>
                    </a:p>
                  </a:txBody>
                  <a:tcPr marL="63500" marR="63500" marT="63500" marB="63500"/>
                </a:tc>
                <a:tc>
                  <a:txBody>
                    <a:bodyPr/>
                    <a:lstStyle/>
                    <a:p>
                      <a:pPr marL="0" lvl="0" indent="0" algn="l" rtl="0">
                        <a:spcBef>
                          <a:spcPts val="0"/>
                        </a:spcBef>
                        <a:spcAft>
                          <a:spcPts val="0"/>
                        </a:spcAft>
                        <a:buNone/>
                      </a:pPr>
                      <a:r>
                        <a:rPr lang="de-DE" sz="1200"/>
                        <a:t>Steuer, die beim Austausch von Gütern und Dienstleistungen fällig wird. Sie wird von den Endverbraucher:innen beim Einkauf bezahlt. </a:t>
                      </a:r>
                      <a:endParaRPr sz="1200"/>
                    </a:p>
                  </a:txBody>
                  <a:tcPr marL="63500" marR="63500" marT="63500" marB="63500"/>
                </a:tc>
                <a:tc>
                  <a:txBody>
                    <a:bodyPr/>
                    <a:lstStyle/>
                    <a:p>
                      <a:pPr marL="0" lvl="0" indent="0" algn="l" rtl="0">
                        <a:spcBef>
                          <a:spcPts val="0"/>
                        </a:spcBef>
                        <a:spcAft>
                          <a:spcPts val="0"/>
                        </a:spcAft>
                        <a:buNone/>
                      </a:pPr>
                      <a:r>
                        <a:rPr lang="de-DE" sz="1200"/>
                        <a:t>Bund, Länder, Gemeinden</a:t>
                      </a:r>
                      <a:endParaRPr sz="1200"/>
                    </a:p>
                  </a:txBody>
                  <a:tcPr marL="63500" marR="63500" marT="63500" marB="63500"/>
                </a:tc>
                <a:extLst>
                  <a:ext uri="{0D108BD9-81ED-4DB2-BD59-A6C34878D82A}">
                    <a16:rowId xmlns:a16="http://schemas.microsoft.com/office/drawing/2014/main" val="10009"/>
                  </a:ext>
                </a:extLst>
              </a:tr>
              <a:tr h="287597">
                <a:tc>
                  <a:txBody>
                    <a:bodyPr/>
                    <a:lstStyle/>
                    <a:p>
                      <a:pPr marL="0" lvl="0" indent="0" algn="l" rtl="0">
                        <a:spcBef>
                          <a:spcPts val="0"/>
                        </a:spcBef>
                        <a:spcAft>
                          <a:spcPts val="0"/>
                        </a:spcAft>
                        <a:buNone/>
                      </a:pPr>
                      <a:r>
                        <a:rPr lang="de-DE" sz="1200"/>
                        <a:t>Energiesteuer</a:t>
                      </a:r>
                      <a:endParaRPr sz="1200"/>
                    </a:p>
                  </a:txBody>
                  <a:tcPr marL="63500" marR="63500" marT="63500" marB="63500"/>
                </a:tc>
                <a:tc>
                  <a:txBody>
                    <a:bodyPr/>
                    <a:lstStyle/>
                    <a:p>
                      <a:pPr marL="0" lvl="0" indent="0" algn="l" rtl="0">
                        <a:spcBef>
                          <a:spcPts val="0"/>
                        </a:spcBef>
                        <a:spcAft>
                          <a:spcPts val="0"/>
                        </a:spcAft>
                        <a:buNone/>
                      </a:pPr>
                      <a:r>
                        <a:rPr lang="de-DE" sz="1200" dirty="0"/>
                        <a:t>Steuer auf Produkte wie Benzin, Diesel oder Heizöl. </a:t>
                      </a:r>
                      <a:endParaRPr sz="1200" dirty="0"/>
                    </a:p>
                  </a:txBody>
                  <a:tcPr marL="63500" marR="63500" marT="63500" marB="63500"/>
                </a:tc>
                <a:tc>
                  <a:txBody>
                    <a:bodyPr/>
                    <a:lstStyle/>
                    <a:p>
                      <a:pPr marL="0" lvl="0" indent="0" algn="l" rtl="0">
                        <a:spcBef>
                          <a:spcPts val="0"/>
                        </a:spcBef>
                        <a:spcAft>
                          <a:spcPts val="0"/>
                        </a:spcAft>
                        <a:buNone/>
                      </a:pPr>
                      <a:r>
                        <a:rPr lang="de-DE" sz="1200"/>
                        <a:t>Bund</a:t>
                      </a:r>
                      <a:endParaRPr sz="1200"/>
                    </a:p>
                  </a:txBody>
                  <a:tcPr marL="63500" marR="63500" marT="63500" marB="63500"/>
                </a:tc>
                <a:extLst>
                  <a:ext uri="{0D108BD9-81ED-4DB2-BD59-A6C34878D82A}">
                    <a16:rowId xmlns:a16="http://schemas.microsoft.com/office/drawing/2014/main" val="10010"/>
                  </a:ext>
                </a:extLst>
              </a:tr>
              <a:tr h="296497">
                <a:tc>
                  <a:txBody>
                    <a:bodyPr/>
                    <a:lstStyle/>
                    <a:p>
                      <a:pPr marL="0" lvl="0" indent="0" algn="l" rtl="0">
                        <a:lnSpc>
                          <a:spcPct val="115000"/>
                        </a:lnSpc>
                        <a:spcBef>
                          <a:spcPts val="0"/>
                        </a:spcBef>
                        <a:spcAft>
                          <a:spcPts val="0"/>
                        </a:spcAft>
                        <a:buNone/>
                      </a:pPr>
                      <a:r>
                        <a:rPr lang="de-DE" sz="1200"/>
                        <a:t>CO</a:t>
                      </a:r>
                      <a:r>
                        <a:rPr lang="de-DE" sz="1200" baseline="-25000"/>
                        <a:t>2</a:t>
                      </a:r>
                      <a:r>
                        <a:rPr lang="de-DE" sz="1200"/>
                        <a:t>-Steuer</a:t>
                      </a:r>
                      <a:endParaRPr sz="1200"/>
                    </a:p>
                  </a:txBody>
                  <a:tcPr marL="63500" marR="63500" marT="63500" marB="63500"/>
                </a:tc>
                <a:tc>
                  <a:txBody>
                    <a:bodyPr/>
                    <a:lstStyle/>
                    <a:p>
                      <a:pPr marL="0" lvl="0" indent="0" algn="l" rtl="0">
                        <a:spcBef>
                          <a:spcPts val="0"/>
                        </a:spcBef>
                        <a:spcAft>
                          <a:spcPts val="0"/>
                        </a:spcAft>
                        <a:buNone/>
                      </a:pPr>
                      <a:r>
                        <a:rPr lang="de-DE" sz="1200"/>
                        <a:t>Richtet sich nach der Höhe der verursachten CO</a:t>
                      </a:r>
                      <a:r>
                        <a:rPr lang="de-DE" sz="1200" baseline="-25000"/>
                        <a:t>2</a:t>
                      </a:r>
                      <a:r>
                        <a:rPr lang="de-DE" sz="1200"/>
                        <a:t>-Emissionen.</a:t>
                      </a:r>
                      <a:endParaRPr sz="1200"/>
                    </a:p>
                  </a:txBody>
                  <a:tcPr marL="63500" marR="63500" marT="63500" marB="63500"/>
                </a:tc>
                <a:tc>
                  <a:txBody>
                    <a:bodyPr/>
                    <a:lstStyle/>
                    <a:p>
                      <a:pPr marL="0" lvl="0" indent="0" algn="l" rtl="0">
                        <a:spcBef>
                          <a:spcPts val="0"/>
                        </a:spcBef>
                        <a:spcAft>
                          <a:spcPts val="0"/>
                        </a:spcAft>
                        <a:buNone/>
                      </a:pPr>
                      <a:r>
                        <a:rPr lang="de-DE" sz="1200"/>
                        <a:t>Bund</a:t>
                      </a:r>
                      <a:endParaRPr sz="1200"/>
                    </a:p>
                  </a:txBody>
                  <a:tcPr marL="63500" marR="63500" marT="63500" marB="63500"/>
                </a:tc>
                <a:extLst>
                  <a:ext uri="{0D108BD9-81ED-4DB2-BD59-A6C34878D82A}">
                    <a16:rowId xmlns:a16="http://schemas.microsoft.com/office/drawing/2014/main" val="10011"/>
                  </a:ext>
                </a:extLst>
              </a:tr>
              <a:tr h="287597">
                <a:tc>
                  <a:txBody>
                    <a:bodyPr/>
                    <a:lstStyle/>
                    <a:p>
                      <a:pPr marL="0" lvl="0" indent="0" algn="l" rtl="0">
                        <a:spcBef>
                          <a:spcPts val="0"/>
                        </a:spcBef>
                        <a:spcAft>
                          <a:spcPts val="0"/>
                        </a:spcAft>
                        <a:buNone/>
                      </a:pPr>
                      <a:r>
                        <a:rPr lang="de-DE" sz="1200"/>
                        <a:t>Lenkungssteuer</a:t>
                      </a:r>
                      <a:endParaRPr sz="1200"/>
                    </a:p>
                  </a:txBody>
                  <a:tcPr marL="63500" marR="63500" marT="63500" marB="63500"/>
                </a:tc>
                <a:tc>
                  <a:txBody>
                    <a:bodyPr/>
                    <a:lstStyle/>
                    <a:p>
                      <a:pPr marL="0" lvl="0" indent="0" algn="l" rtl="0">
                        <a:spcBef>
                          <a:spcPts val="0"/>
                        </a:spcBef>
                        <a:spcAft>
                          <a:spcPts val="0"/>
                        </a:spcAft>
                        <a:buNone/>
                      </a:pPr>
                      <a:r>
                        <a:rPr lang="de-DE" sz="1200" dirty="0"/>
                        <a:t>Steuern, die erhoben werden, um das Verhalten von </a:t>
                      </a:r>
                      <a:r>
                        <a:rPr lang="de-DE" sz="1200" dirty="0" err="1"/>
                        <a:t>Konsument:innen</a:t>
                      </a:r>
                      <a:r>
                        <a:rPr lang="de-DE" sz="1200" dirty="0"/>
                        <a:t> zu beeinflussen. </a:t>
                      </a:r>
                      <a:endParaRPr sz="1200" dirty="0"/>
                    </a:p>
                  </a:txBody>
                  <a:tcPr marL="63500" marR="63500" marT="63500" marB="63500"/>
                </a:tc>
                <a:tc>
                  <a:txBody>
                    <a:bodyPr/>
                    <a:lstStyle/>
                    <a:p>
                      <a:pPr marL="0" lvl="0" indent="0" algn="l" rtl="0">
                        <a:spcBef>
                          <a:spcPts val="0"/>
                        </a:spcBef>
                        <a:spcAft>
                          <a:spcPts val="0"/>
                        </a:spcAft>
                        <a:buNone/>
                      </a:pPr>
                      <a:r>
                        <a:rPr lang="de-DE" sz="1200"/>
                        <a:t>Bund</a:t>
                      </a:r>
                      <a:endParaRPr sz="1200"/>
                    </a:p>
                  </a:txBody>
                  <a:tcPr marL="63500" marR="63500" marT="63500" marB="63500"/>
                </a:tc>
                <a:extLst>
                  <a:ext uri="{0D108BD9-81ED-4DB2-BD59-A6C34878D82A}">
                    <a16:rowId xmlns:a16="http://schemas.microsoft.com/office/drawing/2014/main" val="10012"/>
                  </a:ext>
                </a:extLst>
              </a:tr>
              <a:tr h="457327">
                <a:tc>
                  <a:txBody>
                    <a:bodyPr/>
                    <a:lstStyle/>
                    <a:p>
                      <a:pPr marL="0" lvl="0" indent="0" algn="l" rtl="0">
                        <a:spcBef>
                          <a:spcPts val="0"/>
                        </a:spcBef>
                        <a:spcAft>
                          <a:spcPts val="0"/>
                        </a:spcAft>
                        <a:buNone/>
                      </a:pPr>
                      <a:r>
                        <a:rPr lang="de-DE" sz="1200"/>
                        <a:t>Bagatellsteuern</a:t>
                      </a:r>
                      <a:endParaRPr sz="1200"/>
                    </a:p>
                  </a:txBody>
                  <a:tcPr marL="63500" marR="63500" marT="63500" marB="63500"/>
                </a:tc>
                <a:tc>
                  <a:txBody>
                    <a:bodyPr/>
                    <a:lstStyle/>
                    <a:p>
                      <a:pPr marL="0" lvl="0" indent="0" algn="l" rtl="0">
                        <a:spcBef>
                          <a:spcPts val="0"/>
                        </a:spcBef>
                        <a:spcAft>
                          <a:spcPts val="0"/>
                        </a:spcAft>
                        <a:buNone/>
                      </a:pPr>
                      <a:r>
                        <a:rPr lang="de-DE" sz="1200"/>
                        <a:t>Steuern mit einem vergleichsweise geringen Aufkommen. Ihre Einnahmen machen nur einen sehr geringen Anteil am Gesamtsteueraufkommen einer Gebietskörperschaft aus. </a:t>
                      </a:r>
                      <a:endParaRPr sz="1200"/>
                    </a:p>
                  </a:txBody>
                  <a:tcPr marL="63500" marR="63500" marT="63500" marB="63500"/>
                </a:tc>
                <a:tc>
                  <a:txBody>
                    <a:bodyPr/>
                    <a:lstStyle/>
                    <a:p>
                      <a:pPr marL="0" lvl="0" indent="0" algn="l" rtl="0">
                        <a:spcBef>
                          <a:spcPts val="0"/>
                        </a:spcBef>
                        <a:spcAft>
                          <a:spcPts val="0"/>
                        </a:spcAft>
                        <a:buNone/>
                      </a:pPr>
                      <a:r>
                        <a:rPr lang="de-DE" sz="1200" dirty="0"/>
                        <a:t>Bund, Länder, Kommunen </a:t>
                      </a:r>
                      <a:endParaRPr sz="1200" dirty="0"/>
                    </a:p>
                  </a:txBody>
                  <a:tcPr marL="63500" marR="63500" marT="63500" marB="63500"/>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b875b28bd1_0_32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SzPct val="96970"/>
              <a:buNone/>
            </a:pPr>
            <a:r>
              <a:rPr lang="de-DE" sz="4950" dirty="0" err="1">
                <a:solidFill>
                  <a:srgbClr val="000E8E"/>
                </a:solidFill>
              </a:rPr>
              <a:t>Jede:r</a:t>
            </a:r>
            <a:r>
              <a:rPr lang="de-DE" sz="4950" dirty="0">
                <a:solidFill>
                  <a:srgbClr val="000E8E"/>
                </a:solidFill>
              </a:rPr>
              <a:t> von euch bekommt einen Zettel mit entweder einer Steuerart, Steuerdefinition, oder einer föderalen Ebene der Erhebung.</a:t>
            </a:r>
            <a:br>
              <a:rPr lang="de-DE" sz="4950" dirty="0"/>
            </a:br>
            <a:endParaRPr sz="4953" dirty="0">
              <a:solidFill>
                <a:srgbClr val="000E8E"/>
              </a:solidFill>
            </a:endParaRPr>
          </a:p>
          <a:p>
            <a:pPr marL="0" lvl="0" indent="0" algn="l" rtl="0">
              <a:lnSpc>
                <a:spcPct val="120000"/>
              </a:lnSpc>
              <a:spcBef>
                <a:spcPts val="0"/>
              </a:spcBef>
              <a:spcAft>
                <a:spcPts val="0"/>
              </a:spcAft>
              <a:buSzPct val="96970"/>
              <a:buNone/>
            </a:pPr>
            <a:r>
              <a:rPr lang="de-DE" sz="4950" b="1" dirty="0">
                <a:solidFill>
                  <a:srgbClr val="000E8E"/>
                </a:solidFill>
              </a:rPr>
              <a:t>Findet euch dann so im Raum zurecht, dass jede Steuerart je ihre zugehörige Definition und föderale Ebene der Erhebung bei sich hat.</a:t>
            </a:r>
            <a:br>
              <a:rPr lang="de-DE" sz="4950" dirty="0"/>
            </a:br>
            <a:endParaRPr sz="4953" dirty="0">
              <a:solidFill>
                <a:srgbClr val="000E8E"/>
              </a:solidFill>
            </a:endParaRPr>
          </a:p>
          <a:p>
            <a:pPr marL="0" lvl="0" indent="0" algn="l" rtl="0">
              <a:lnSpc>
                <a:spcPct val="120000"/>
              </a:lnSpc>
              <a:spcBef>
                <a:spcPts val="0"/>
              </a:spcBef>
              <a:spcAft>
                <a:spcPts val="0"/>
              </a:spcAft>
              <a:buSzPct val="96970"/>
              <a:buNone/>
            </a:pPr>
            <a:r>
              <a:rPr lang="de-DE" sz="4950" dirty="0">
                <a:solidFill>
                  <a:srgbClr val="000E8E"/>
                </a:solidFill>
              </a:rPr>
              <a:t>Danach besprechen wir eure Zuordnung zusammen</a:t>
            </a:r>
            <a:endParaRPr sz="4950" dirty="0">
              <a:solidFill>
                <a:srgbClr val="000E8E"/>
              </a:solidFill>
            </a:endParaRPr>
          </a:p>
          <a:p>
            <a:pPr marL="0" lvl="0" indent="0" algn="l" rtl="0">
              <a:lnSpc>
                <a:spcPct val="140000"/>
              </a:lnSpc>
              <a:spcBef>
                <a:spcPts val="0"/>
              </a:spcBef>
              <a:spcAft>
                <a:spcPts val="0"/>
              </a:spcAft>
              <a:buSzPct val="123966"/>
              <a:buNone/>
            </a:pPr>
            <a:endParaRPr sz="4400" dirty="0">
              <a:solidFill>
                <a:srgbClr val="000E8E"/>
              </a:solidFill>
            </a:endParaRPr>
          </a:p>
          <a:p>
            <a:pPr marL="0" lvl="0" indent="0" algn="l" rtl="0">
              <a:lnSpc>
                <a:spcPct val="140000"/>
              </a:lnSpc>
              <a:spcBef>
                <a:spcPts val="0"/>
              </a:spcBef>
              <a:spcAft>
                <a:spcPts val="0"/>
              </a:spcAft>
              <a:buSzPct val="181818"/>
              <a:buNone/>
            </a:pPr>
            <a:endParaRPr dirty="0"/>
          </a:p>
        </p:txBody>
      </p:sp>
      <p:sp>
        <p:nvSpPr>
          <p:cNvPr id="387" name="Google Shape;387;g3b875b28bd1_0_322"/>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Menschenpuzzle </a:t>
            </a:r>
            <a:endParaRPr/>
          </a:p>
        </p:txBody>
      </p:sp>
      <p:sp>
        <p:nvSpPr>
          <p:cNvPr id="388" name="Google Shape;388;g3b875b28bd1_0_322"/>
          <p:cNvSpPr txBox="1">
            <a:spLocks noGrp="1"/>
          </p:cNvSpPr>
          <p:nvPr>
            <p:ph type="body" idx="2"/>
          </p:nvPr>
        </p:nvSpPr>
        <p:spPr>
          <a:xfrm>
            <a:off x="918150" y="769800"/>
            <a:ext cx="831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5300"/>
              <a:buNone/>
            </a:pPr>
            <a:r>
              <a:rPr lang="de-DE" sz="4400" dirty="0"/>
              <a:t>Menschenpuzzle</a:t>
            </a:r>
            <a:endParaRPr sz="4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b8f3acb840_0_152"/>
          <p:cNvSpPr/>
          <p:nvPr/>
        </p:nvSpPr>
        <p:spPr>
          <a:xfrm>
            <a:off x="0" y="-6246"/>
            <a:ext cx="12183000" cy="6861300"/>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95" name="Google Shape;395;g3b8f3acb840_0_152"/>
          <p:cNvSpPr/>
          <p:nvPr/>
        </p:nvSpPr>
        <p:spPr>
          <a:xfrm>
            <a:off x="-332801" y="-172150"/>
            <a:ext cx="15223929" cy="8589176"/>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96" name="Google Shape;396;g3b8f3acb840_0_152"/>
          <p:cNvSpPr txBox="1"/>
          <p:nvPr/>
        </p:nvSpPr>
        <p:spPr>
          <a:xfrm>
            <a:off x="1052252" y="3044592"/>
            <a:ext cx="10087500" cy="75960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45"/>
              </a:lnSpc>
              <a:spcBef>
                <a:spcPts val="0"/>
              </a:spcBef>
              <a:spcAft>
                <a:spcPts val="0"/>
              </a:spcAft>
              <a:buClr>
                <a:srgbClr val="000000"/>
              </a:buClr>
              <a:buSzPts val="4934"/>
              <a:buFont typeface="Arial"/>
              <a:buNone/>
            </a:pPr>
            <a:r>
              <a:rPr lang="de-DE" sz="4934" b="1" i="0" u="none" strike="noStrike" cap="none">
                <a:solidFill>
                  <a:srgbClr val="000E8E"/>
                </a:solidFill>
                <a:latin typeface="Arial"/>
                <a:ea typeface="Arial"/>
                <a:cs typeface="Arial"/>
                <a:sym typeface="Arial"/>
              </a:rPr>
              <a:t>6. Ungleichheit in Deutschland</a:t>
            </a:r>
            <a:endParaRPr sz="4934" b="1" i="0" u="none" strike="noStrike" cap="none">
              <a:solidFill>
                <a:srgbClr val="000E8E"/>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3b8f3acb840_0_160"/>
          <p:cNvSpPr txBox="1">
            <a:spLocks noGrp="1"/>
          </p:cNvSpPr>
          <p:nvPr>
            <p:ph type="body" idx="2"/>
          </p:nvPr>
        </p:nvSpPr>
        <p:spPr>
          <a:xfrm>
            <a:off x="918152" y="769808"/>
            <a:ext cx="617293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03" name="Google Shape;403;g3b8f3acb840_0_160"/>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40000"/>
              </a:lnSpc>
              <a:spcBef>
                <a:spcPts val="0"/>
              </a:spcBef>
              <a:spcAft>
                <a:spcPts val="0"/>
              </a:spcAft>
              <a:buSzPct val="73710"/>
              <a:buNone/>
            </a:pPr>
            <a:r>
              <a:rPr lang="de-DE" sz="4300" dirty="0">
                <a:solidFill>
                  <a:srgbClr val="000E8E"/>
                </a:solidFill>
              </a:rPr>
              <a:t>Im Raum seht ihr eine Linie von „Ich stimme voll zu“ bis „Ich stimme gar nicht zu“.</a:t>
            </a:r>
            <a:br>
              <a:rPr lang="de-DE" sz="4300" dirty="0"/>
            </a:br>
            <a:endParaRPr sz="4300" dirty="0">
              <a:solidFill>
                <a:srgbClr val="000E8E"/>
              </a:solidFill>
            </a:endParaRPr>
          </a:p>
          <a:p>
            <a:pPr marL="0" lvl="0" indent="0" algn="l" rtl="0">
              <a:lnSpc>
                <a:spcPct val="140000"/>
              </a:lnSpc>
              <a:spcBef>
                <a:spcPts val="0"/>
              </a:spcBef>
              <a:spcAft>
                <a:spcPts val="0"/>
              </a:spcAft>
              <a:buSzPct val="73710"/>
              <a:buNone/>
            </a:pPr>
            <a:r>
              <a:rPr lang="de-DE" sz="4300" dirty="0">
                <a:solidFill>
                  <a:srgbClr val="000E8E"/>
                </a:solidFill>
              </a:rPr>
              <a:t>Bitte stellt euch zu jeder der folgenden Thesen dort auf, wo eure Meinung liegt.</a:t>
            </a:r>
            <a:br>
              <a:rPr lang="de-DE" sz="4300" dirty="0"/>
            </a:br>
            <a:endParaRPr sz="4300" dirty="0">
              <a:solidFill>
                <a:srgbClr val="000E8E"/>
              </a:solidFill>
            </a:endParaRPr>
          </a:p>
          <a:p>
            <a:pPr marL="0" lvl="0" indent="0" algn="l" rtl="0">
              <a:lnSpc>
                <a:spcPct val="140000"/>
              </a:lnSpc>
              <a:spcBef>
                <a:spcPts val="0"/>
              </a:spcBef>
              <a:spcAft>
                <a:spcPts val="0"/>
              </a:spcAft>
              <a:buSzPct val="109090"/>
              <a:buNone/>
            </a:pPr>
            <a:endParaRPr sz="4400" dirty="0">
              <a:solidFill>
                <a:srgbClr val="000E8E"/>
              </a:solidFill>
            </a:endParaRPr>
          </a:p>
        </p:txBody>
      </p:sp>
      <p:sp>
        <p:nvSpPr>
          <p:cNvPr id="404" name="Google Shape;404;g3b8f3acb840_0_160"/>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b8f3acb840_0_461"/>
          <p:cNvSpPr txBox="1">
            <a:spLocks noGrp="1"/>
          </p:cNvSpPr>
          <p:nvPr>
            <p:ph type="body" idx="3"/>
          </p:nvPr>
        </p:nvSpPr>
        <p:spPr>
          <a:xfrm>
            <a:off x="838200" y="2752350"/>
            <a:ext cx="10515600" cy="1353300"/>
          </a:xfrm>
          <a:prstGeom prst="rect">
            <a:avLst/>
          </a:prstGeom>
          <a:noFill/>
          <a:ln>
            <a:noFill/>
          </a:ln>
        </p:spPr>
        <p:txBody>
          <a:bodyPr spcFirstLastPara="1" wrap="square" lIns="91425" tIns="45700" rIns="91425" bIns="45700" anchor="t" anchorCtr="0">
            <a:noAutofit/>
          </a:bodyPr>
          <a:lstStyle/>
          <a:p>
            <a:pPr marL="0" lvl="0" indent="0" algn="ctr" rtl="0">
              <a:lnSpc>
                <a:spcPct val="140000"/>
              </a:lnSpc>
              <a:spcBef>
                <a:spcPts val="0"/>
              </a:spcBef>
              <a:spcAft>
                <a:spcPts val="0"/>
              </a:spcAft>
              <a:buSzPts val="3000"/>
              <a:buNone/>
            </a:pPr>
            <a:r>
              <a:rPr lang="de-DE" b="1">
                <a:solidFill>
                  <a:srgbClr val="000E8E"/>
                </a:solidFill>
              </a:rPr>
              <a:t>„Die Bürger:innen zahlen zu viel Steuern.”</a:t>
            </a:r>
            <a:r>
              <a:rPr lang="de-DE">
                <a:solidFill>
                  <a:srgbClr val="000E8E"/>
                </a:solidFill>
              </a:rPr>
              <a:t> </a:t>
            </a:r>
            <a:endParaRPr>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p:txBody>
      </p:sp>
      <p:sp>
        <p:nvSpPr>
          <p:cNvPr id="411" name="Google Shape;411;g3b8f3acb840_0_461"/>
          <p:cNvSpPr txBox="1">
            <a:spLocks noGrp="1"/>
          </p:cNvSpPr>
          <p:nvPr>
            <p:ph type="body" idx="2"/>
          </p:nvPr>
        </p:nvSpPr>
        <p:spPr>
          <a:xfrm>
            <a:off x="918152" y="769808"/>
            <a:ext cx="632533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12" name="Google Shape;412;g3b8f3acb840_0_461"/>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3b97dab4363_0_20"/>
          <p:cNvSpPr txBox="1">
            <a:spLocks noGrp="1"/>
          </p:cNvSpPr>
          <p:nvPr>
            <p:ph type="body" idx="3"/>
          </p:nvPr>
        </p:nvSpPr>
        <p:spPr>
          <a:xfrm>
            <a:off x="838200" y="1838450"/>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„Steuerzahlungen helfen dem </a:t>
            </a:r>
            <a:br>
              <a:rPr lang="de-DE" sz="3200" b="1"/>
            </a:br>
            <a:r>
              <a:rPr lang="de-DE" sz="3200" b="1">
                <a:solidFill>
                  <a:srgbClr val="000E8E"/>
                </a:solidFill>
              </a:rPr>
              <a:t>gesellschaftlichen Zusammenleben”</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3200">
              <a:solidFill>
                <a:srgbClr val="000E8E"/>
              </a:solidFill>
            </a:endParaRPr>
          </a:p>
        </p:txBody>
      </p:sp>
      <p:sp>
        <p:nvSpPr>
          <p:cNvPr id="419" name="Google Shape;419;g3b97dab4363_0_20"/>
          <p:cNvSpPr txBox="1">
            <a:spLocks noGrp="1"/>
          </p:cNvSpPr>
          <p:nvPr>
            <p:ph type="body" idx="2"/>
          </p:nvPr>
        </p:nvSpPr>
        <p:spPr>
          <a:xfrm>
            <a:off x="918152" y="769808"/>
            <a:ext cx="6199824"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20" name="Google Shape;420;g3b97dab4363_0_20"/>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 name="Google Shape;136;p4"/>
          <p:cNvSpPr/>
          <p:nvPr/>
        </p:nvSpPr>
        <p:spPr>
          <a:xfrm>
            <a:off x="-462577" y="-150825"/>
            <a:ext cx="14298150" cy="8589176"/>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7" name="Google Shape;137;p4"/>
          <p:cNvSpPr txBox="1"/>
          <p:nvPr/>
        </p:nvSpPr>
        <p:spPr>
          <a:xfrm>
            <a:off x="-1596" y="577269"/>
            <a:ext cx="6763903" cy="762558"/>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41142"/>
              </a:lnSpc>
              <a:spcBef>
                <a:spcPts val="0"/>
              </a:spcBef>
              <a:spcAft>
                <a:spcPts val="0"/>
              </a:spcAft>
              <a:buClr>
                <a:srgbClr val="000000"/>
              </a:buClr>
              <a:buSzPts val="4200"/>
              <a:buFont typeface="Arial"/>
              <a:buNone/>
            </a:pPr>
            <a:r>
              <a:rPr lang="de-DE" sz="4200" b="1" i="0" u="none" strike="noStrike" cap="none" dirty="0">
                <a:solidFill>
                  <a:srgbClr val="000E8E"/>
                </a:solidFill>
                <a:latin typeface="Arial"/>
                <a:ea typeface="Arial"/>
                <a:cs typeface="Arial"/>
                <a:sym typeface="Arial"/>
              </a:rPr>
              <a:t>Workshopregeln</a:t>
            </a:r>
            <a:endParaRPr sz="4200" b="0" i="0" u="none" strike="noStrike" cap="none" dirty="0">
              <a:solidFill>
                <a:schemeClr val="dk1"/>
              </a:solidFill>
              <a:latin typeface="Arial"/>
              <a:ea typeface="Arial"/>
              <a:cs typeface="Arial"/>
              <a:sym typeface="Arial"/>
            </a:endParaRPr>
          </a:p>
        </p:txBody>
      </p:sp>
      <p:pic>
        <p:nvPicPr>
          <p:cNvPr id="138" name="Google Shape;138;p4" descr="Häkchen mit einfarbiger Füllung"/>
          <p:cNvPicPr preferRelativeResize="0"/>
          <p:nvPr/>
        </p:nvPicPr>
        <p:blipFill rotWithShape="1">
          <a:blip r:embed="rId4">
            <a:alphaModFix/>
          </a:blip>
          <a:srcRect/>
          <a:stretch/>
        </p:blipFill>
        <p:spPr>
          <a:xfrm>
            <a:off x="1490073" y="2010555"/>
            <a:ext cx="609600" cy="609600"/>
          </a:xfrm>
          <a:prstGeom prst="rect">
            <a:avLst/>
          </a:prstGeom>
          <a:noFill/>
          <a:ln>
            <a:noFill/>
          </a:ln>
        </p:spPr>
      </p:pic>
      <p:sp>
        <p:nvSpPr>
          <p:cNvPr id="139" name="Google Shape;139;p4"/>
          <p:cNvSpPr txBox="1"/>
          <p:nvPr/>
        </p:nvSpPr>
        <p:spPr>
          <a:xfrm>
            <a:off x="2099677" y="1929674"/>
            <a:ext cx="9831900" cy="5340600"/>
          </a:xfrm>
          <a:prstGeom prst="rect">
            <a:avLst/>
          </a:prstGeom>
          <a:noFill/>
          <a:ln>
            <a:noFill/>
          </a:ln>
        </p:spPr>
        <p:txBody>
          <a:bodyPr spcFirstLastPara="1" wrap="square" lIns="0" tIns="0" rIns="0" bIns="0" anchor="t" anchorCtr="0">
            <a:spAutoFit/>
          </a:bodyPr>
          <a:lstStyle/>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dirty="0">
                <a:solidFill>
                  <a:schemeClr val="lt1"/>
                </a:solidFill>
                <a:latin typeface="Arial"/>
                <a:ea typeface="Arial"/>
                <a:cs typeface="Arial"/>
                <a:sym typeface="Arial"/>
              </a:rPr>
              <a:t>Bringt euch ein und stellt Fragen.</a:t>
            </a:r>
            <a:endParaRPr sz="2933" b="0" i="0" u="none" strike="noStrike" cap="none" dirty="0">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endParaRPr sz="2933" b="1" i="0" u="none" strike="noStrike" cap="none" dirty="0">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dirty="0">
                <a:solidFill>
                  <a:schemeClr val="lt1"/>
                </a:solidFill>
                <a:latin typeface="Arial"/>
                <a:ea typeface="Arial"/>
                <a:cs typeface="Arial"/>
                <a:sym typeface="Arial"/>
              </a:rPr>
              <a:t>Stellt eure Handys und Laptops stumm.</a:t>
            </a:r>
            <a:br>
              <a:rPr lang="de-DE" sz="1400" b="0" i="0" u="none" strike="noStrike" cap="none" dirty="0">
                <a:solidFill>
                  <a:srgbClr val="000000"/>
                </a:solidFill>
                <a:latin typeface="Arial"/>
                <a:ea typeface="Arial"/>
                <a:cs typeface="Arial"/>
                <a:sym typeface="Arial"/>
              </a:rPr>
            </a:br>
            <a:endParaRPr sz="2933" b="1" i="0" u="none" strike="noStrike" cap="none" dirty="0">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dirty="0">
                <a:solidFill>
                  <a:schemeClr val="lt1"/>
                </a:solidFill>
                <a:latin typeface="Arial"/>
                <a:ea typeface="Arial"/>
                <a:cs typeface="Arial"/>
                <a:sym typeface="Arial"/>
              </a:rPr>
              <a:t>Achtet auf einen respektvollen Umgang – </a:t>
            </a:r>
            <a:br>
              <a:rPr lang="de-DE" sz="2933" b="1" i="0" u="none" strike="noStrike" cap="none" dirty="0">
                <a:solidFill>
                  <a:schemeClr val="lt1"/>
                </a:solidFill>
                <a:latin typeface="Arial"/>
                <a:ea typeface="Arial"/>
                <a:cs typeface="Arial"/>
                <a:sym typeface="Arial"/>
              </a:rPr>
            </a:br>
            <a:r>
              <a:rPr lang="de-DE" sz="2933" b="1" i="0" u="none" strike="noStrike" cap="none" dirty="0">
                <a:solidFill>
                  <a:schemeClr val="lt1"/>
                </a:solidFill>
                <a:latin typeface="Arial"/>
                <a:ea typeface="Arial"/>
                <a:cs typeface="Arial"/>
                <a:sym typeface="Arial"/>
              </a:rPr>
              <a:t>der Workshop soll allen Spaß machen.</a:t>
            </a:r>
            <a:endParaRPr sz="1400" b="0" i="0" u="none" strike="noStrike" cap="none" dirty="0">
              <a:solidFill>
                <a:srgbClr val="000000"/>
              </a:solidFill>
              <a:latin typeface="Arial"/>
              <a:ea typeface="Arial"/>
              <a:cs typeface="Arial"/>
              <a:sym typeface="Arial"/>
            </a:endParaRPr>
          </a:p>
          <a:p>
            <a:pPr marL="0" marR="0" lvl="0" indent="0" algn="l" rtl="0">
              <a:lnSpc>
                <a:spcPct val="100749"/>
              </a:lnSpc>
              <a:spcBef>
                <a:spcPts val="0"/>
              </a:spcBef>
              <a:spcAft>
                <a:spcPts val="0"/>
              </a:spcAft>
              <a:buClr>
                <a:srgbClr val="000000"/>
              </a:buClr>
              <a:buSzPts val="3334"/>
              <a:buFont typeface="Arial"/>
              <a:buNone/>
            </a:pPr>
            <a:endParaRPr sz="3334" b="1" i="0" u="none" strike="noStrike" cap="none" dirty="0">
              <a:solidFill>
                <a:srgbClr val="FF6555"/>
              </a:solidFill>
              <a:latin typeface="Arial"/>
              <a:ea typeface="Arial"/>
              <a:cs typeface="Arial"/>
              <a:sym typeface="Arial"/>
            </a:endParaRPr>
          </a:p>
          <a:p>
            <a:pPr marL="0" marR="0" lvl="0" indent="0" algn="l" rtl="0">
              <a:lnSpc>
                <a:spcPct val="100749"/>
              </a:lnSpc>
              <a:spcBef>
                <a:spcPts val="0"/>
              </a:spcBef>
              <a:spcAft>
                <a:spcPts val="0"/>
              </a:spcAft>
              <a:buClr>
                <a:srgbClr val="000000"/>
              </a:buClr>
              <a:buSzPts val="3334"/>
              <a:buFont typeface="Arial"/>
              <a:buNone/>
            </a:pPr>
            <a:endParaRPr sz="3334" b="1" i="0" u="none" strike="noStrike" cap="none" dirty="0">
              <a:solidFill>
                <a:srgbClr val="FF6555"/>
              </a:solidFill>
              <a:latin typeface="Arial"/>
              <a:ea typeface="Arial"/>
              <a:cs typeface="Arial"/>
              <a:sym typeface="Arial"/>
            </a:endParaRPr>
          </a:p>
        </p:txBody>
      </p:sp>
      <p:pic>
        <p:nvPicPr>
          <p:cNvPr id="140" name="Google Shape;140;p4" descr="Häkchen mit einfarbiger Füllung"/>
          <p:cNvPicPr preferRelativeResize="0"/>
          <p:nvPr/>
        </p:nvPicPr>
        <p:blipFill rotWithShape="1">
          <a:blip r:embed="rId4">
            <a:alphaModFix/>
          </a:blip>
          <a:srcRect/>
          <a:stretch/>
        </p:blipFill>
        <p:spPr>
          <a:xfrm>
            <a:off x="1484244" y="3428408"/>
            <a:ext cx="609600" cy="609600"/>
          </a:xfrm>
          <a:prstGeom prst="rect">
            <a:avLst/>
          </a:prstGeom>
          <a:noFill/>
          <a:ln>
            <a:noFill/>
          </a:ln>
        </p:spPr>
      </p:pic>
      <p:pic>
        <p:nvPicPr>
          <p:cNvPr id="141" name="Google Shape;141;p4" descr="Häkchen mit einfarbiger Füllung"/>
          <p:cNvPicPr preferRelativeResize="0"/>
          <p:nvPr/>
        </p:nvPicPr>
        <p:blipFill rotWithShape="1">
          <a:blip r:embed="rId4">
            <a:alphaModFix/>
          </a:blip>
          <a:srcRect/>
          <a:stretch/>
        </p:blipFill>
        <p:spPr>
          <a:xfrm>
            <a:off x="1484244" y="4874899"/>
            <a:ext cx="609600" cy="609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b97dab4363_0_26"/>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„Der Staat nimmt zu wenig Steuern ein.”</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3200">
              <a:solidFill>
                <a:srgbClr val="000E8E"/>
              </a:solidFill>
            </a:endParaRPr>
          </a:p>
        </p:txBody>
      </p:sp>
      <p:sp>
        <p:nvSpPr>
          <p:cNvPr id="427" name="Google Shape;427;g3b97dab4363_0_26"/>
          <p:cNvSpPr txBox="1">
            <a:spLocks noGrp="1"/>
          </p:cNvSpPr>
          <p:nvPr>
            <p:ph type="body" idx="2"/>
          </p:nvPr>
        </p:nvSpPr>
        <p:spPr>
          <a:xfrm>
            <a:off x="918152" y="769808"/>
            <a:ext cx="6092248"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28" name="Google Shape;428;g3b97dab4363_0_26"/>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3b97dab4363_0_3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„Ungleichheit ist grundsätzlich ein Problem.”</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3200">
              <a:solidFill>
                <a:srgbClr val="000E8E"/>
              </a:solidFill>
            </a:endParaRPr>
          </a:p>
        </p:txBody>
      </p:sp>
      <p:sp>
        <p:nvSpPr>
          <p:cNvPr id="435" name="Google Shape;435;g3b97dab4363_0_32"/>
          <p:cNvSpPr txBox="1">
            <a:spLocks noGrp="1"/>
          </p:cNvSpPr>
          <p:nvPr>
            <p:ph type="body" idx="2"/>
          </p:nvPr>
        </p:nvSpPr>
        <p:spPr>
          <a:xfrm>
            <a:off x="918152" y="769808"/>
            <a:ext cx="602053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36" name="Google Shape;436;g3b97dab4363_0_32"/>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3b97dab4363_0_38"/>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„Das aktuelle Steuersystem verschärft die Ungleichheit”</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43" name="Google Shape;443;g3b97dab4363_0_38"/>
          <p:cNvSpPr txBox="1">
            <a:spLocks noGrp="1"/>
          </p:cNvSpPr>
          <p:nvPr>
            <p:ph type="body" idx="2"/>
          </p:nvPr>
        </p:nvSpPr>
        <p:spPr>
          <a:xfrm>
            <a:off x="918151" y="769808"/>
            <a:ext cx="6181895"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44" name="Google Shape;444;g3b97dab4363_0_38"/>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3b97dab4363_0_44"/>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„In Deutschland wird Arbeit höher besteuert als Vermögen.”</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„Arbeit wird höher besteuert“ bis „Vermögen wird höher besteuert“ auf. </a:t>
            </a:r>
            <a:endParaRPr/>
          </a:p>
          <a:p>
            <a:pPr marL="0" lvl="0" indent="0" algn="l" rtl="0">
              <a:lnSpc>
                <a:spcPct val="140000"/>
              </a:lnSpc>
              <a:spcBef>
                <a:spcPts val="0"/>
              </a:spcBef>
              <a:spcAft>
                <a:spcPts val="0"/>
              </a:spcAft>
              <a:buSzPts val="3000"/>
              <a:buNone/>
            </a:pPr>
            <a:endParaRPr sz="3200">
              <a:solidFill>
                <a:srgbClr val="000E8E"/>
              </a:solidFill>
            </a:endParaRPr>
          </a:p>
        </p:txBody>
      </p:sp>
      <p:sp>
        <p:nvSpPr>
          <p:cNvPr id="451" name="Google Shape;451;g3b97dab4363_0_44"/>
          <p:cNvSpPr txBox="1">
            <a:spLocks noGrp="1"/>
          </p:cNvSpPr>
          <p:nvPr>
            <p:ph type="body" idx="2"/>
          </p:nvPr>
        </p:nvSpPr>
        <p:spPr>
          <a:xfrm>
            <a:off x="918152" y="769808"/>
            <a:ext cx="5966742"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52" name="Google Shape;452;g3b97dab4363_0_44"/>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3b97dab4363_0_50"/>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„Reiche Menschen zahlen in Deutschland die höchsten Steuern.”</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59" name="Google Shape;459;g3b97dab4363_0_50"/>
          <p:cNvSpPr txBox="1">
            <a:spLocks noGrp="1"/>
          </p:cNvSpPr>
          <p:nvPr>
            <p:ph type="body" idx="2"/>
          </p:nvPr>
        </p:nvSpPr>
        <p:spPr>
          <a:xfrm>
            <a:off x="918152" y="769808"/>
            <a:ext cx="6397048"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60" name="Google Shape;460;g3b97dab4363_0_50"/>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b97dab4363_0_56"/>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„Es braucht Steuerreformen in Deutschland”</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67" name="Google Shape;467;g3b97dab4363_0_56"/>
          <p:cNvSpPr txBox="1">
            <a:spLocks noGrp="1"/>
          </p:cNvSpPr>
          <p:nvPr>
            <p:ph type="body" idx="2"/>
          </p:nvPr>
        </p:nvSpPr>
        <p:spPr>
          <a:xfrm>
            <a:off x="918152" y="769808"/>
            <a:ext cx="6163966"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68" name="Google Shape;468;g3b97dab4363_0_56"/>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b97dab4363_0_6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ctr" anchorCtr="0">
            <a:normAutofit/>
          </a:bodyPr>
          <a:lstStyle/>
          <a:p>
            <a:pPr marL="0" lvl="0" indent="0" algn="ctr" rtl="0">
              <a:lnSpc>
                <a:spcPct val="140000"/>
              </a:lnSpc>
              <a:spcBef>
                <a:spcPts val="0"/>
              </a:spcBef>
              <a:spcAft>
                <a:spcPts val="0"/>
              </a:spcAft>
              <a:buSzPts val="2045"/>
              <a:buNone/>
            </a:pPr>
            <a:r>
              <a:rPr lang="de-DE" b="1">
                <a:solidFill>
                  <a:srgbClr val="000E8E"/>
                </a:solidFill>
              </a:rPr>
              <a:t>„Erbschaften sind quasi ,leistungslose’ Einkommen und sollten genauso besteuert werden wie Einkommen.”</a:t>
            </a:r>
            <a:r>
              <a:rPr lang="de-DE">
                <a:solidFill>
                  <a:srgbClr val="000E8E"/>
                </a:solidFill>
              </a:rPr>
              <a:t> </a:t>
            </a:r>
            <a:endParaRPr>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75" name="Google Shape;475;g3b97dab4363_0_62"/>
          <p:cNvSpPr txBox="1">
            <a:spLocks noGrp="1"/>
          </p:cNvSpPr>
          <p:nvPr>
            <p:ph type="body" idx="2"/>
          </p:nvPr>
        </p:nvSpPr>
        <p:spPr>
          <a:xfrm>
            <a:off x="918151" y="769808"/>
            <a:ext cx="6558413"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76" name="Google Shape;476;g3b97dab4363_0_62"/>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3b97dab4363_0_68"/>
          <p:cNvSpPr txBox="1">
            <a:spLocks noGrp="1"/>
          </p:cNvSpPr>
          <p:nvPr>
            <p:ph type="body" idx="3"/>
          </p:nvPr>
        </p:nvSpPr>
        <p:spPr>
          <a:xfrm>
            <a:off x="838200" y="1550203"/>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32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„Die Vermögensungleichheit in Deutschland gefährdet die Demokratie.”</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83" name="Google Shape;483;g3b97dab4363_0_68"/>
          <p:cNvSpPr txBox="1">
            <a:spLocks noGrp="1"/>
          </p:cNvSpPr>
          <p:nvPr>
            <p:ph type="body" idx="2"/>
          </p:nvPr>
        </p:nvSpPr>
        <p:spPr>
          <a:xfrm>
            <a:off x="918151" y="769808"/>
            <a:ext cx="5877095"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84" name="Google Shape;484;g3b97dab4363_0_68"/>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b97dab4363_0_74"/>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3000"/>
              <a:buNone/>
            </a:pPr>
            <a:endParaRPr sz="4400">
              <a:solidFill>
                <a:srgbClr val="000E8E"/>
              </a:solidFill>
            </a:endParaRPr>
          </a:p>
          <a:p>
            <a:pPr marL="0" lvl="0" indent="0" algn="ctr" rtl="0">
              <a:lnSpc>
                <a:spcPct val="140000"/>
              </a:lnSpc>
              <a:spcBef>
                <a:spcPts val="0"/>
              </a:spcBef>
              <a:spcAft>
                <a:spcPts val="0"/>
              </a:spcAft>
              <a:buSzPts val="3000"/>
              <a:buNone/>
            </a:pPr>
            <a:r>
              <a:rPr lang="de-DE" sz="3200" b="1">
                <a:solidFill>
                  <a:srgbClr val="000E8E"/>
                </a:solidFill>
              </a:rPr>
              <a:t>„Überreichtum befeuert die Klimakrise.”</a:t>
            </a:r>
            <a:r>
              <a:rPr lang="de-DE" sz="3200">
                <a:solidFill>
                  <a:srgbClr val="000E8E"/>
                </a:solidFill>
              </a:rPr>
              <a:t> </a:t>
            </a:r>
            <a:endParaRPr sz="3200">
              <a:solidFill>
                <a:srgbClr val="000E8E"/>
              </a:solidFill>
            </a:endParaRPr>
          </a:p>
          <a:p>
            <a:pPr marL="0" lvl="0" indent="0" algn="ctr" rtl="0">
              <a:lnSpc>
                <a:spcPct val="140000"/>
              </a:lnSpc>
              <a:spcBef>
                <a:spcPts val="0"/>
              </a:spcBef>
              <a:spcAft>
                <a:spcPts val="0"/>
              </a:spcAft>
              <a:buSzPts val="3000"/>
              <a:buNone/>
            </a:pPr>
            <a:r>
              <a:rPr lang="de-DE"/>
              <a:t>Stellt euch in einem Spektrum von „Stimme gar nicht zu“ bis „Stimme voll zu“ auf. </a:t>
            </a:r>
            <a:endParaRPr/>
          </a:p>
          <a:p>
            <a:pPr marL="0" lvl="0" indent="0" algn="l" rtl="0">
              <a:lnSpc>
                <a:spcPct val="140000"/>
              </a:lnSpc>
              <a:spcBef>
                <a:spcPts val="0"/>
              </a:spcBef>
              <a:spcAft>
                <a:spcPts val="0"/>
              </a:spcAft>
              <a:buSzPts val="3000"/>
              <a:buNone/>
            </a:pPr>
            <a:endParaRPr sz="4400">
              <a:solidFill>
                <a:srgbClr val="000E8E"/>
              </a:solidFill>
            </a:endParaRPr>
          </a:p>
        </p:txBody>
      </p:sp>
      <p:sp>
        <p:nvSpPr>
          <p:cNvPr id="491" name="Google Shape;491;g3b97dab4363_0_74"/>
          <p:cNvSpPr txBox="1">
            <a:spLocks noGrp="1"/>
          </p:cNvSpPr>
          <p:nvPr>
            <p:ph type="body" idx="2"/>
          </p:nvPr>
        </p:nvSpPr>
        <p:spPr>
          <a:xfrm>
            <a:off x="918152" y="769808"/>
            <a:ext cx="6065354"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Thesen zur Ungleichheit</a:t>
            </a:r>
            <a:endParaRPr sz="3800" dirty="0"/>
          </a:p>
        </p:txBody>
      </p:sp>
      <p:sp>
        <p:nvSpPr>
          <p:cNvPr id="492" name="Google Shape;492;g3b97dab4363_0_74"/>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1 von 3: Aufstellungsspiel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g3b8f3acb840_0_167"/>
          <p:cNvPicPr preferRelativeResize="0"/>
          <p:nvPr/>
        </p:nvPicPr>
        <p:blipFill rotWithShape="1">
          <a:blip r:embed="rId3">
            <a:alphaModFix/>
          </a:blip>
          <a:srcRect/>
          <a:stretch/>
        </p:blipFill>
        <p:spPr>
          <a:xfrm>
            <a:off x="1814825" y="1869100"/>
            <a:ext cx="6561950" cy="4338875"/>
          </a:xfrm>
          <a:prstGeom prst="rect">
            <a:avLst/>
          </a:prstGeom>
          <a:noFill/>
          <a:ln>
            <a:noFill/>
          </a:ln>
        </p:spPr>
      </p:pic>
      <p:sp>
        <p:nvSpPr>
          <p:cNvPr id="499" name="Google Shape;499;g3b8f3acb840_0_167"/>
          <p:cNvSpPr txBox="1">
            <a:spLocks noGrp="1"/>
          </p:cNvSpPr>
          <p:nvPr>
            <p:ph type="body" idx="3"/>
          </p:nvPr>
        </p:nvSpPr>
        <p:spPr>
          <a:xfrm>
            <a:off x="8537275" y="4634200"/>
            <a:ext cx="2918700" cy="14985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20000"/>
              </a:lnSpc>
              <a:spcBef>
                <a:spcPts val="0"/>
              </a:spcBef>
              <a:spcAft>
                <a:spcPts val="0"/>
              </a:spcAft>
              <a:buSzPct val="170454"/>
              <a:buNone/>
            </a:pPr>
            <a:r>
              <a:rPr lang="de-DE" sz="4400">
                <a:solidFill>
                  <a:srgbClr val="000E8E"/>
                </a:solidFill>
              </a:rPr>
              <a:t>Abbildung 1: Extreme Vermögensungleichheit in Deutschland (Quelle: </a:t>
            </a:r>
            <a:r>
              <a:rPr lang="de-DE" sz="4400" u="sng">
                <a:solidFill>
                  <a:schemeClr val="hlink"/>
                </a:solidFill>
                <a:hlinkClick r:id="rId4"/>
              </a:rPr>
              <a:t>Ungleichheit.info)</a:t>
            </a:r>
            <a:endParaRPr u="sng">
              <a:solidFill>
                <a:schemeClr val="hlink"/>
              </a:solidFill>
              <a:hlinkClick r:id="rId4"/>
            </a:endParaRPr>
          </a:p>
        </p:txBody>
      </p:sp>
      <p:sp>
        <p:nvSpPr>
          <p:cNvPr id="500" name="Google Shape;500;g3b8f3acb840_0_167"/>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34" dirty="0"/>
              <a:t>Ungleichheit in </a:t>
            </a:r>
            <a:r>
              <a:rPr lang="de-DE" sz="3800" dirty="0"/>
              <a:t>Deutschland</a:t>
            </a:r>
            <a:endParaRPr sz="3800" dirty="0"/>
          </a:p>
        </p:txBody>
      </p:sp>
      <p:sp>
        <p:nvSpPr>
          <p:cNvPr id="501" name="Google Shape;501;g3b8f3acb840_0_167"/>
          <p:cNvSpPr txBo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555"/>
              </a:buClr>
              <a:buSzPts val="2000"/>
              <a:buFont typeface="Arial"/>
              <a:buNone/>
            </a:pPr>
            <a:r>
              <a:rPr lang="de-DE" sz="2000" b="0" i="0" u="none" strike="noStrike" cap="none">
                <a:solidFill>
                  <a:srgbClr val="FF6555"/>
                </a:solidFill>
                <a:latin typeface="Arial"/>
                <a:ea typeface="Arial"/>
                <a:cs typeface="Arial"/>
                <a:sym typeface="Arial"/>
              </a:rPr>
              <a:t>Methodenteil 2 von 3: Plenum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 name="Google Shape;147;p5"/>
          <p:cNvSpPr/>
          <p:nvPr/>
        </p:nvSpPr>
        <p:spPr>
          <a:xfrm>
            <a:off x="-178500" y="-234875"/>
            <a:ext cx="14298150" cy="8589176"/>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48" name="Google Shape;148;p5"/>
          <p:cNvSpPr txBox="1"/>
          <p:nvPr/>
        </p:nvSpPr>
        <p:spPr>
          <a:xfrm>
            <a:off x="2095681" y="2991385"/>
            <a:ext cx="8037392" cy="91134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21"/>
              </a:lnSpc>
              <a:spcBef>
                <a:spcPts val="0"/>
              </a:spcBef>
              <a:spcAft>
                <a:spcPts val="0"/>
              </a:spcAft>
              <a:buClr>
                <a:srgbClr val="000000"/>
              </a:buClr>
              <a:buSzPts val="4935"/>
              <a:buFont typeface="Arial"/>
              <a:buNone/>
            </a:pPr>
            <a:r>
              <a:rPr lang="de-DE" sz="4900" b="1" i="0" u="none" strike="noStrike" cap="none" dirty="0">
                <a:solidFill>
                  <a:srgbClr val="000E8E"/>
                </a:solidFill>
                <a:latin typeface="Arial"/>
                <a:ea typeface="Arial"/>
                <a:cs typeface="Arial"/>
                <a:sym typeface="Arial"/>
              </a:rPr>
              <a:t>2. Kennenlernen</a:t>
            </a:r>
            <a:endParaRPr sz="49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b8f3acb840_0_178"/>
          <p:cNvSpPr txBox="1">
            <a:spLocks noGrp="1"/>
          </p:cNvSpPr>
          <p:nvPr>
            <p:ph type="body" idx="3"/>
          </p:nvPr>
        </p:nvSpPr>
        <p:spPr>
          <a:xfrm>
            <a:off x="2991900" y="5801650"/>
            <a:ext cx="6208200" cy="7797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20000"/>
              </a:lnSpc>
              <a:spcBef>
                <a:spcPts val="0"/>
              </a:spcBef>
              <a:spcAft>
                <a:spcPts val="0"/>
              </a:spcAft>
              <a:buSzPct val="170454"/>
              <a:buNone/>
            </a:pPr>
            <a:r>
              <a:rPr lang="de-DE" sz="4400">
                <a:solidFill>
                  <a:srgbClr val="000E8E"/>
                </a:solidFill>
              </a:rPr>
              <a:t>Abbildung 2: Verteilung des Nettovermögens in Deutschland (Quelle: </a:t>
            </a:r>
            <a:r>
              <a:rPr lang="de-DE" sz="4400" u="sng">
                <a:solidFill>
                  <a:schemeClr val="hlink"/>
                </a:solidFill>
                <a:hlinkClick r:id="rId3"/>
              </a:rPr>
              <a:t>BMWK)</a:t>
            </a:r>
            <a:r>
              <a:rPr lang="de-DE" sz="4400">
                <a:solidFill>
                  <a:srgbClr val="000E8E"/>
                </a:solidFill>
              </a:rPr>
              <a:t> </a:t>
            </a:r>
            <a:endParaRPr/>
          </a:p>
        </p:txBody>
      </p:sp>
      <p:sp>
        <p:nvSpPr>
          <p:cNvPr id="508" name="Google Shape;508;g3b8f3acb840_0_178"/>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Ungleichheit in Deutschland</a:t>
            </a:r>
            <a:endParaRPr sz="3800" dirty="0"/>
          </a:p>
        </p:txBody>
      </p:sp>
      <p:sp>
        <p:nvSpPr>
          <p:cNvPr id="509" name="Google Shape;509;g3b8f3acb840_0_178"/>
          <p:cNvSpPr txBo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555"/>
              </a:buClr>
              <a:buSzPts val="2000"/>
              <a:buFont typeface="Arial"/>
              <a:buNone/>
            </a:pPr>
            <a:r>
              <a:rPr lang="de-DE" sz="2000" b="0" i="0" u="none" strike="noStrike" cap="none">
                <a:solidFill>
                  <a:srgbClr val="FF6555"/>
                </a:solidFill>
                <a:latin typeface="Arial"/>
                <a:ea typeface="Arial"/>
                <a:cs typeface="Arial"/>
                <a:sym typeface="Arial"/>
              </a:rPr>
              <a:t>Methodenteil 2 von 3: Plenum</a:t>
            </a:r>
            <a:endParaRPr/>
          </a:p>
        </p:txBody>
      </p:sp>
      <p:pic>
        <p:nvPicPr>
          <p:cNvPr id="510" name="Google Shape;510;g3b8f3acb840_0_178" title="Screenshot 2026-04-12 at 18.05.02.png"/>
          <p:cNvPicPr preferRelativeResize="0"/>
          <p:nvPr/>
        </p:nvPicPr>
        <p:blipFill>
          <a:blip r:embed="rId4">
            <a:alphaModFix/>
          </a:blip>
          <a:stretch>
            <a:fillRect/>
          </a:stretch>
        </p:blipFill>
        <p:spPr>
          <a:xfrm>
            <a:off x="1011913" y="1626300"/>
            <a:ext cx="10168174" cy="39473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3b8f3acb840_0_188"/>
          <p:cNvSpPr txBox="1">
            <a:spLocks noGrp="1"/>
          </p:cNvSpPr>
          <p:nvPr>
            <p:ph type="body" idx="3"/>
          </p:nvPr>
        </p:nvSpPr>
        <p:spPr>
          <a:xfrm>
            <a:off x="7566500" y="5176825"/>
            <a:ext cx="3785100" cy="9687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20000"/>
              </a:lnSpc>
              <a:spcBef>
                <a:spcPts val="0"/>
              </a:spcBef>
              <a:spcAft>
                <a:spcPts val="0"/>
              </a:spcAft>
              <a:buSzPct val="209790"/>
              <a:buNone/>
            </a:pPr>
            <a:r>
              <a:rPr lang="de-DE" sz="4400">
                <a:solidFill>
                  <a:srgbClr val="000E8E"/>
                </a:solidFill>
              </a:rPr>
              <a:t>Abbildung 3: Interaktive Grafik zur </a:t>
            </a:r>
            <a:endParaRPr sz="4400">
              <a:solidFill>
                <a:srgbClr val="000E8E"/>
              </a:solidFill>
            </a:endParaRPr>
          </a:p>
          <a:p>
            <a:pPr marL="0" lvl="0" indent="0" algn="l" rtl="0">
              <a:lnSpc>
                <a:spcPct val="120000"/>
              </a:lnSpc>
              <a:spcBef>
                <a:spcPts val="0"/>
              </a:spcBef>
              <a:spcAft>
                <a:spcPts val="0"/>
              </a:spcAft>
              <a:buSzPct val="209790"/>
              <a:buNone/>
            </a:pPr>
            <a:r>
              <a:rPr lang="de-DE" sz="4400">
                <a:solidFill>
                  <a:srgbClr val="000E8E"/>
                </a:solidFill>
              </a:rPr>
              <a:t>Einkommensverteilung in Deutschland</a:t>
            </a:r>
            <a:endParaRPr sz="4400">
              <a:solidFill>
                <a:srgbClr val="000E8E"/>
              </a:solidFill>
            </a:endParaRPr>
          </a:p>
          <a:p>
            <a:pPr marL="0" lvl="0" indent="0" algn="l" rtl="0">
              <a:lnSpc>
                <a:spcPct val="120000"/>
              </a:lnSpc>
              <a:spcBef>
                <a:spcPts val="0"/>
              </a:spcBef>
              <a:spcAft>
                <a:spcPts val="0"/>
              </a:spcAft>
              <a:buSzPct val="209790"/>
              <a:buNone/>
            </a:pPr>
            <a:r>
              <a:rPr lang="de-DE" sz="4400">
                <a:solidFill>
                  <a:srgbClr val="000E8E"/>
                </a:solidFill>
              </a:rPr>
              <a:t>(Quelle: </a:t>
            </a:r>
            <a:r>
              <a:rPr lang="de-DE" sz="4400" u="sng">
                <a:solidFill>
                  <a:schemeClr val="hlink"/>
                </a:solidFill>
                <a:hlinkClick r:id="rId3"/>
              </a:rPr>
              <a:t>IW Köln</a:t>
            </a:r>
            <a:r>
              <a:rPr lang="de-DE" sz="4400">
                <a:solidFill>
                  <a:srgbClr val="000E8E"/>
                </a:solidFill>
              </a:rPr>
              <a:t>)  </a:t>
            </a:r>
            <a:endParaRPr/>
          </a:p>
        </p:txBody>
      </p:sp>
      <p:sp>
        <p:nvSpPr>
          <p:cNvPr id="517" name="Google Shape;517;g3b8f3acb840_0_188"/>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Ungleichheit in Deutschland</a:t>
            </a:r>
            <a:endParaRPr sz="3800" dirty="0"/>
          </a:p>
        </p:txBody>
      </p:sp>
      <p:sp>
        <p:nvSpPr>
          <p:cNvPr id="518" name="Google Shape;518;g3b8f3acb840_0_188"/>
          <p:cNvSpPr txBo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555"/>
              </a:buClr>
              <a:buSzPts val="2000"/>
              <a:buFont typeface="Arial"/>
              <a:buNone/>
            </a:pPr>
            <a:r>
              <a:rPr lang="de-DE" sz="2000" b="0" i="0" u="none" strike="noStrike" cap="none">
                <a:solidFill>
                  <a:srgbClr val="FF6555"/>
                </a:solidFill>
                <a:latin typeface="Arial"/>
                <a:ea typeface="Arial"/>
                <a:cs typeface="Arial"/>
                <a:sym typeface="Arial"/>
              </a:rPr>
              <a:t>Methodenteil 2 von 3: Plenum</a:t>
            </a:r>
            <a:endParaRPr/>
          </a:p>
        </p:txBody>
      </p:sp>
      <p:pic>
        <p:nvPicPr>
          <p:cNvPr id="519" name="Google Shape;519;g3b8f3acb840_0_188" title="Screenshot 2026-04-12 at 18.04.37.png"/>
          <p:cNvPicPr preferRelativeResize="0"/>
          <p:nvPr/>
        </p:nvPicPr>
        <p:blipFill>
          <a:blip r:embed="rId4">
            <a:alphaModFix/>
          </a:blip>
          <a:stretch>
            <a:fillRect/>
          </a:stretch>
        </p:blipFill>
        <p:spPr>
          <a:xfrm>
            <a:off x="152400" y="1701900"/>
            <a:ext cx="7261699" cy="43104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3b8f3acb840_0_208"/>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3500" dirty="0"/>
              <a:t>Einschub: Der Gini-Koeffizient </a:t>
            </a:r>
            <a:endParaRPr sz="3500" dirty="0"/>
          </a:p>
        </p:txBody>
      </p:sp>
      <p:sp>
        <p:nvSpPr>
          <p:cNvPr id="526" name="Google Shape;526;g3b8f3acb840_0_208"/>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47500" lnSpcReduction="20000"/>
          </a:bodyPr>
          <a:lstStyle/>
          <a:p>
            <a:pPr marL="457200" lvl="0" indent="-419100" algn="l" rtl="0">
              <a:lnSpc>
                <a:spcPct val="140000"/>
              </a:lnSpc>
              <a:spcBef>
                <a:spcPts val="0"/>
              </a:spcBef>
              <a:spcAft>
                <a:spcPts val="0"/>
              </a:spcAft>
              <a:buClr>
                <a:srgbClr val="000E8E"/>
              </a:buClr>
              <a:buSzPct val="170454"/>
              <a:buChar char="•"/>
            </a:pPr>
            <a:r>
              <a:rPr lang="de-DE" sz="4400" dirty="0">
                <a:solidFill>
                  <a:srgbClr val="000E8E"/>
                </a:solidFill>
              </a:rPr>
              <a:t>Der Gini-Koeffizient ist ein Wert, der die </a:t>
            </a:r>
            <a:r>
              <a:rPr lang="de-DE" sz="4400" b="1" dirty="0">
                <a:solidFill>
                  <a:srgbClr val="000E8E"/>
                </a:solidFill>
              </a:rPr>
              <a:t>Ungleichheit einer Verteilung </a:t>
            </a:r>
            <a:r>
              <a:rPr lang="de-DE" sz="4400" dirty="0">
                <a:solidFill>
                  <a:srgbClr val="000E8E"/>
                </a:solidFill>
              </a:rPr>
              <a:t>beschreibt (meist für Vermögen oder Einkommen).</a:t>
            </a:r>
            <a:br>
              <a:rPr lang="de-DE" sz="4400" dirty="0">
                <a:solidFill>
                  <a:srgbClr val="000E8E"/>
                </a:solidFill>
              </a:rPr>
            </a:br>
            <a:endParaRPr sz="4400" dirty="0">
              <a:solidFill>
                <a:srgbClr val="000E8E"/>
              </a:solidFill>
            </a:endParaRPr>
          </a:p>
          <a:p>
            <a:pPr marL="457200" lvl="0" indent="-419100" algn="l" rtl="0">
              <a:lnSpc>
                <a:spcPct val="140000"/>
              </a:lnSpc>
              <a:spcBef>
                <a:spcPts val="0"/>
              </a:spcBef>
              <a:spcAft>
                <a:spcPts val="0"/>
              </a:spcAft>
              <a:buClr>
                <a:srgbClr val="000E8E"/>
              </a:buClr>
              <a:buSzPct val="170454"/>
              <a:buChar char="•"/>
            </a:pPr>
            <a:r>
              <a:rPr lang="de-DE" sz="4400" dirty="0">
                <a:solidFill>
                  <a:srgbClr val="000E8E"/>
                </a:solidFill>
              </a:rPr>
              <a:t>Er liegt immer zwischen 0 und 1:</a:t>
            </a:r>
            <a:endParaRPr sz="4400" dirty="0">
              <a:solidFill>
                <a:srgbClr val="000E8E"/>
              </a:solidFill>
            </a:endParaRPr>
          </a:p>
          <a:p>
            <a:pPr marL="914400" lvl="1" indent="-419100" algn="l" rtl="0">
              <a:lnSpc>
                <a:spcPct val="140000"/>
              </a:lnSpc>
              <a:spcBef>
                <a:spcPts val="0"/>
              </a:spcBef>
              <a:spcAft>
                <a:spcPts val="0"/>
              </a:spcAft>
              <a:buClr>
                <a:srgbClr val="000E8E"/>
              </a:buClr>
              <a:buSzPct val="170454"/>
              <a:buChar char="•"/>
            </a:pPr>
            <a:r>
              <a:rPr lang="de-DE" sz="4400" b="1" dirty="0">
                <a:solidFill>
                  <a:srgbClr val="000E8E"/>
                </a:solidFill>
              </a:rPr>
              <a:t>0</a:t>
            </a:r>
            <a:r>
              <a:rPr lang="de-DE" sz="4400" dirty="0">
                <a:solidFill>
                  <a:srgbClr val="000E8E"/>
                </a:solidFill>
              </a:rPr>
              <a:t>: </a:t>
            </a:r>
            <a:r>
              <a:rPr lang="de-DE" sz="4400" b="1" dirty="0">
                <a:solidFill>
                  <a:srgbClr val="000E8E"/>
                </a:solidFill>
              </a:rPr>
              <a:t>maximale Gleichverteilung</a:t>
            </a:r>
            <a:r>
              <a:rPr lang="de-DE" sz="4400" dirty="0">
                <a:solidFill>
                  <a:srgbClr val="000E8E"/>
                </a:solidFill>
              </a:rPr>
              <a:t> (jede Person hat genau das gleiche Einkommen/Vermögen)</a:t>
            </a:r>
            <a:endParaRPr sz="4400" dirty="0">
              <a:solidFill>
                <a:srgbClr val="000E8E"/>
              </a:solidFill>
            </a:endParaRPr>
          </a:p>
          <a:p>
            <a:pPr marL="914400" lvl="1" indent="-419100" algn="l" rtl="0">
              <a:lnSpc>
                <a:spcPct val="140000"/>
              </a:lnSpc>
              <a:spcBef>
                <a:spcPts val="0"/>
              </a:spcBef>
              <a:spcAft>
                <a:spcPts val="0"/>
              </a:spcAft>
              <a:buClr>
                <a:srgbClr val="000E8E"/>
              </a:buClr>
              <a:buSzPct val="170454"/>
              <a:buChar char="•"/>
            </a:pPr>
            <a:r>
              <a:rPr lang="de-DE" sz="4400" b="1" dirty="0">
                <a:solidFill>
                  <a:srgbClr val="000E8E"/>
                </a:solidFill>
              </a:rPr>
              <a:t>1</a:t>
            </a:r>
            <a:r>
              <a:rPr lang="de-DE" sz="4400" dirty="0">
                <a:solidFill>
                  <a:srgbClr val="000E8E"/>
                </a:solidFill>
              </a:rPr>
              <a:t>: </a:t>
            </a:r>
            <a:r>
              <a:rPr lang="de-DE" sz="4400" b="1" dirty="0">
                <a:solidFill>
                  <a:srgbClr val="000E8E"/>
                </a:solidFill>
              </a:rPr>
              <a:t>maximale Ungleichverteilung </a:t>
            </a:r>
            <a:r>
              <a:rPr lang="de-DE" sz="4400" dirty="0">
                <a:solidFill>
                  <a:srgbClr val="000E8E"/>
                </a:solidFill>
              </a:rPr>
              <a:t>(eine Person besitzt/verdient alles, alle anderen gar nichts)</a:t>
            </a:r>
            <a:endParaRPr sz="4400" dirty="0">
              <a:solidFill>
                <a:srgbClr val="000E8E"/>
              </a:solidFill>
            </a:endParaRPr>
          </a:p>
          <a:p>
            <a:pPr marL="914400" lvl="0" indent="0" algn="l" rtl="0">
              <a:lnSpc>
                <a:spcPct val="140000"/>
              </a:lnSpc>
              <a:spcBef>
                <a:spcPts val="0"/>
              </a:spcBef>
              <a:spcAft>
                <a:spcPts val="0"/>
              </a:spcAft>
              <a:buSzPct val="170454"/>
              <a:buNone/>
            </a:pPr>
            <a:endParaRPr sz="4400" dirty="0">
              <a:solidFill>
                <a:srgbClr val="000E8E"/>
              </a:solidFill>
            </a:endParaRPr>
          </a:p>
          <a:p>
            <a:pPr marL="1028700" lvl="1" indent="-571500">
              <a:lnSpc>
                <a:spcPct val="140000"/>
              </a:lnSpc>
              <a:spcBef>
                <a:spcPts val="0"/>
              </a:spcBef>
              <a:buSzPct val="100000"/>
              <a:buFont typeface="Wingdings" panose="05000000000000000000" pitchFamily="2" charset="2"/>
              <a:buChar char="Ø"/>
            </a:pPr>
            <a:r>
              <a:rPr lang="de-DE" sz="4400" dirty="0">
                <a:solidFill>
                  <a:srgbClr val="000E8E"/>
                </a:solidFill>
              </a:rPr>
              <a:t>In Deutschland fallen die Gini-Koeffizienten für Einkommen und Vermögen </a:t>
            </a:r>
            <a:r>
              <a:rPr lang="de-DE" sz="4400" b="1" dirty="0">
                <a:solidFill>
                  <a:srgbClr val="000E8E"/>
                </a:solidFill>
              </a:rPr>
              <a:t>sehr unterschiedlich</a:t>
            </a:r>
            <a:r>
              <a:rPr lang="de-DE" sz="4400" dirty="0">
                <a:solidFill>
                  <a:srgbClr val="000E8E"/>
                </a:solidFill>
              </a:rPr>
              <a:t> aus.</a:t>
            </a:r>
            <a:endParaRPr sz="4400" dirty="0">
              <a:solidFill>
                <a:srgbClr val="000E8E"/>
              </a:solidFill>
            </a:endParaRPr>
          </a:p>
          <a:p>
            <a:pPr marL="0" lvl="0" indent="0" algn="l" rtl="0">
              <a:lnSpc>
                <a:spcPct val="140000"/>
              </a:lnSpc>
              <a:spcBef>
                <a:spcPts val="0"/>
              </a:spcBef>
              <a:spcAft>
                <a:spcPts val="0"/>
              </a:spcAft>
              <a:buSzPct val="170454"/>
              <a:buNone/>
            </a:pPr>
            <a:endParaRPr sz="4400" dirty="0">
              <a:solidFill>
                <a:srgbClr val="000E8E"/>
              </a:solidFill>
            </a:endParaRPr>
          </a:p>
        </p:txBody>
      </p:sp>
      <p:sp>
        <p:nvSpPr>
          <p:cNvPr id="527" name="Google Shape;527;g3b8f3acb840_0_208"/>
          <p:cNvSpPr txBo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555"/>
              </a:buClr>
              <a:buSzPts val="2000"/>
              <a:buFont typeface="Arial"/>
              <a:buNone/>
            </a:pPr>
            <a:r>
              <a:rPr lang="de-DE" sz="2000" b="0" i="0" u="none" strike="noStrike" cap="none">
                <a:solidFill>
                  <a:srgbClr val="FF6555"/>
                </a:solidFill>
                <a:latin typeface="Arial"/>
                <a:ea typeface="Arial"/>
                <a:cs typeface="Arial"/>
                <a:sym typeface="Arial"/>
              </a:rPr>
              <a:t>Methodenteil 2 von 3: Plenum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3b8f3acb840_0_198"/>
          <p:cNvSpPr txBox="1">
            <a:spLocks noGrp="1"/>
          </p:cNvSpPr>
          <p:nvPr>
            <p:ph type="body" idx="3"/>
          </p:nvPr>
        </p:nvSpPr>
        <p:spPr>
          <a:xfrm>
            <a:off x="7931850" y="4736425"/>
            <a:ext cx="4046100" cy="12396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20000"/>
              </a:lnSpc>
              <a:spcBef>
                <a:spcPts val="0"/>
              </a:spcBef>
              <a:spcAft>
                <a:spcPts val="0"/>
              </a:spcAft>
              <a:buSzPct val="209790"/>
              <a:buNone/>
            </a:pPr>
            <a:r>
              <a:rPr lang="de-DE" sz="4400">
                <a:solidFill>
                  <a:srgbClr val="000E8E"/>
                </a:solidFill>
              </a:rPr>
              <a:t>Abbildung 4: Vergleich von Vermögens- und Einkommensungleichheit in Deutschland  anhand des Gini-Koeffizienten </a:t>
            </a:r>
            <a:br>
              <a:rPr lang="de-DE" sz="4400"/>
            </a:br>
            <a:r>
              <a:rPr lang="de-DE" sz="4400">
                <a:solidFill>
                  <a:srgbClr val="000E8E"/>
                </a:solidFill>
              </a:rPr>
              <a:t>(Quelle: Eigene Darstellung) </a:t>
            </a:r>
            <a:endParaRPr/>
          </a:p>
        </p:txBody>
      </p:sp>
      <p:sp>
        <p:nvSpPr>
          <p:cNvPr id="534" name="Google Shape;534;g3b8f3acb840_0_198"/>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Ungleichheit in Deutschland</a:t>
            </a:r>
            <a:endParaRPr sz="3800" dirty="0"/>
          </a:p>
        </p:txBody>
      </p:sp>
      <p:sp>
        <p:nvSpPr>
          <p:cNvPr id="535" name="Google Shape;535;g3b8f3acb840_0_198"/>
          <p:cNvSpPr txBo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555"/>
              </a:buClr>
              <a:buSzPts val="2000"/>
              <a:buFont typeface="Arial"/>
              <a:buNone/>
            </a:pPr>
            <a:r>
              <a:rPr lang="de-DE" sz="2000" b="0" i="0" u="none" strike="noStrike" cap="none">
                <a:solidFill>
                  <a:srgbClr val="FF6555"/>
                </a:solidFill>
                <a:latin typeface="Arial"/>
                <a:ea typeface="Arial"/>
                <a:cs typeface="Arial"/>
                <a:sym typeface="Arial"/>
              </a:rPr>
              <a:t>Methodenteil 2 von 3: Plenum</a:t>
            </a:r>
            <a:endParaRPr/>
          </a:p>
        </p:txBody>
      </p:sp>
      <p:pic>
        <p:nvPicPr>
          <p:cNvPr id="536" name="Google Shape;536;g3b8f3acb840_0_198" title="Screenshot 2026-04-12 at 18.04.06.png"/>
          <p:cNvPicPr preferRelativeResize="0"/>
          <p:nvPr/>
        </p:nvPicPr>
        <p:blipFill>
          <a:blip r:embed="rId3">
            <a:alphaModFix/>
          </a:blip>
          <a:stretch>
            <a:fillRect/>
          </a:stretch>
        </p:blipFill>
        <p:spPr>
          <a:xfrm>
            <a:off x="304800" y="1671400"/>
            <a:ext cx="7627050" cy="430461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3b97dab4363_0_111"/>
          <p:cNvSpPr txBox="1">
            <a:spLocks noGrp="1"/>
          </p:cNvSpPr>
          <p:nvPr>
            <p:ph type="body" idx="3"/>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3000"/>
              <a:buNone/>
            </a:pPr>
            <a:r>
              <a:rPr lang="de-DE" b="1" dirty="0"/>
              <a:t>Welche Möglichkeiten gibt es, Ungleichheit zu bekämpfen?</a:t>
            </a:r>
            <a:endParaRPr b="1" dirty="0"/>
          </a:p>
          <a:p>
            <a:pPr marL="0" lvl="0" indent="0" algn="l" rtl="0">
              <a:lnSpc>
                <a:spcPct val="120000"/>
              </a:lnSpc>
              <a:spcBef>
                <a:spcPts val="1000"/>
              </a:spcBef>
              <a:spcAft>
                <a:spcPts val="0"/>
              </a:spcAft>
              <a:buSzPts val="3000"/>
              <a:buNone/>
            </a:pPr>
            <a:r>
              <a:rPr lang="de-DE" dirty="0"/>
              <a:t>Schreibt eure Antworten in </a:t>
            </a:r>
            <a:r>
              <a:rPr lang="de-DE" dirty="0" err="1"/>
              <a:t>Slido</a:t>
            </a:r>
            <a:r>
              <a:rPr lang="de-DE" dirty="0"/>
              <a:t>/Menti.</a:t>
            </a:r>
            <a:endParaRPr dirty="0"/>
          </a:p>
        </p:txBody>
      </p:sp>
      <p:sp>
        <p:nvSpPr>
          <p:cNvPr id="543" name="Google Shape;543;g3b97dab4363_0_111"/>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Ungleichheit bekämpfen</a:t>
            </a:r>
            <a:endParaRPr sz="3800" dirty="0"/>
          </a:p>
        </p:txBody>
      </p:sp>
      <p:sp>
        <p:nvSpPr>
          <p:cNvPr id="544" name="Google Shape;544;g3b97dab4363_0_111"/>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3 von 3: Wortwolke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3b97dab4363_1_0"/>
          <p:cNvSpPr txBox="1">
            <a:spLocks noGrp="1"/>
          </p:cNvSpPr>
          <p:nvPr>
            <p:ph type="body" idx="3"/>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3000"/>
              <a:buNone/>
            </a:pPr>
            <a:r>
              <a:rPr lang="de-DE" b="1"/>
              <a:t>Welche Möglichkeiten gibt es, Ungleichheit zu bekämpfen?</a:t>
            </a:r>
            <a:endParaRPr b="1"/>
          </a:p>
          <a:p>
            <a:pPr marL="0" lvl="0" indent="0" algn="l" rtl="0">
              <a:lnSpc>
                <a:spcPct val="120000"/>
              </a:lnSpc>
              <a:spcBef>
                <a:spcPts val="1000"/>
              </a:spcBef>
              <a:spcAft>
                <a:spcPts val="0"/>
              </a:spcAft>
              <a:buSzPts val="3000"/>
              <a:buNone/>
            </a:pPr>
            <a:r>
              <a:rPr lang="de-DE"/>
              <a:t>Lest euch die nachfolgenden Quellen durch und besprecht mögliche Ansatzpunkte mit euren Sitznachbar:innen.</a:t>
            </a:r>
            <a:endParaRPr/>
          </a:p>
          <a:p>
            <a:pPr marL="0" lvl="0" indent="0" algn="l" rtl="0">
              <a:lnSpc>
                <a:spcPct val="120000"/>
              </a:lnSpc>
              <a:spcBef>
                <a:spcPts val="1000"/>
              </a:spcBef>
              <a:spcAft>
                <a:spcPts val="0"/>
              </a:spcAft>
              <a:buSzPts val="3000"/>
              <a:buNone/>
            </a:pPr>
            <a:endParaRPr/>
          </a:p>
          <a:p>
            <a:pPr marL="0" lvl="0" indent="0" algn="l" rtl="0">
              <a:lnSpc>
                <a:spcPct val="120000"/>
              </a:lnSpc>
              <a:spcBef>
                <a:spcPts val="1000"/>
              </a:spcBef>
              <a:spcAft>
                <a:spcPts val="0"/>
              </a:spcAft>
              <a:buSzPts val="3000"/>
              <a:buNone/>
            </a:pPr>
            <a:r>
              <a:rPr lang="de-DE"/>
              <a:t>Schreibt eure Antworten in Slido/Menti.</a:t>
            </a:r>
            <a:endParaRPr/>
          </a:p>
        </p:txBody>
      </p:sp>
      <p:sp>
        <p:nvSpPr>
          <p:cNvPr id="551" name="Google Shape;551;g3b97dab4363_1_0"/>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800" dirty="0"/>
              <a:t>Ungleichheit bekämpfen</a:t>
            </a:r>
            <a:endParaRPr sz="3800" dirty="0"/>
          </a:p>
        </p:txBody>
      </p:sp>
      <p:sp>
        <p:nvSpPr>
          <p:cNvPr id="552" name="Google Shape;552;g3b97dab4363_1_0"/>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3 von 3: Wortwolke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3b97dab4363_1_7"/>
          <p:cNvSpPr/>
          <p:nvPr/>
        </p:nvSpPr>
        <p:spPr>
          <a:xfrm>
            <a:off x="8498613" y="2008063"/>
            <a:ext cx="2751300" cy="361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g3b97dab4363_1_7"/>
          <p:cNvSpPr/>
          <p:nvPr/>
        </p:nvSpPr>
        <p:spPr>
          <a:xfrm>
            <a:off x="765338" y="2008063"/>
            <a:ext cx="2751300" cy="361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3b97dab4363_1_7"/>
          <p:cNvSpPr/>
          <p:nvPr/>
        </p:nvSpPr>
        <p:spPr>
          <a:xfrm>
            <a:off x="4595550" y="2008050"/>
            <a:ext cx="2751300" cy="361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3b97dab4363_1_7"/>
          <p:cNvSpPr txBox="1">
            <a:spLocks noGrp="1"/>
          </p:cNvSpPr>
          <p:nvPr>
            <p:ph type="body" idx="3"/>
          </p:nvPr>
        </p:nvSpPr>
        <p:spPr>
          <a:xfrm>
            <a:off x="910585" y="5016350"/>
            <a:ext cx="2533200" cy="6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000"/>
              <a:buNone/>
            </a:pPr>
            <a:r>
              <a:rPr lang="de-DE" sz="2100"/>
              <a:t>Ungleichheit.info.</a:t>
            </a:r>
            <a:endParaRPr sz="2100"/>
          </a:p>
        </p:txBody>
      </p:sp>
      <p:pic>
        <p:nvPicPr>
          <p:cNvPr id="562" name="Google Shape;562;g3b97dab4363_1_7"/>
          <p:cNvPicPr preferRelativeResize="0"/>
          <p:nvPr/>
        </p:nvPicPr>
        <p:blipFill rotWithShape="1">
          <a:blip r:embed="rId3">
            <a:alphaModFix/>
          </a:blip>
          <a:srcRect/>
          <a:stretch/>
        </p:blipFill>
        <p:spPr>
          <a:xfrm>
            <a:off x="838200" y="2053363"/>
            <a:ext cx="2605575" cy="2605575"/>
          </a:xfrm>
          <a:prstGeom prst="rect">
            <a:avLst/>
          </a:prstGeom>
          <a:noFill/>
          <a:ln>
            <a:noFill/>
          </a:ln>
        </p:spPr>
      </p:pic>
      <p:sp>
        <p:nvSpPr>
          <p:cNvPr id="563" name="Google Shape;563;g3b97dab4363_1_7"/>
          <p:cNvSpPr txBox="1">
            <a:spLocks noGrp="1"/>
          </p:cNvSpPr>
          <p:nvPr>
            <p:ph type="body" idx="3"/>
          </p:nvPr>
        </p:nvSpPr>
        <p:spPr>
          <a:xfrm>
            <a:off x="4735050" y="4875650"/>
            <a:ext cx="2472300" cy="6876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SzPct val="142857"/>
              <a:buNone/>
            </a:pPr>
            <a:r>
              <a:rPr lang="de-DE"/>
              <a:t>Bundeszentrale für politische Bildung</a:t>
            </a:r>
            <a:endParaRPr/>
          </a:p>
        </p:txBody>
      </p:sp>
      <p:pic>
        <p:nvPicPr>
          <p:cNvPr id="564" name="Google Shape;564;g3b97dab4363_1_7"/>
          <p:cNvPicPr preferRelativeResize="0"/>
          <p:nvPr/>
        </p:nvPicPr>
        <p:blipFill rotWithShape="1">
          <a:blip r:embed="rId4">
            <a:alphaModFix/>
          </a:blip>
          <a:srcRect/>
          <a:stretch/>
        </p:blipFill>
        <p:spPr>
          <a:xfrm>
            <a:off x="4632012" y="2016950"/>
            <a:ext cx="2678400" cy="2678424"/>
          </a:xfrm>
          <a:prstGeom prst="rect">
            <a:avLst/>
          </a:prstGeom>
          <a:noFill/>
          <a:ln>
            <a:noFill/>
          </a:ln>
        </p:spPr>
      </p:pic>
      <p:pic>
        <p:nvPicPr>
          <p:cNvPr id="565" name="Google Shape;565;g3b97dab4363_1_7"/>
          <p:cNvPicPr preferRelativeResize="0"/>
          <p:nvPr/>
        </p:nvPicPr>
        <p:blipFill rotWithShape="1">
          <a:blip r:embed="rId5">
            <a:alphaModFix/>
          </a:blip>
          <a:srcRect/>
          <a:stretch/>
        </p:blipFill>
        <p:spPr>
          <a:xfrm>
            <a:off x="8535075" y="2089788"/>
            <a:ext cx="2678399" cy="2678425"/>
          </a:xfrm>
          <a:prstGeom prst="rect">
            <a:avLst/>
          </a:prstGeom>
          <a:noFill/>
          <a:ln>
            <a:noFill/>
          </a:ln>
        </p:spPr>
      </p:pic>
      <p:sp>
        <p:nvSpPr>
          <p:cNvPr id="566" name="Google Shape;566;g3b97dab4363_1_7"/>
          <p:cNvSpPr txBox="1">
            <a:spLocks noGrp="1"/>
          </p:cNvSpPr>
          <p:nvPr>
            <p:ph type="body" idx="3"/>
          </p:nvPr>
        </p:nvSpPr>
        <p:spPr>
          <a:xfrm>
            <a:off x="8498613" y="4875650"/>
            <a:ext cx="3104700" cy="6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000"/>
              <a:buNone/>
            </a:pPr>
            <a:r>
              <a:rPr lang="de-DE" sz="2100"/>
              <a:t>Hans-Böckler-Stiftung</a:t>
            </a:r>
            <a:endParaRPr sz="2100"/>
          </a:p>
        </p:txBody>
      </p:sp>
      <p:sp>
        <p:nvSpPr>
          <p:cNvPr id="567" name="Google Shape;567;g3b97dab4363_1_7"/>
          <p:cNvSpPr txBox="1"/>
          <p:nvPr/>
        </p:nvSpPr>
        <p:spPr>
          <a:xfrm>
            <a:off x="704150" y="6061350"/>
            <a:ext cx="10380300" cy="70067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3000"/>
              <a:buFont typeface="Arial"/>
              <a:buNone/>
            </a:pPr>
            <a:r>
              <a:rPr lang="de-DE" sz="2800" b="0" i="0" u="none" strike="noStrike" cap="none" dirty="0">
                <a:solidFill>
                  <a:srgbClr val="000D86"/>
                </a:solidFill>
                <a:latin typeface="Arial"/>
                <a:ea typeface="Arial"/>
                <a:cs typeface="Arial"/>
                <a:sym typeface="Arial"/>
              </a:rPr>
              <a:t>Schreibt eure Antworten in </a:t>
            </a:r>
            <a:r>
              <a:rPr lang="de-DE" sz="2800" b="0" i="0" u="none" strike="noStrike" cap="none" dirty="0" err="1">
                <a:solidFill>
                  <a:srgbClr val="000D86"/>
                </a:solidFill>
                <a:latin typeface="Arial"/>
                <a:ea typeface="Arial"/>
                <a:cs typeface="Arial"/>
                <a:sym typeface="Arial"/>
              </a:rPr>
              <a:t>Slido</a:t>
            </a:r>
            <a:r>
              <a:rPr lang="de-DE" sz="2800" b="0" i="0" u="none" strike="noStrike" cap="none" dirty="0">
                <a:solidFill>
                  <a:srgbClr val="000D86"/>
                </a:solidFill>
                <a:latin typeface="Arial"/>
                <a:ea typeface="Arial"/>
                <a:cs typeface="Arial"/>
                <a:sym typeface="Arial"/>
              </a:rPr>
              <a:t>/Menti.</a:t>
            </a:r>
            <a:endParaRPr sz="1200" b="0" i="0" u="none" strike="noStrike" cap="none" dirty="0">
              <a:solidFill>
                <a:srgbClr val="000000"/>
              </a:solidFill>
              <a:latin typeface="Arial"/>
              <a:ea typeface="Arial"/>
              <a:cs typeface="Arial"/>
              <a:sym typeface="Arial"/>
            </a:endParaRPr>
          </a:p>
        </p:txBody>
      </p:sp>
      <p:sp>
        <p:nvSpPr>
          <p:cNvPr id="568" name="Google Shape;568;g3b97dab4363_1_7"/>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34"/>
              <a:t>Ungleichheit bekämpfen</a:t>
            </a:r>
            <a:endParaRPr sz="3534"/>
          </a:p>
        </p:txBody>
      </p:sp>
      <p:sp>
        <p:nvSpPr>
          <p:cNvPr id="569" name="Google Shape;569;g3b97dab4363_1_7"/>
          <p:cNvSpPr txBox="1">
            <a:spLocks noGrp="1"/>
          </p:cNvSpPr>
          <p:nvPr>
            <p:ph type="body" idx="1"/>
          </p:nvPr>
        </p:nvSpPr>
        <p:spPr>
          <a:xfrm>
            <a:off x="643399" y="78811"/>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Methodenteil 3 von 3: Wortwolke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3b8f3acb840_0_272"/>
          <p:cNvSpPr/>
          <p:nvPr/>
        </p:nvSpPr>
        <p:spPr>
          <a:xfrm>
            <a:off x="0" y="750550"/>
            <a:ext cx="108060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6" name="Google Shape;576;g3b8f3acb840_0_272"/>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457200" lvl="0" indent="-418941" algn="l" rtl="0">
              <a:lnSpc>
                <a:spcPct val="140000"/>
              </a:lnSpc>
              <a:spcBef>
                <a:spcPts val="0"/>
              </a:spcBef>
              <a:spcAft>
                <a:spcPts val="0"/>
              </a:spcAft>
              <a:buClr>
                <a:srgbClr val="000E8E"/>
              </a:buClr>
              <a:buSzPct val="123863"/>
              <a:buChar char="•"/>
            </a:pPr>
            <a:r>
              <a:rPr lang="de-DE" sz="2400" dirty="0">
                <a:solidFill>
                  <a:srgbClr val="000E8E"/>
                </a:solidFill>
              </a:rPr>
              <a:t>Vermögensungleichheit in Deutschland wird häufig </a:t>
            </a:r>
            <a:r>
              <a:rPr lang="de-DE" sz="2400" b="1" dirty="0">
                <a:solidFill>
                  <a:srgbClr val="000E8E"/>
                </a:solidFill>
              </a:rPr>
              <a:t>unterschätzt</a:t>
            </a:r>
            <a:r>
              <a:rPr lang="de-DE" sz="2400" dirty="0">
                <a:solidFill>
                  <a:srgbClr val="000E8E"/>
                </a:solidFill>
              </a:rPr>
              <a:t>, aber:</a:t>
            </a:r>
            <a:endParaRPr sz="2400" dirty="0">
              <a:solidFill>
                <a:srgbClr val="000E8E"/>
              </a:solidFill>
            </a:endParaRPr>
          </a:p>
          <a:p>
            <a:pPr marL="457200" lvl="0" indent="-418941" algn="l" rtl="0">
              <a:lnSpc>
                <a:spcPct val="140000"/>
              </a:lnSpc>
              <a:spcBef>
                <a:spcPts val="0"/>
              </a:spcBef>
              <a:spcAft>
                <a:spcPts val="0"/>
              </a:spcAft>
              <a:buClr>
                <a:srgbClr val="000E8E"/>
              </a:buClr>
              <a:buSzPct val="123863"/>
              <a:buChar char="•"/>
            </a:pPr>
            <a:r>
              <a:rPr lang="de-DE" sz="2400" b="1" dirty="0">
                <a:solidFill>
                  <a:srgbClr val="000E8E"/>
                </a:solidFill>
              </a:rPr>
              <a:t>Wenige Familien</a:t>
            </a:r>
            <a:r>
              <a:rPr lang="de-DE" sz="2400" dirty="0">
                <a:solidFill>
                  <a:srgbClr val="000E8E"/>
                </a:solidFill>
              </a:rPr>
              <a:t> besitzen mehr Vermögen als die ärmere Hälfte der Bevölkerung (41,5 Millionen Menschen)</a:t>
            </a:r>
            <a:endParaRPr sz="2400" dirty="0">
              <a:solidFill>
                <a:srgbClr val="000E8E"/>
              </a:solidFill>
            </a:endParaRPr>
          </a:p>
          <a:p>
            <a:pPr marL="457200" lvl="0" indent="-418941" algn="l" rtl="0">
              <a:lnSpc>
                <a:spcPct val="140000"/>
              </a:lnSpc>
              <a:spcBef>
                <a:spcPts val="0"/>
              </a:spcBef>
              <a:spcAft>
                <a:spcPts val="0"/>
              </a:spcAft>
              <a:buClr>
                <a:srgbClr val="000E8E"/>
              </a:buClr>
              <a:buSzPct val="123863"/>
              <a:buChar char="•"/>
            </a:pPr>
            <a:r>
              <a:rPr lang="de-DE" sz="2400" dirty="0">
                <a:solidFill>
                  <a:srgbClr val="000E8E"/>
                </a:solidFill>
              </a:rPr>
              <a:t>Auf einem DIN-A4-Blatt mit einem Vermögensbalken für die ärmeren 99 Prozent, und einem für das reichste 1 Prozent...</a:t>
            </a:r>
            <a:br>
              <a:rPr lang="de-DE" sz="2400" dirty="0">
                <a:solidFill>
                  <a:srgbClr val="000E8E"/>
                </a:solidFill>
              </a:rPr>
            </a:br>
            <a:r>
              <a:rPr lang="de-DE" sz="2400" dirty="0">
                <a:solidFill>
                  <a:srgbClr val="000E8E"/>
                </a:solidFill>
              </a:rPr>
              <a:t>	… würde der Balken der 99% auf das Blatt passen </a:t>
            </a:r>
            <a:br>
              <a:rPr lang="de-DE" sz="2400" dirty="0">
                <a:solidFill>
                  <a:srgbClr val="000E8E"/>
                </a:solidFill>
              </a:rPr>
            </a:br>
            <a:r>
              <a:rPr lang="de-DE" sz="2400" dirty="0">
                <a:solidFill>
                  <a:srgbClr val="000E8E"/>
                </a:solidFill>
              </a:rPr>
              <a:t>	… bis wohin würde der Balken der reichsten Menschen in 		Deutschland gehen? (</a:t>
            </a:r>
            <a:r>
              <a:rPr lang="de-DE" sz="2400" u="sng" dirty="0">
                <a:solidFill>
                  <a:schemeClr val="hlink"/>
                </a:solidFill>
                <a:hlinkClick r:id="rId3"/>
              </a:rPr>
              <a:t>Erklärungsvideo</a:t>
            </a:r>
            <a:r>
              <a:rPr lang="de-DE" sz="2400" dirty="0">
                <a:solidFill>
                  <a:srgbClr val="000E8E"/>
                </a:solidFill>
              </a:rPr>
              <a:t>)</a:t>
            </a:r>
            <a:endParaRPr sz="2400" dirty="0">
              <a:solidFill>
                <a:srgbClr val="000E8E"/>
              </a:solidFill>
            </a:endParaRPr>
          </a:p>
        </p:txBody>
      </p:sp>
      <p:sp>
        <p:nvSpPr>
          <p:cNvPr id="577" name="Google Shape;577;g3b8f3acb840_0_272"/>
          <p:cNvSpPr txBox="1">
            <a:spLocks noGrp="1"/>
          </p:cNvSpPr>
          <p:nvPr>
            <p:ph type="body" idx="2"/>
          </p:nvPr>
        </p:nvSpPr>
        <p:spPr>
          <a:xfrm>
            <a:off x="918150" y="769800"/>
            <a:ext cx="10089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00" dirty="0"/>
              <a:t>Das Ausmaß der Ungleichheit in Deutschland</a:t>
            </a:r>
            <a:endParaRPr sz="35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3b97dab4363_0_97"/>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47500" lnSpcReduction="20000"/>
          </a:bodyPr>
          <a:lstStyle/>
          <a:p>
            <a:pPr marL="38735" lvl="0" indent="0" algn="l" rtl="0">
              <a:lnSpc>
                <a:spcPct val="140000"/>
              </a:lnSpc>
              <a:spcBef>
                <a:spcPts val="0"/>
              </a:spcBef>
              <a:spcAft>
                <a:spcPts val="0"/>
              </a:spcAft>
              <a:buClr>
                <a:srgbClr val="000E8E"/>
              </a:buClr>
              <a:buSzPct val="143181"/>
              <a:buNone/>
            </a:pPr>
            <a:r>
              <a:rPr lang="de-DE" sz="4400" dirty="0">
                <a:solidFill>
                  <a:srgbClr val="000E8E"/>
                </a:solidFill>
              </a:rPr>
              <a:t>Die reichsten Menschen in Deutschland sind </a:t>
            </a:r>
            <a:r>
              <a:rPr lang="de-DE" sz="4400" b="1" dirty="0">
                <a:solidFill>
                  <a:srgbClr val="000E8E"/>
                </a:solidFill>
              </a:rPr>
              <a:t>nicht </a:t>
            </a:r>
            <a:r>
              <a:rPr lang="de-DE" sz="4400" b="1" dirty="0" err="1">
                <a:solidFill>
                  <a:srgbClr val="000E8E"/>
                </a:solidFill>
              </a:rPr>
              <a:t>Millionär:innen</a:t>
            </a:r>
            <a:r>
              <a:rPr lang="de-DE" sz="4400" b="1" dirty="0">
                <a:solidFill>
                  <a:srgbClr val="000E8E"/>
                </a:solidFill>
              </a:rPr>
              <a:t>, sondern </a:t>
            </a:r>
            <a:r>
              <a:rPr lang="de-DE" sz="4400" b="1" dirty="0" err="1">
                <a:solidFill>
                  <a:srgbClr val="000E8E"/>
                </a:solidFill>
              </a:rPr>
              <a:t>Milliardär:innen</a:t>
            </a:r>
            <a:br>
              <a:rPr lang="de-DE" sz="4400" b="1" dirty="0"/>
            </a:br>
            <a:endParaRPr sz="4400" dirty="0">
              <a:solidFill>
                <a:srgbClr val="000E8E"/>
              </a:solidFill>
            </a:endParaRPr>
          </a:p>
          <a:p>
            <a:pPr marL="0" lvl="0" indent="0" algn="l" rtl="0">
              <a:lnSpc>
                <a:spcPct val="140000"/>
              </a:lnSpc>
              <a:spcBef>
                <a:spcPts val="0"/>
              </a:spcBef>
              <a:spcAft>
                <a:spcPts val="0"/>
              </a:spcAft>
              <a:buSzPct val="143541"/>
              <a:buNone/>
            </a:pPr>
            <a:r>
              <a:rPr lang="de-DE" sz="4400" dirty="0">
                <a:solidFill>
                  <a:srgbClr val="000E8E"/>
                </a:solidFill>
              </a:rPr>
              <a:t>→ 1 Million Sekunden = ca. 11,5 Tage</a:t>
            </a:r>
            <a:br>
              <a:rPr lang="de-DE" sz="4400" dirty="0"/>
            </a:br>
            <a:r>
              <a:rPr lang="de-DE" sz="4400" dirty="0">
                <a:solidFill>
                  <a:srgbClr val="000E8E"/>
                </a:solidFill>
              </a:rPr>
              <a:t>→ 1 Milliarde Sekunden = 31,7 Jahre </a:t>
            </a:r>
            <a:endParaRPr sz="4400" dirty="0">
              <a:solidFill>
                <a:srgbClr val="000E8E"/>
              </a:solidFill>
            </a:endParaRPr>
          </a:p>
          <a:p>
            <a:pPr marL="0" lvl="0" indent="0" algn="l" rtl="0">
              <a:lnSpc>
                <a:spcPct val="140000"/>
              </a:lnSpc>
              <a:spcBef>
                <a:spcPts val="0"/>
              </a:spcBef>
              <a:spcAft>
                <a:spcPts val="0"/>
              </a:spcAft>
              <a:buSzPct val="143541"/>
              <a:buNone/>
            </a:pPr>
            <a:br>
              <a:rPr lang="de-DE" sz="4400" dirty="0"/>
            </a:br>
            <a:r>
              <a:rPr lang="de-DE" sz="4400" dirty="0">
                <a:solidFill>
                  <a:srgbClr val="000E8E"/>
                </a:solidFill>
              </a:rPr>
              <a:t>→ 1 Million Reiskörner passen in eine große Schüssel	</a:t>
            </a:r>
            <a:endParaRPr sz="4400" dirty="0">
              <a:solidFill>
                <a:srgbClr val="000E8E"/>
              </a:solidFill>
            </a:endParaRPr>
          </a:p>
          <a:p>
            <a:pPr marL="0" lvl="0" indent="0" algn="l" rtl="0">
              <a:lnSpc>
                <a:spcPct val="140000"/>
              </a:lnSpc>
              <a:spcBef>
                <a:spcPts val="0"/>
              </a:spcBef>
              <a:spcAft>
                <a:spcPts val="0"/>
              </a:spcAft>
              <a:buSzPct val="143541"/>
              <a:buNone/>
            </a:pPr>
            <a:r>
              <a:rPr lang="de-DE" sz="4400" dirty="0">
                <a:solidFill>
                  <a:srgbClr val="000E8E"/>
                </a:solidFill>
              </a:rPr>
              <a:t>→ 1 Milliarde Reiskörner füllen einen ganzen Raum	</a:t>
            </a:r>
            <a:endParaRPr sz="4400" dirty="0">
              <a:solidFill>
                <a:srgbClr val="000E8E"/>
              </a:solidFill>
            </a:endParaRPr>
          </a:p>
          <a:p>
            <a:pPr marL="0" lvl="0" indent="0" algn="l" rtl="0">
              <a:lnSpc>
                <a:spcPct val="140000"/>
              </a:lnSpc>
              <a:spcBef>
                <a:spcPts val="0"/>
              </a:spcBef>
              <a:spcAft>
                <a:spcPts val="0"/>
              </a:spcAft>
              <a:buSzPct val="143541"/>
              <a:buNone/>
            </a:pPr>
            <a:br>
              <a:rPr lang="de-DE" sz="4400" dirty="0"/>
            </a:br>
            <a:r>
              <a:rPr lang="de-DE" sz="4400" dirty="0">
                <a:solidFill>
                  <a:srgbClr val="000E8E"/>
                </a:solidFill>
              </a:rPr>
              <a:t>→ 1 Million Schritte bringen dich etwa von München nach Rom (ca. 800 km)</a:t>
            </a:r>
            <a:endParaRPr sz="4400" dirty="0">
              <a:solidFill>
                <a:srgbClr val="000E8E"/>
              </a:solidFill>
            </a:endParaRPr>
          </a:p>
          <a:p>
            <a:pPr marL="0" lvl="0" indent="0" algn="l" rtl="0">
              <a:lnSpc>
                <a:spcPct val="140000"/>
              </a:lnSpc>
              <a:spcBef>
                <a:spcPts val="0"/>
              </a:spcBef>
              <a:spcAft>
                <a:spcPts val="0"/>
              </a:spcAft>
              <a:buSzPct val="143541"/>
              <a:buNone/>
            </a:pPr>
            <a:r>
              <a:rPr lang="de-DE" sz="4400" dirty="0">
                <a:solidFill>
                  <a:srgbClr val="000E8E"/>
                </a:solidFill>
              </a:rPr>
              <a:t>→ 1 Milliarde Schritte würden dich etwa 20-mal um die Erde führen (ca. 800.000 km).</a:t>
            </a:r>
            <a:endParaRPr sz="4400" dirty="0">
              <a:solidFill>
                <a:srgbClr val="000E8E"/>
              </a:solidFill>
            </a:endParaRPr>
          </a:p>
        </p:txBody>
      </p:sp>
      <p:sp>
        <p:nvSpPr>
          <p:cNvPr id="584" name="Google Shape;584;g3b97dab4363_0_97"/>
          <p:cNvSpPr/>
          <p:nvPr/>
        </p:nvSpPr>
        <p:spPr>
          <a:xfrm>
            <a:off x="0" y="750550"/>
            <a:ext cx="108060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5" name="Google Shape;585;g3b97dab4363_0_97"/>
          <p:cNvSpPr txBox="1">
            <a:spLocks noGrp="1"/>
          </p:cNvSpPr>
          <p:nvPr>
            <p:ph type="body" idx="2"/>
          </p:nvPr>
        </p:nvSpPr>
        <p:spPr>
          <a:xfrm>
            <a:off x="918150" y="769800"/>
            <a:ext cx="10089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00" dirty="0"/>
              <a:t>Das Ausmaß der Ungleichheit in Deutschland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3b8f3acb840_0_279"/>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000"/>
              <a:buNone/>
            </a:pPr>
            <a:r>
              <a:rPr lang="de-DE" sz="2400" dirty="0">
                <a:solidFill>
                  <a:srgbClr val="000E8E"/>
                </a:solidFill>
              </a:rPr>
              <a:t>→ Vermögensungleichheit ist nicht statisch, sie </a:t>
            </a:r>
            <a:r>
              <a:rPr lang="de-DE" sz="2400" b="1" dirty="0">
                <a:solidFill>
                  <a:srgbClr val="000E8E"/>
                </a:solidFill>
              </a:rPr>
              <a:t>wächst stetig</a:t>
            </a:r>
            <a:r>
              <a:rPr lang="de-DE" sz="2400" dirty="0">
                <a:solidFill>
                  <a:srgbClr val="000E8E"/>
                </a:solidFill>
              </a:rPr>
              <a:t>.</a:t>
            </a:r>
            <a:br>
              <a:rPr lang="de-DE" sz="2400" dirty="0">
                <a:solidFill>
                  <a:srgbClr val="000E8E"/>
                </a:solidFill>
              </a:rPr>
            </a:br>
            <a:endParaRPr sz="2400" dirty="0">
              <a:solidFill>
                <a:srgbClr val="000E8E"/>
              </a:solidFill>
            </a:endParaRPr>
          </a:p>
          <a:p>
            <a:pPr marL="0" lvl="0" indent="0" algn="l" rtl="0">
              <a:lnSpc>
                <a:spcPct val="120000"/>
              </a:lnSpc>
              <a:spcBef>
                <a:spcPts val="0"/>
              </a:spcBef>
              <a:spcAft>
                <a:spcPts val="0"/>
              </a:spcAft>
              <a:buSzPts val="3000"/>
              <a:buNone/>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Statt eines fix verteilten „Kuchens“, zeigt ein „</a:t>
            </a:r>
            <a:r>
              <a:rPr lang="de-DE" sz="2400" b="1"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Hefeteig“</a:t>
            </a: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dies besser:</a:t>
            </a:r>
            <a:endParaRPr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914400" lvl="1" indent="-419100" algn="l" rtl="0">
              <a:lnSpc>
                <a:spcPct val="120000"/>
              </a:lnSpc>
              <a:spcBef>
                <a:spcPts val="0"/>
              </a:spcBef>
              <a:spcAft>
                <a:spcPts val="0"/>
              </a:spcAft>
              <a:buClr>
                <a:srgbClr val="000E8E"/>
              </a:buClr>
              <a:buSzPts val="3000"/>
              <a:buChar char="•"/>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Insgesamt wächst der Teig stetig (etwa wie Wirtschaftswachstum)</a:t>
            </a:r>
            <a:endParaRPr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914400" lvl="1" indent="-419100" algn="l" rtl="0">
              <a:lnSpc>
                <a:spcPct val="120000"/>
              </a:lnSpc>
              <a:spcBef>
                <a:spcPts val="0"/>
              </a:spcBef>
              <a:spcAft>
                <a:spcPts val="0"/>
              </a:spcAft>
              <a:buClr>
                <a:srgbClr val="000E8E"/>
              </a:buClr>
              <a:buSzPts val="3000"/>
              <a:buChar char="•"/>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Wenige Menschen besitzen ein Großteil des Teigs</a:t>
            </a:r>
            <a:endParaRPr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1371600" lvl="2" indent="-419100" algn="l" rtl="0">
              <a:lnSpc>
                <a:spcPct val="120000"/>
              </a:lnSpc>
              <a:spcBef>
                <a:spcPts val="0"/>
              </a:spcBef>
              <a:spcAft>
                <a:spcPts val="0"/>
              </a:spcAft>
              <a:buClr>
                <a:srgbClr val="000E8E"/>
              </a:buClr>
              <a:buSzPts val="3000"/>
              <a:buChar char="•"/>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dieser enthält mehr Hefe und bessere Rahmenbedingungen (z. B. </a:t>
            </a:r>
            <a:r>
              <a:rPr lang="de-DE" sz="2400" dirty="0" err="1">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Temparatur</a:t>
            </a: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dadurch wächst er schneller </a:t>
            </a:r>
            <a:endParaRPr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914400" lvl="1" indent="-419100" algn="l" rtl="0">
              <a:lnSpc>
                <a:spcPct val="120000"/>
              </a:lnSpc>
              <a:spcBef>
                <a:spcPts val="0"/>
              </a:spcBef>
              <a:spcAft>
                <a:spcPts val="0"/>
              </a:spcAft>
              <a:buClr>
                <a:srgbClr val="000E8E"/>
              </a:buClr>
              <a:buSzPts val="3000"/>
              <a:buChar char="•"/>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Die kleineren Teile wachsen zwar auch, aber viel langsamer</a:t>
            </a:r>
          </a:p>
          <a:p>
            <a:pPr marL="495300" lvl="1" indent="0" algn="l" rtl="0">
              <a:lnSpc>
                <a:spcPct val="120000"/>
              </a:lnSpc>
              <a:spcBef>
                <a:spcPts val="0"/>
              </a:spcBef>
              <a:spcAft>
                <a:spcPts val="0"/>
              </a:spcAft>
              <a:buClr>
                <a:srgbClr val="000E8E"/>
              </a:buClr>
              <a:buSzPts val="3000"/>
              <a:buNone/>
            </a:pPr>
            <a:endParaRPr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0" lvl="0" indent="0" algn="l" rtl="0">
              <a:lnSpc>
                <a:spcPct val="120000"/>
              </a:lnSpc>
              <a:spcBef>
                <a:spcPts val="0"/>
              </a:spcBef>
              <a:spcAft>
                <a:spcPts val="0"/>
              </a:spcAft>
              <a:buNone/>
            </a:pP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Deswegen </a:t>
            </a:r>
            <a:r>
              <a:rPr lang="de-DE" sz="2400" b="1"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nimmt</a:t>
            </a: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de-DE" sz="2400" b="1"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die</a:t>
            </a:r>
            <a:r>
              <a:rPr lang="de-DE" sz="2400"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r>
              <a:rPr lang="de-DE" sz="2400" b="1"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Ungleichheit insgesamt zu</a:t>
            </a:r>
            <a:r>
              <a:rPr lang="de-DE" sz="2400" b="1" dirty="0">
                <a:solidFill>
                  <a:srgbClr val="000E8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t>
            </a:r>
            <a:endParaRPr sz="2400" dirty="0">
              <a:solidFill>
                <a:srgbClr val="000E8E"/>
              </a:solidFill>
            </a:endParaRPr>
          </a:p>
        </p:txBody>
      </p:sp>
      <p:sp>
        <p:nvSpPr>
          <p:cNvPr id="592" name="Google Shape;592;g3b8f3acb840_0_279"/>
          <p:cNvSpPr txBox="1">
            <a:spLocks noGrp="1"/>
          </p:cNvSpPr>
          <p:nvPr>
            <p:ph type="body" idx="2"/>
          </p:nvPr>
        </p:nvSpPr>
        <p:spPr>
          <a:xfrm>
            <a:off x="918150" y="769800"/>
            <a:ext cx="10089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34" dirty="0"/>
              <a:t>Ungleichheit ist dynamisch</a:t>
            </a:r>
            <a:endParaRPr sz="353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body" idx="2"/>
          </p:nvPr>
        </p:nvSpPr>
        <p:spPr>
          <a:xfrm>
            <a:off x="838202" y="789783"/>
            <a:ext cx="58230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903"/>
              <a:buNone/>
            </a:pPr>
            <a:r>
              <a:rPr lang="de-DE" sz="4802" dirty="0"/>
              <a:t>Vorstellungsrunde</a:t>
            </a:r>
            <a:endParaRPr sz="4802" dirty="0"/>
          </a:p>
        </p:txBody>
      </p:sp>
      <p:sp>
        <p:nvSpPr>
          <p:cNvPr id="155" name="Google Shape;155;p6"/>
          <p:cNvSpPr txBox="1">
            <a:spLocks noGrp="1"/>
          </p:cNvSpPr>
          <p:nvPr>
            <p:ph type="body" idx="3"/>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000D86"/>
              </a:buClr>
              <a:buSzPts val="3000"/>
              <a:buAutoNum type="arabicPeriod"/>
            </a:pPr>
            <a:r>
              <a:rPr lang="de-DE" b="1"/>
              <a:t>Wie heißt du? Was sind deine Pronomen? </a:t>
            </a:r>
            <a:endParaRPr b="1"/>
          </a:p>
          <a:p>
            <a:pPr marL="514350" lvl="0" indent="-514350" algn="l" rtl="0">
              <a:lnSpc>
                <a:spcPct val="90000"/>
              </a:lnSpc>
              <a:spcBef>
                <a:spcPts val="1000"/>
              </a:spcBef>
              <a:spcAft>
                <a:spcPts val="0"/>
              </a:spcAft>
              <a:buClr>
                <a:srgbClr val="FF6555"/>
              </a:buClr>
              <a:buSzPts val="3000"/>
              <a:buAutoNum type="arabicPeriod"/>
            </a:pPr>
            <a:r>
              <a:rPr lang="de-DE" b="1">
                <a:solidFill>
                  <a:srgbClr val="FF6555"/>
                </a:solidFill>
              </a:rPr>
              <a:t>Optionales weiteres Merkmal</a:t>
            </a:r>
            <a:endParaRPr b="1">
              <a:solidFill>
                <a:srgbClr val="FF6555"/>
              </a:solidFill>
            </a:endParaRPr>
          </a:p>
          <a:p>
            <a:pPr marL="514350" lvl="0" indent="-514350" algn="l" rtl="0">
              <a:lnSpc>
                <a:spcPct val="90000"/>
              </a:lnSpc>
              <a:spcBef>
                <a:spcPts val="1000"/>
              </a:spcBef>
              <a:spcAft>
                <a:spcPts val="0"/>
              </a:spcAft>
              <a:buClr>
                <a:srgbClr val="000D86"/>
              </a:buClr>
              <a:buSzPts val="3000"/>
              <a:buAutoNum type="arabicPeriod"/>
            </a:pPr>
            <a:r>
              <a:rPr lang="de-DE" b="1"/>
              <a:t>Was verbindest/assoziierst du mit Steuern? </a:t>
            </a:r>
            <a:endParaRPr b="1"/>
          </a:p>
          <a:p>
            <a:pPr marL="514350" lvl="0" indent="-323850" algn="l" rtl="0">
              <a:lnSpc>
                <a:spcPct val="90000"/>
              </a:lnSpc>
              <a:spcBef>
                <a:spcPts val="1000"/>
              </a:spcBef>
              <a:spcAft>
                <a:spcPts val="0"/>
              </a:spcAft>
              <a:buClr>
                <a:srgbClr val="000D86"/>
              </a:buClr>
              <a:buSzPts val="3000"/>
              <a:buFont typeface="Play"/>
              <a:buNone/>
            </a:pPr>
            <a:endParaRPr/>
          </a:p>
          <a:p>
            <a:pPr marL="0" lvl="0" indent="0" algn="l" rtl="0">
              <a:lnSpc>
                <a:spcPct val="90000"/>
              </a:lnSpc>
              <a:spcBef>
                <a:spcPts val="1000"/>
              </a:spcBef>
              <a:spcAft>
                <a:spcPts val="0"/>
              </a:spcAft>
              <a:buClr>
                <a:srgbClr val="000D86"/>
              </a:buClr>
              <a:buSzPts val="3000"/>
              <a:buNone/>
            </a:pPr>
            <a:r>
              <a:rPr lang="de-DE"/>
              <a:t>Schreibt eure Assoziationen zur </a:t>
            </a:r>
            <a:r>
              <a:rPr lang="de-DE" b="1"/>
              <a:t>dritten Frage </a:t>
            </a:r>
            <a:r>
              <a:rPr lang="de-DE"/>
              <a:t>auf eine </a:t>
            </a:r>
            <a:r>
              <a:rPr lang="de-DE" b="1"/>
              <a:t>blaue </a:t>
            </a:r>
            <a:r>
              <a:rPr lang="de-DE"/>
              <a:t>Moderationskarte.</a:t>
            </a:r>
            <a:endParaRPr/>
          </a:p>
        </p:txBody>
      </p:sp>
      <p:sp>
        <p:nvSpPr>
          <p:cNvPr id="156" name="Google Shape;156;p6"/>
          <p:cNvSpPr/>
          <p:nvPr/>
        </p:nvSpPr>
        <p:spPr>
          <a:xfrm>
            <a:off x="8612372" y="4784653"/>
            <a:ext cx="3602736" cy="2093610"/>
          </a:xfrm>
          <a:custGeom>
            <a:avLst/>
            <a:gdLst/>
            <a:ahLst/>
            <a:cxnLst/>
            <a:rect l="l" t="t" r="r" b="b"/>
            <a:pathLst>
              <a:path w="7315200" h="3950208" extrusionOk="0">
                <a:moveTo>
                  <a:pt x="0" y="0"/>
                </a:moveTo>
                <a:lnTo>
                  <a:pt x="7315200" y="0"/>
                </a:lnTo>
                <a:lnTo>
                  <a:pt x="7315200" y="3950208"/>
                </a:lnTo>
                <a:lnTo>
                  <a:pt x="0" y="395020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FF00"/>
              </a:solidFill>
              <a:highlight>
                <a:srgbClr val="45818E"/>
              </a:highlight>
              <a:latin typeface="Arial"/>
              <a:ea typeface="Arial"/>
              <a:cs typeface="Arial"/>
              <a:sym typeface="Arial"/>
            </a:endParaRPr>
          </a:p>
        </p:txBody>
      </p:sp>
      <p:sp>
        <p:nvSpPr>
          <p:cNvPr id="157" name="Google Shape;157;p6"/>
          <p:cNvSpPr txBox="1">
            <a:spLocks noGrp="1"/>
          </p:cNvSpPr>
          <p:nvPr>
            <p:ph type="body" idx="1"/>
          </p:nvPr>
        </p:nvSpPr>
        <p:spPr>
          <a:xfrm>
            <a:off x="838199" y="168275"/>
            <a:ext cx="6923100" cy="48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 Stille Reflexionsphase + Plenum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3b8f3acb840_0_227"/>
          <p:cNvSpPr txBox="1">
            <a:spLocks noGrp="1"/>
          </p:cNvSpPr>
          <p:nvPr>
            <p:ph type="body" idx="3"/>
          </p:nvPr>
        </p:nvSpPr>
        <p:spPr>
          <a:xfrm>
            <a:off x="838200" y="1825625"/>
            <a:ext cx="10089600" cy="46656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3000"/>
              <a:buNone/>
            </a:pPr>
            <a:r>
              <a:rPr lang="de-DE" dirty="0">
                <a:solidFill>
                  <a:srgbClr val="000E8E"/>
                </a:solidFill>
              </a:rPr>
              <a:t>In Deutschland wird mittlerweile </a:t>
            </a:r>
            <a:r>
              <a:rPr lang="de-DE" b="1" dirty="0">
                <a:solidFill>
                  <a:srgbClr val="000E8E"/>
                </a:solidFill>
              </a:rPr>
              <a:t>mehr als 50%</a:t>
            </a:r>
            <a:r>
              <a:rPr lang="de-DE" dirty="0">
                <a:solidFill>
                  <a:srgbClr val="000E8E"/>
                </a:solidFill>
              </a:rPr>
              <a:t> des Vermögens vererbt/verschenkt statt erarbeitet.</a:t>
            </a:r>
            <a:br>
              <a:rPr lang="de-DE" dirty="0">
                <a:solidFill>
                  <a:srgbClr val="000E8E"/>
                </a:solidFill>
              </a:rPr>
            </a:br>
            <a:endParaRPr dirty="0">
              <a:solidFill>
                <a:srgbClr val="000E8E"/>
              </a:solidFill>
            </a:endParaRPr>
          </a:p>
          <a:p>
            <a:pPr marL="0" lvl="0" indent="0" algn="l" rtl="0">
              <a:lnSpc>
                <a:spcPct val="105000"/>
              </a:lnSpc>
              <a:spcBef>
                <a:spcPts val="0"/>
              </a:spcBef>
              <a:spcAft>
                <a:spcPts val="0"/>
              </a:spcAft>
              <a:buSzPts val="3000"/>
              <a:buNone/>
            </a:pPr>
            <a:r>
              <a:rPr lang="de-DE" dirty="0">
                <a:solidFill>
                  <a:srgbClr val="000E8E"/>
                </a:solidFill>
              </a:rPr>
              <a:t>→ 	Deutschland ist also immer </a:t>
            </a:r>
            <a:r>
              <a:rPr lang="de-DE" b="1" dirty="0">
                <a:solidFill>
                  <a:srgbClr val="000E8E"/>
                </a:solidFill>
              </a:rPr>
              <a:t>weniger eine 	Leistungs-, sondern eine Erbengesellschaft</a:t>
            </a:r>
            <a:r>
              <a:rPr lang="de-DE" sz="3500" b="1" dirty="0">
                <a:solidFill>
                  <a:srgbClr val="000E8E"/>
                </a:solidFill>
              </a:rPr>
              <a:t>.</a:t>
            </a:r>
            <a:br>
              <a:rPr lang="de-DE" sz="3500" b="1" dirty="0">
                <a:solidFill>
                  <a:srgbClr val="000E8E"/>
                </a:solidFill>
              </a:rPr>
            </a:br>
            <a:endParaRPr dirty="0">
              <a:solidFill>
                <a:srgbClr val="000E8E"/>
              </a:solidFill>
            </a:endParaRPr>
          </a:p>
        </p:txBody>
      </p:sp>
      <p:sp>
        <p:nvSpPr>
          <p:cNvPr id="599" name="Google Shape;599;g3b8f3acb840_0_227"/>
          <p:cNvSpPr/>
          <p:nvPr/>
        </p:nvSpPr>
        <p:spPr>
          <a:xfrm>
            <a:off x="0" y="750550"/>
            <a:ext cx="92004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0" name="Google Shape;600;g3b8f3acb840_0_227"/>
          <p:cNvSpPr txBox="1">
            <a:spLocks noGrp="1"/>
          </p:cNvSpPr>
          <p:nvPr>
            <p:ph type="body" idx="2"/>
          </p:nvPr>
        </p:nvSpPr>
        <p:spPr>
          <a:xfrm>
            <a:off x="918150" y="769800"/>
            <a:ext cx="10089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3710"/>
              <a:buNone/>
            </a:pPr>
            <a:r>
              <a:rPr lang="de-DE" sz="3534" dirty="0"/>
              <a:t>Erben- oder Leistungsgesellschaft?</a:t>
            </a:r>
            <a:endParaRPr sz="3534"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3b8f3acb840_0_285"/>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4000" dirty="0"/>
              <a:t>Soziale Mobilität</a:t>
            </a:r>
            <a:endParaRPr sz="4000" dirty="0"/>
          </a:p>
        </p:txBody>
      </p:sp>
      <p:sp>
        <p:nvSpPr>
          <p:cNvPr id="607" name="Google Shape;607;g3b8f3acb840_0_285"/>
          <p:cNvSpPr txBox="1">
            <a:spLocks noGrp="1"/>
          </p:cNvSpPr>
          <p:nvPr>
            <p:ph type="body" idx="3"/>
          </p:nvPr>
        </p:nvSpPr>
        <p:spPr>
          <a:xfrm>
            <a:off x="520700" y="2101700"/>
            <a:ext cx="4821600" cy="3519600"/>
          </a:xfrm>
          <a:prstGeom prst="rect">
            <a:avLst/>
          </a:prstGeom>
          <a:noFill/>
          <a:ln>
            <a:noFill/>
          </a:ln>
        </p:spPr>
        <p:txBody>
          <a:bodyPr spcFirstLastPara="1" wrap="square" lIns="91425" tIns="45700" rIns="91425" bIns="45700" anchor="t" anchorCtr="0">
            <a:noAutofit/>
          </a:bodyPr>
          <a:lstStyle/>
          <a:p>
            <a:pPr marL="457200" lvl="0" indent="-419100" algn="l" rtl="0">
              <a:lnSpc>
                <a:spcPct val="120000"/>
              </a:lnSpc>
              <a:spcBef>
                <a:spcPts val="0"/>
              </a:spcBef>
              <a:spcAft>
                <a:spcPts val="0"/>
              </a:spcAft>
              <a:buClr>
                <a:srgbClr val="000E8E"/>
              </a:buClr>
              <a:buSzPts val="3000"/>
              <a:buChar char="•"/>
            </a:pPr>
            <a:r>
              <a:rPr lang="de-DE" sz="2100" dirty="0">
                <a:solidFill>
                  <a:srgbClr val="000E8E"/>
                </a:solidFill>
              </a:rPr>
              <a:t>Dementsprechend ist auch die </a:t>
            </a:r>
            <a:r>
              <a:rPr lang="de-DE" sz="2100" b="1" dirty="0">
                <a:solidFill>
                  <a:srgbClr val="000E8E"/>
                </a:solidFill>
              </a:rPr>
              <a:t>soziale Mobilität sehr gering </a:t>
            </a:r>
            <a:endParaRPr sz="2100" b="1" dirty="0">
              <a:solidFill>
                <a:srgbClr val="000E8E"/>
              </a:solidFill>
            </a:endParaRPr>
          </a:p>
          <a:p>
            <a:pPr marL="457200" lvl="0" indent="0" algn="l" rtl="0">
              <a:lnSpc>
                <a:spcPct val="120000"/>
              </a:lnSpc>
              <a:spcBef>
                <a:spcPts val="0"/>
              </a:spcBef>
              <a:spcAft>
                <a:spcPts val="0"/>
              </a:spcAft>
              <a:buSzPts val="7500"/>
              <a:buNone/>
            </a:pPr>
            <a:endParaRPr sz="210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100" dirty="0">
                <a:solidFill>
                  <a:srgbClr val="000E8E"/>
                </a:solidFill>
              </a:rPr>
              <a:t>Um aus der unteren in die Mittelschicht zu gelangen, dauert es im Schnitt 6 Generationen (150-180 Jahre) </a:t>
            </a:r>
            <a:br>
              <a:rPr lang="de-DE" sz="2100" dirty="0"/>
            </a:br>
            <a:endParaRPr sz="210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100" dirty="0">
                <a:solidFill>
                  <a:srgbClr val="000E8E"/>
                </a:solidFill>
              </a:rPr>
              <a:t>In skandinavischen Ländern sind es meist 2-3 Generationen</a:t>
            </a:r>
            <a:endParaRPr sz="2100" dirty="0">
              <a:solidFill>
                <a:srgbClr val="000E8E"/>
              </a:solidFill>
            </a:endParaRPr>
          </a:p>
        </p:txBody>
      </p:sp>
      <p:pic>
        <p:nvPicPr>
          <p:cNvPr id="608" name="Google Shape;608;g3b8f3acb840_0_285"/>
          <p:cNvPicPr preferRelativeResize="0"/>
          <p:nvPr/>
        </p:nvPicPr>
        <p:blipFill rotWithShape="1">
          <a:blip r:embed="rId3">
            <a:alphaModFix/>
          </a:blip>
          <a:srcRect/>
          <a:stretch/>
        </p:blipFill>
        <p:spPr>
          <a:xfrm>
            <a:off x="5881200" y="1919350"/>
            <a:ext cx="5658650" cy="3519550"/>
          </a:xfrm>
          <a:prstGeom prst="rect">
            <a:avLst/>
          </a:prstGeom>
          <a:noFill/>
          <a:ln>
            <a:noFill/>
          </a:ln>
        </p:spPr>
      </p:pic>
      <p:sp>
        <p:nvSpPr>
          <p:cNvPr id="609" name="Google Shape;609;g3b8f3acb840_0_285"/>
          <p:cNvSpPr txBox="1">
            <a:spLocks noGrp="1"/>
          </p:cNvSpPr>
          <p:nvPr>
            <p:ph type="body" idx="3"/>
          </p:nvPr>
        </p:nvSpPr>
        <p:spPr>
          <a:xfrm>
            <a:off x="9186727" y="5438900"/>
            <a:ext cx="2484573" cy="4695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ct val="170454"/>
              <a:buNone/>
            </a:pPr>
            <a:r>
              <a:rPr lang="de-DE" sz="1600" dirty="0">
                <a:solidFill>
                  <a:srgbClr val="000E8E"/>
                </a:solidFill>
              </a:rPr>
              <a:t>Quelle: Ungleichheit.info</a:t>
            </a:r>
            <a:endParaRPr sz="11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3b8f3acb840_0_234"/>
          <p:cNvSpPr txBox="1">
            <a:spLocks noGrp="1"/>
          </p:cNvSpPr>
          <p:nvPr>
            <p:ph type="body" idx="3"/>
          </p:nvPr>
        </p:nvSpPr>
        <p:spPr>
          <a:xfrm>
            <a:off x="838199" y="1825625"/>
            <a:ext cx="10940845" cy="4665600"/>
          </a:xfrm>
          <a:prstGeom prst="rect">
            <a:avLst/>
          </a:prstGeom>
          <a:noFill/>
          <a:ln>
            <a:noFill/>
          </a:ln>
        </p:spPr>
        <p:txBody>
          <a:bodyPr spcFirstLastPara="1" wrap="square" lIns="91425" tIns="45700" rIns="91425" bIns="45700" anchor="t" anchorCtr="0">
            <a:normAutofit fontScale="62500" lnSpcReduction="20000"/>
          </a:bodyPr>
          <a:lstStyle/>
          <a:p>
            <a:pPr marL="38092" lvl="0" indent="0" algn="l" rtl="0">
              <a:lnSpc>
                <a:spcPct val="120000"/>
              </a:lnSpc>
              <a:spcBef>
                <a:spcPts val="0"/>
              </a:spcBef>
              <a:spcAft>
                <a:spcPts val="0"/>
              </a:spcAft>
              <a:buClr>
                <a:srgbClr val="000E8E"/>
              </a:buClr>
              <a:buSzPct val="104761"/>
              <a:buNone/>
            </a:pPr>
            <a:r>
              <a:rPr lang="de-DE" sz="4581" dirty="0">
                <a:solidFill>
                  <a:srgbClr val="000E8E"/>
                </a:solidFill>
              </a:rPr>
              <a:t>Ungleichheit lässt sich auf zwei Ebenen adressieren:</a:t>
            </a:r>
            <a:br>
              <a:rPr lang="de-DE" sz="4581" dirty="0">
                <a:solidFill>
                  <a:srgbClr val="000E8E"/>
                </a:solidFill>
              </a:rPr>
            </a:br>
            <a:endParaRPr lang="de-DE" sz="4581" dirty="0">
              <a:solidFill>
                <a:srgbClr val="000E8E"/>
              </a:solidFill>
            </a:endParaRPr>
          </a:p>
          <a:p>
            <a:pPr marL="1071563" lvl="0" indent="-530225" algn="l" rtl="0">
              <a:lnSpc>
                <a:spcPct val="120000"/>
              </a:lnSpc>
              <a:spcBef>
                <a:spcPts val="0"/>
              </a:spcBef>
              <a:spcAft>
                <a:spcPts val="0"/>
              </a:spcAft>
              <a:buClr>
                <a:srgbClr val="000E8E"/>
              </a:buClr>
              <a:buSzPct val="100000"/>
              <a:buFont typeface="+mj-lt"/>
              <a:buAutoNum type="arabicParenR"/>
            </a:pPr>
            <a:r>
              <a:rPr lang="de-DE" sz="4581" b="1" dirty="0">
                <a:solidFill>
                  <a:srgbClr val="000E8E"/>
                </a:solidFill>
              </a:rPr>
              <a:t>Primärverteilung</a:t>
            </a:r>
            <a:r>
              <a:rPr lang="de-DE" sz="4581" dirty="0">
                <a:solidFill>
                  <a:srgbClr val="000E8E"/>
                </a:solidFill>
              </a:rPr>
              <a:t> (Aufstiegschancen ermöglichen, soziale Mobilität und Durchlässigkeiten stärken, Chancengleichheit herstellen)</a:t>
            </a:r>
          </a:p>
          <a:p>
            <a:pPr marL="1071563" lvl="0" indent="-530225" algn="l" rtl="0">
              <a:lnSpc>
                <a:spcPct val="120000"/>
              </a:lnSpc>
              <a:spcBef>
                <a:spcPts val="0"/>
              </a:spcBef>
              <a:spcAft>
                <a:spcPts val="0"/>
              </a:spcAft>
              <a:buClr>
                <a:srgbClr val="000E8E"/>
              </a:buClr>
              <a:buSzPct val="100000"/>
              <a:buFont typeface="+mj-lt"/>
              <a:buAutoNum type="arabicParenR"/>
            </a:pPr>
            <a:r>
              <a:rPr lang="de-DE" sz="4581" b="1" dirty="0">
                <a:solidFill>
                  <a:srgbClr val="000E8E"/>
                </a:solidFill>
              </a:rPr>
              <a:t>Sekundärverteilung </a:t>
            </a:r>
            <a:r>
              <a:rPr lang="de-DE" sz="4581" dirty="0">
                <a:solidFill>
                  <a:srgbClr val="000E8E"/>
                </a:solidFill>
              </a:rPr>
              <a:t>(Umverteilungseffekte durch Steuern und Transferleistungen erhöhen) </a:t>
            </a:r>
            <a:br>
              <a:rPr lang="de-DE" sz="4581" dirty="0">
                <a:solidFill>
                  <a:srgbClr val="000E8E"/>
                </a:solidFill>
              </a:rPr>
            </a:br>
            <a:endParaRPr sz="4581" dirty="0">
              <a:solidFill>
                <a:srgbClr val="000E8E"/>
              </a:solidFill>
            </a:endParaRPr>
          </a:p>
          <a:p>
            <a:pPr marL="38092" lvl="0" indent="0" algn="l" rtl="0">
              <a:lnSpc>
                <a:spcPct val="120000"/>
              </a:lnSpc>
              <a:spcBef>
                <a:spcPts val="0"/>
              </a:spcBef>
              <a:spcAft>
                <a:spcPts val="0"/>
              </a:spcAft>
              <a:buClr>
                <a:srgbClr val="000E8E"/>
              </a:buClr>
              <a:buSzPct val="104761"/>
              <a:buNone/>
            </a:pPr>
            <a:r>
              <a:rPr lang="de-DE" sz="4800" dirty="0">
                <a:solidFill>
                  <a:srgbClr val="000E8E"/>
                </a:solidFill>
              </a:rPr>
              <a:t>→ 	</a:t>
            </a:r>
            <a:r>
              <a:rPr lang="de-DE" sz="4581" dirty="0">
                <a:solidFill>
                  <a:srgbClr val="000E8E"/>
                </a:solidFill>
              </a:rPr>
              <a:t>Heute betrachten wir insbesondere </a:t>
            </a:r>
            <a:r>
              <a:rPr lang="de-DE" sz="4581" b="1" dirty="0">
                <a:solidFill>
                  <a:srgbClr val="000E8E"/>
                </a:solidFill>
              </a:rPr>
              <a:t>Steuern als Instrument 	zur Umverteilung</a:t>
            </a:r>
            <a:r>
              <a:rPr lang="de-DE" sz="4581" dirty="0">
                <a:solidFill>
                  <a:srgbClr val="000E8E"/>
                </a:solidFill>
              </a:rPr>
              <a:t> (also die Sekundärverteilung)</a:t>
            </a:r>
            <a:endParaRPr sz="4581" dirty="0">
              <a:solidFill>
                <a:srgbClr val="000E8E"/>
              </a:solidFill>
            </a:endParaRPr>
          </a:p>
        </p:txBody>
      </p:sp>
      <p:sp>
        <p:nvSpPr>
          <p:cNvPr id="616" name="Google Shape;616;g3b8f3acb840_0_234"/>
          <p:cNvSpPr txBox="1"/>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D86"/>
              </a:buClr>
              <a:buSzPts val="5300"/>
              <a:buFont typeface="Arial"/>
              <a:buNone/>
            </a:pPr>
            <a:r>
              <a:rPr lang="de-DE" sz="3200" b="1" i="0" u="none" strike="noStrike" cap="none" dirty="0">
                <a:solidFill>
                  <a:srgbClr val="000D86"/>
                </a:solidFill>
                <a:latin typeface="Arial"/>
                <a:ea typeface="Arial"/>
                <a:cs typeface="Arial"/>
                <a:sym typeface="Arial"/>
              </a:rPr>
              <a:t>Wie adressiert man Ungleichheit?</a:t>
            </a:r>
            <a:endParaRPr sz="3200" b="1" i="0" u="none" strike="noStrike" cap="none" dirty="0">
              <a:solidFill>
                <a:srgbClr val="000D86"/>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3b8f3acb840_0_241"/>
          <p:cNvSpPr/>
          <p:nvPr/>
        </p:nvSpPr>
        <p:spPr>
          <a:xfrm>
            <a:off x="0" y="-6246"/>
            <a:ext cx="12183000" cy="6861300"/>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3" name="Google Shape;623;g3b8f3acb840_0_241"/>
          <p:cNvSpPr/>
          <p:nvPr/>
        </p:nvSpPr>
        <p:spPr>
          <a:xfrm>
            <a:off x="-234875" y="-75150"/>
            <a:ext cx="14401014" cy="8383447"/>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624" name="Google Shape;624;g3b8f3acb840_0_241"/>
          <p:cNvSpPr txBox="1"/>
          <p:nvPr/>
        </p:nvSpPr>
        <p:spPr>
          <a:xfrm>
            <a:off x="1055515" y="2588442"/>
            <a:ext cx="10087500" cy="167190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45"/>
              </a:lnSpc>
              <a:spcBef>
                <a:spcPts val="0"/>
              </a:spcBef>
              <a:spcAft>
                <a:spcPts val="0"/>
              </a:spcAft>
              <a:buClr>
                <a:srgbClr val="000000"/>
              </a:buClr>
              <a:buSzPts val="4934"/>
              <a:buFont typeface="Arial"/>
              <a:buNone/>
            </a:pPr>
            <a:r>
              <a:rPr lang="de-DE" sz="4900" b="1" i="0" u="none" strike="noStrike" cap="none" dirty="0">
                <a:solidFill>
                  <a:srgbClr val="000E8E"/>
                </a:solidFill>
                <a:latin typeface="Arial"/>
                <a:ea typeface="Arial"/>
                <a:cs typeface="Arial"/>
                <a:sym typeface="Arial"/>
              </a:rPr>
              <a:t>7. Die Gerechtigkeitslücken im deutschen Steuersystem</a:t>
            </a:r>
            <a:endParaRPr sz="4900" b="1" i="0" u="none" strike="noStrike" cap="none" dirty="0">
              <a:solidFill>
                <a:srgbClr val="000E8E"/>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3b8f3acb840_0_295"/>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4400" dirty="0"/>
              <a:t>Gerechtigkeitslücken</a:t>
            </a:r>
            <a:endParaRPr sz="4800" dirty="0"/>
          </a:p>
        </p:txBody>
      </p:sp>
      <p:sp>
        <p:nvSpPr>
          <p:cNvPr id="631" name="Google Shape;631;g3b8f3acb840_0_295"/>
          <p:cNvSpPr txBox="1">
            <a:spLocks noGrp="1"/>
          </p:cNvSpPr>
          <p:nvPr>
            <p:ph type="body" idx="3"/>
          </p:nvPr>
        </p:nvSpPr>
        <p:spPr>
          <a:xfrm>
            <a:off x="838200" y="2843850"/>
            <a:ext cx="10515600" cy="11703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0000"/>
              </a:lnSpc>
              <a:spcBef>
                <a:spcPts val="0"/>
              </a:spcBef>
              <a:spcAft>
                <a:spcPts val="0"/>
              </a:spcAft>
              <a:buSzPts val="3000"/>
              <a:buNone/>
            </a:pPr>
            <a:r>
              <a:rPr lang="de-DE" b="1">
                <a:solidFill>
                  <a:srgbClr val="000E8E"/>
                </a:solidFill>
              </a:rPr>
              <a:t>Was könnten Gerechtigkeitslücken im deutschen Steuersystem sein? </a:t>
            </a:r>
            <a:endParaRPr b="1">
              <a:solidFill>
                <a:srgbClr val="000E8E"/>
              </a:solidFill>
            </a:endParaRPr>
          </a:p>
        </p:txBody>
      </p:sp>
      <p:sp>
        <p:nvSpPr>
          <p:cNvPr id="632" name="Google Shape;632;g3b8f3acb840_0_295"/>
          <p:cNvSpPr txBox="1">
            <a:spLocks noGrp="1"/>
          </p:cNvSpPr>
          <p:nvPr>
            <p:ph type="body" idx="1"/>
          </p:nvPr>
        </p:nvSpPr>
        <p:spPr>
          <a:xfrm>
            <a:off x="643400" y="60450"/>
            <a:ext cx="84951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Plenum + Gruppenarbeit + Input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3b8f3acb840_0_309"/>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3500" dirty="0"/>
              <a:t>Gruppenarbeit: Zuteilung</a:t>
            </a:r>
            <a:endParaRPr sz="3500" dirty="0"/>
          </a:p>
        </p:txBody>
      </p:sp>
      <p:sp>
        <p:nvSpPr>
          <p:cNvPr id="639" name="Google Shape;639;g3b8f3acb840_0_309"/>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fontScale="55000" lnSpcReduction="20000"/>
          </a:bodyPr>
          <a:lstStyle/>
          <a:p>
            <a:pPr marL="457200" lvl="0" indent="-382270" algn="l" rtl="0">
              <a:lnSpc>
                <a:spcPct val="140000"/>
              </a:lnSpc>
              <a:spcBef>
                <a:spcPts val="0"/>
              </a:spcBef>
              <a:spcAft>
                <a:spcPts val="0"/>
              </a:spcAft>
              <a:buClr>
                <a:srgbClr val="000E8E"/>
              </a:buClr>
              <a:buSzPct val="100000"/>
              <a:buAutoNum type="arabicParenR"/>
            </a:pPr>
            <a:r>
              <a:rPr lang="de-DE" sz="4400" b="1">
                <a:solidFill>
                  <a:srgbClr val="000E8E"/>
                </a:solidFill>
              </a:rPr>
              <a:t>Niedrige Vermögensbesteuerung: </a:t>
            </a:r>
            <a:r>
              <a:rPr lang="de-DE" sz="4400">
                <a:solidFill>
                  <a:srgbClr val="000E8E"/>
                </a:solidFill>
              </a:rPr>
              <a:t>Videoausschnitte aus der ZDF-Doku </a:t>
            </a:r>
            <a:r>
              <a:rPr lang="de-DE" sz="4400" u="sng">
                <a:solidFill>
                  <a:schemeClr val="hlink"/>
                </a:solidFill>
                <a:hlinkClick r:id="rId3"/>
              </a:rPr>
              <a:t>Die geheime Welt der Superreichen | Youtube,</a:t>
            </a:r>
            <a:r>
              <a:rPr lang="de-DE" sz="4400">
                <a:solidFill>
                  <a:srgbClr val="000E8E"/>
                </a:solidFill>
              </a:rPr>
              <a:t> Minuten 09:58–12:11 und Minuten 16:40–19:04</a:t>
            </a:r>
            <a:br>
              <a:rPr lang="de-DE" sz="4400">
                <a:solidFill>
                  <a:srgbClr val="000E8E"/>
                </a:solidFill>
              </a:rPr>
            </a:br>
            <a:endParaRPr sz="4400">
              <a:solidFill>
                <a:srgbClr val="000E8E"/>
              </a:solidFill>
            </a:endParaRPr>
          </a:p>
          <a:p>
            <a:pPr marL="457200" lvl="0" indent="-382270" algn="l" rtl="0">
              <a:lnSpc>
                <a:spcPct val="140000"/>
              </a:lnSpc>
              <a:spcBef>
                <a:spcPts val="0"/>
              </a:spcBef>
              <a:spcAft>
                <a:spcPts val="0"/>
              </a:spcAft>
              <a:buClr>
                <a:srgbClr val="000E8E"/>
              </a:buClr>
              <a:buSzPct val="100000"/>
              <a:buAutoNum type="arabicParenR"/>
            </a:pPr>
            <a:r>
              <a:rPr lang="de-DE" sz="4400" b="1">
                <a:solidFill>
                  <a:srgbClr val="000E8E"/>
                </a:solidFill>
              </a:rPr>
              <a:t>Ausnahmen bei der Erbschaftsteuer:</a:t>
            </a:r>
            <a:r>
              <a:rPr lang="de-DE" sz="4400">
                <a:solidFill>
                  <a:srgbClr val="000E8E"/>
                </a:solidFill>
              </a:rPr>
              <a:t> </a:t>
            </a:r>
            <a:r>
              <a:rPr lang="de-DE" sz="4400" u="sng">
                <a:solidFill>
                  <a:schemeClr val="hlink"/>
                </a:solidFill>
                <a:hlinkClick r:id="rId4"/>
              </a:rPr>
              <a:t>Videoclip zu Erbschaftsteuer: Schluss mit Ausnahmen für Superreiche! | Finanzschelle #14</a:t>
            </a:r>
            <a:r>
              <a:rPr lang="de-DE" sz="4400">
                <a:solidFill>
                  <a:srgbClr val="000E8E"/>
                </a:solidFill>
              </a:rPr>
              <a:t>, Minuten 00:49–02:28</a:t>
            </a:r>
            <a:br>
              <a:rPr lang="de-DE" sz="4400">
                <a:solidFill>
                  <a:srgbClr val="000E8E"/>
                </a:solidFill>
              </a:rPr>
            </a:br>
            <a:endParaRPr sz="4400">
              <a:solidFill>
                <a:srgbClr val="000E8E"/>
              </a:solidFill>
            </a:endParaRPr>
          </a:p>
          <a:p>
            <a:pPr marL="457200" lvl="0" indent="-382270" algn="l" rtl="0">
              <a:lnSpc>
                <a:spcPct val="140000"/>
              </a:lnSpc>
              <a:spcBef>
                <a:spcPts val="0"/>
              </a:spcBef>
              <a:spcAft>
                <a:spcPts val="0"/>
              </a:spcAft>
              <a:buClr>
                <a:srgbClr val="000E8E"/>
              </a:buClr>
              <a:buSzPct val="100000"/>
              <a:buAutoNum type="arabicParenR"/>
            </a:pPr>
            <a:r>
              <a:rPr lang="de-DE" sz="4400" b="1">
                <a:solidFill>
                  <a:srgbClr val="000E8E"/>
                </a:solidFill>
              </a:rPr>
              <a:t>Steuerhinterziehung: </a:t>
            </a:r>
            <a:r>
              <a:rPr lang="de-DE" sz="4400">
                <a:solidFill>
                  <a:srgbClr val="000E8E"/>
                </a:solidFill>
              </a:rPr>
              <a:t>Ausschnitt aus der ersten Folge der ZDF-Serie </a:t>
            </a:r>
            <a:r>
              <a:rPr lang="de-DE" sz="4400" u="sng">
                <a:solidFill>
                  <a:schemeClr val="hlink"/>
                </a:solidFill>
                <a:hlinkClick r:id="rId5"/>
              </a:rPr>
              <a:t>Die Affäre Cum-Ex,</a:t>
            </a:r>
            <a:r>
              <a:rPr lang="de-DE" sz="4400">
                <a:solidFill>
                  <a:srgbClr val="000E8E"/>
                </a:solidFill>
              </a:rPr>
              <a:t> Minuten 03:16–05:42</a:t>
            </a:r>
            <a:endParaRPr sz="4400">
              <a:solidFill>
                <a:srgbClr val="000E8E"/>
              </a:solidFill>
            </a:endParaRPr>
          </a:p>
        </p:txBody>
      </p:sp>
      <p:sp>
        <p:nvSpPr>
          <p:cNvPr id="640" name="Google Shape;640;g3b8f3acb840_0_309"/>
          <p:cNvSpPr txBox="1">
            <a:spLocks noGrp="1"/>
          </p:cNvSpPr>
          <p:nvPr>
            <p:ph type="body" idx="1"/>
          </p:nvPr>
        </p:nvSpPr>
        <p:spPr>
          <a:xfrm>
            <a:off x="643400" y="60450"/>
            <a:ext cx="84951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Plenum + Gruppenarbeit + Input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b8f3acb840_0_317"/>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3500" dirty="0"/>
              <a:t>Gruppenarbeit: Aufgaben</a:t>
            </a:r>
            <a:endParaRPr sz="3500" dirty="0"/>
          </a:p>
        </p:txBody>
      </p:sp>
      <p:sp>
        <p:nvSpPr>
          <p:cNvPr id="647" name="Google Shape;647;g3b8f3acb840_0_317"/>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605"/>
              <a:buNone/>
            </a:pPr>
            <a:r>
              <a:rPr lang="de-DE" sz="2400" b="1" dirty="0">
                <a:solidFill>
                  <a:srgbClr val="000E8E"/>
                </a:solidFill>
              </a:rPr>
              <a:t>Beantwortet mit den Videos und weiterer Recherche bitte folgende Fragen und haltet die Antworten auf Flipcharts fest:</a:t>
            </a:r>
            <a:endParaRPr sz="2400" b="1"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400" dirty="0">
                <a:solidFill>
                  <a:srgbClr val="000E8E"/>
                </a:solidFill>
              </a:rPr>
              <a:t>Wodurch kommt die Gerechtigkeitslücke zustande? </a:t>
            </a:r>
            <a:br>
              <a:rPr lang="de-DE" sz="2400" dirty="0">
                <a:solidFill>
                  <a:srgbClr val="000E8E"/>
                </a:solidFill>
              </a:rPr>
            </a:br>
            <a:r>
              <a:rPr lang="de-DE" sz="2400" dirty="0">
                <a:solidFill>
                  <a:srgbClr val="000E8E"/>
                </a:solidFill>
              </a:rPr>
              <a:t>Was führt dazu bzw. hat dazu geführt?</a:t>
            </a:r>
            <a:endParaRPr sz="240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400" dirty="0">
                <a:solidFill>
                  <a:srgbClr val="000E8E"/>
                </a:solidFill>
              </a:rPr>
              <a:t>Inwiefern wird die (Vermögens-)Ungleichheit dadurch verschärft? </a:t>
            </a:r>
            <a:endParaRPr sz="240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400" dirty="0">
                <a:solidFill>
                  <a:srgbClr val="000E8E"/>
                </a:solidFill>
              </a:rPr>
              <a:t>Wie ließe sich die jeweilige Gerechtigkeitslücke schließen? </a:t>
            </a:r>
            <a:endParaRPr sz="240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400" dirty="0">
                <a:solidFill>
                  <a:srgbClr val="000E8E"/>
                </a:solidFill>
              </a:rPr>
              <a:t>Optional: Wie (stark) tritt diese Gerechtigkeitslücke im gesellschaftlichen und politischen Diskurs auf? Wie genau wird sie thematisiert?</a:t>
            </a:r>
            <a:endParaRPr sz="2400" dirty="0">
              <a:solidFill>
                <a:srgbClr val="000E8E"/>
              </a:solidFill>
            </a:endParaRPr>
          </a:p>
          <a:p>
            <a:pPr marL="0" lvl="0" indent="0" algn="l" rtl="0">
              <a:lnSpc>
                <a:spcPct val="120000"/>
              </a:lnSpc>
              <a:spcBef>
                <a:spcPts val="0"/>
              </a:spcBef>
              <a:spcAft>
                <a:spcPts val="0"/>
              </a:spcAft>
              <a:buSzPts val="3000"/>
              <a:buNone/>
            </a:pPr>
            <a:endParaRPr sz="2400" dirty="0">
              <a:solidFill>
                <a:srgbClr val="000E8E"/>
              </a:solidFill>
            </a:endParaRPr>
          </a:p>
          <a:p>
            <a:pPr marL="0" lvl="0" indent="0" algn="l" rtl="0">
              <a:lnSpc>
                <a:spcPct val="120000"/>
              </a:lnSpc>
              <a:spcBef>
                <a:spcPts val="0"/>
              </a:spcBef>
              <a:spcAft>
                <a:spcPts val="0"/>
              </a:spcAft>
              <a:buSzPts val="605"/>
              <a:buNone/>
            </a:pPr>
            <a:r>
              <a:rPr lang="de-DE" sz="2400" b="1" dirty="0">
                <a:solidFill>
                  <a:srgbClr val="000E8E"/>
                </a:solidFill>
              </a:rPr>
              <a:t>Danach stellt ihr eure Gerechtigkeitslücke im Plenum vor und wir besprechen sie.</a:t>
            </a:r>
            <a:endParaRPr sz="2400" b="1" dirty="0">
              <a:solidFill>
                <a:srgbClr val="000E8E"/>
              </a:solidFill>
            </a:endParaRPr>
          </a:p>
        </p:txBody>
      </p:sp>
      <p:sp>
        <p:nvSpPr>
          <p:cNvPr id="648" name="Google Shape;648;g3b8f3acb840_0_317"/>
          <p:cNvSpPr txBox="1">
            <a:spLocks noGrp="1"/>
          </p:cNvSpPr>
          <p:nvPr>
            <p:ph type="body" idx="1"/>
          </p:nvPr>
        </p:nvSpPr>
        <p:spPr>
          <a:xfrm>
            <a:off x="643400" y="60450"/>
            <a:ext cx="84951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Plenum + Gruppenarbeit + Input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3b97dab4363_1_27"/>
          <p:cNvSpPr txBox="1">
            <a:spLocks noGrp="1"/>
          </p:cNvSpPr>
          <p:nvPr>
            <p:ph type="body" idx="3"/>
          </p:nvPr>
        </p:nvSpPr>
        <p:spPr>
          <a:xfrm>
            <a:off x="838200" y="2728500"/>
            <a:ext cx="10515600" cy="1401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0000"/>
              </a:lnSpc>
              <a:spcBef>
                <a:spcPts val="0"/>
              </a:spcBef>
              <a:spcAft>
                <a:spcPts val="0"/>
              </a:spcAft>
              <a:buSzPts val="3000"/>
              <a:buNone/>
            </a:pPr>
            <a:r>
              <a:rPr lang="de-DE" b="1">
                <a:solidFill>
                  <a:srgbClr val="000E8E"/>
                </a:solidFill>
              </a:rPr>
              <a:t>Was könnten Gerechtigkeitslücken im deutschen Steuersystem sein?</a:t>
            </a:r>
            <a:r>
              <a:rPr lang="de-DE" sz="4400" b="1">
                <a:solidFill>
                  <a:srgbClr val="000E8E"/>
                </a:solidFill>
              </a:rPr>
              <a:t> </a:t>
            </a:r>
            <a:endParaRPr sz="4400" b="1">
              <a:solidFill>
                <a:srgbClr val="000E8E"/>
              </a:solidFill>
            </a:endParaRPr>
          </a:p>
        </p:txBody>
      </p:sp>
      <p:sp>
        <p:nvSpPr>
          <p:cNvPr id="655" name="Google Shape;655;g3b97dab4363_1_27"/>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
        <p:nvSpPr>
          <p:cNvPr id="656" name="Google Shape;656;g3b97dab4363_1_27"/>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4400" dirty="0"/>
              <a:t>Gerechtigkeitslücken</a:t>
            </a:r>
            <a:endParaRPr sz="4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3b9352efddc_2_17"/>
          <p:cNvSpPr txBox="1">
            <a:spLocks noGrp="1"/>
          </p:cNvSpPr>
          <p:nvPr>
            <p:ph type="body" idx="2"/>
          </p:nvPr>
        </p:nvSpPr>
        <p:spPr>
          <a:xfrm>
            <a:off x="918150" y="769800"/>
            <a:ext cx="10358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018"/>
              <a:buNone/>
            </a:pPr>
            <a:r>
              <a:rPr lang="de-DE" sz="3500"/>
              <a:t>Gruppenarbeit: Vorbereitung</a:t>
            </a:r>
            <a:endParaRPr sz="3500"/>
          </a:p>
        </p:txBody>
      </p:sp>
      <p:sp>
        <p:nvSpPr>
          <p:cNvPr id="663" name="Google Shape;663;g3b9352efddc_2_17"/>
          <p:cNvSpPr txBox="1">
            <a:spLocks noGrp="1"/>
          </p:cNvSpPr>
          <p:nvPr>
            <p:ph type="body" idx="3"/>
          </p:nvPr>
        </p:nvSpPr>
        <p:spPr>
          <a:xfrm>
            <a:off x="838199" y="1825625"/>
            <a:ext cx="10095272" cy="4665600"/>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0"/>
              </a:spcBef>
              <a:spcAft>
                <a:spcPts val="0"/>
              </a:spcAft>
              <a:buClr>
                <a:srgbClr val="000E8E"/>
              </a:buClr>
              <a:buSzPts val="3000"/>
              <a:buChar char="•"/>
            </a:pPr>
            <a:r>
              <a:rPr lang="de-DE" sz="2550" dirty="0">
                <a:solidFill>
                  <a:srgbClr val="000E8E"/>
                </a:solidFill>
              </a:rPr>
              <a:t>Wir bilden zwei Gruppen. Jede Gruppe bereitet sich auf eine Pro/Contra-Debatte zu einer höheren Vermögensbesteuerung vor</a:t>
            </a:r>
            <a:endParaRPr sz="2550" dirty="0">
              <a:solidFill>
                <a:srgbClr val="000E8E"/>
              </a:solidFill>
              <a:highlight>
                <a:srgbClr val="FFFF00"/>
              </a:highlight>
            </a:endParaRPr>
          </a:p>
          <a:p>
            <a:pPr marL="457200" lvl="0" indent="-419100" algn="l" rtl="0">
              <a:lnSpc>
                <a:spcPct val="120000"/>
              </a:lnSpc>
              <a:spcBef>
                <a:spcPts val="0"/>
              </a:spcBef>
              <a:spcAft>
                <a:spcPts val="0"/>
              </a:spcAft>
              <a:buClr>
                <a:srgbClr val="000E8E"/>
              </a:buClr>
              <a:buSzPts val="3000"/>
              <a:buChar char="•"/>
            </a:pPr>
            <a:r>
              <a:rPr lang="de-DE" sz="2550" dirty="0">
                <a:solidFill>
                  <a:srgbClr val="000E8E"/>
                </a:solidFill>
              </a:rPr>
              <a:t>Nutzt für die Vorbereitung die Quellenliste, ihr könnt aber auch darüber hinaus recherchieren </a:t>
            </a:r>
            <a:endParaRPr sz="255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550" dirty="0">
                <a:solidFill>
                  <a:srgbClr val="000E8E"/>
                </a:solidFill>
              </a:rPr>
              <a:t>Überlegt euch auch einen fiktiven Namen für eine Partei, die ihr vertretet </a:t>
            </a:r>
            <a:br>
              <a:rPr lang="de-DE" sz="2550" dirty="0"/>
            </a:br>
            <a:endParaRPr sz="2580" dirty="0">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sz="2550" b="1" dirty="0">
                <a:solidFill>
                  <a:srgbClr val="000E8E"/>
                </a:solidFill>
              </a:rPr>
              <a:t>Tipp: </a:t>
            </a:r>
            <a:r>
              <a:rPr lang="de-DE" sz="2550" dirty="0">
                <a:solidFill>
                  <a:srgbClr val="000E8E"/>
                </a:solidFill>
              </a:rPr>
              <a:t>Es ist hilfreich, sich auch mit den Quellen der Gegenseite auseinanderzusetzen!</a:t>
            </a:r>
            <a:endParaRPr sz="2550" dirty="0">
              <a:solidFill>
                <a:srgbClr val="000E8E"/>
              </a:solidFill>
            </a:endParaRPr>
          </a:p>
        </p:txBody>
      </p:sp>
      <p:sp>
        <p:nvSpPr>
          <p:cNvPr id="664" name="Google Shape;664;g3b9352efddc_2_17"/>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3b97dab4363_1_35"/>
          <p:cNvSpPr/>
          <p:nvPr/>
        </p:nvSpPr>
        <p:spPr>
          <a:xfrm>
            <a:off x="6178600" y="3627700"/>
            <a:ext cx="52686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g3b97dab4363_1_35"/>
          <p:cNvSpPr/>
          <p:nvPr/>
        </p:nvSpPr>
        <p:spPr>
          <a:xfrm>
            <a:off x="6159400" y="1832300"/>
            <a:ext cx="52686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3b97dab4363_1_35"/>
          <p:cNvSpPr/>
          <p:nvPr/>
        </p:nvSpPr>
        <p:spPr>
          <a:xfrm>
            <a:off x="269200" y="5306950"/>
            <a:ext cx="4491900" cy="1411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g3b97dab4363_1_35"/>
          <p:cNvSpPr/>
          <p:nvPr/>
        </p:nvSpPr>
        <p:spPr>
          <a:xfrm>
            <a:off x="284625" y="1825650"/>
            <a:ext cx="44919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3b97dab4363_1_35"/>
          <p:cNvSpPr/>
          <p:nvPr/>
        </p:nvSpPr>
        <p:spPr>
          <a:xfrm>
            <a:off x="284625" y="3623975"/>
            <a:ext cx="44919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3b97dab4363_1_35"/>
          <p:cNvSpPr txBox="1">
            <a:spLocks noGrp="1"/>
          </p:cNvSpPr>
          <p:nvPr>
            <p:ph type="body" idx="3"/>
          </p:nvPr>
        </p:nvSpPr>
        <p:spPr>
          <a:xfrm>
            <a:off x="1812450" y="1958550"/>
            <a:ext cx="2901900" cy="124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88"/>
              <a:buNone/>
            </a:pPr>
            <a:r>
              <a:rPr lang="de-DE" sz="1525" b="1">
                <a:solidFill>
                  <a:srgbClr val="000E8E"/>
                </a:solidFill>
              </a:rPr>
              <a:t>Essay auf Exploring Economics:</a:t>
            </a:r>
            <a:endParaRPr sz="1525" b="1">
              <a:solidFill>
                <a:srgbClr val="000E8E"/>
              </a:solidFill>
            </a:endParaRPr>
          </a:p>
          <a:p>
            <a:pPr marL="0" lvl="0" indent="0" algn="l" rtl="0">
              <a:lnSpc>
                <a:spcPct val="100000"/>
              </a:lnSpc>
              <a:spcBef>
                <a:spcPts val="0"/>
              </a:spcBef>
              <a:spcAft>
                <a:spcPts val="0"/>
              </a:spcAft>
              <a:buSzPts val="688"/>
              <a:buNone/>
            </a:pPr>
            <a:r>
              <a:rPr lang="de-DE" sz="1525">
                <a:solidFill>
                  <a:srgbClr val="000E8E"/>
                </a:solidFill>
              </a:rPr>
              <a:t>Vermögensbesteuerung – unverzichtbar für eine gerechte Zukunftsgestaltung</a:t>
            </a:r>
            <a:endParaRPr sz="1525">
              <a:solidFill>
                <a:srgbClr val="000E8E"/>
              </a:solidFill>
            </a:endParaRPr>
          </a:p>
        </p:txBody>
      </p:sp>
      <p:pic>
        <p:nvPicPr>
          <p:cNvPr id="676" name="Google Shape;676;g3b97dab4363_1_35"/>
          <p:cNvPicPr preferRelativeResize="0"/>
          <p:nvPr/>
        </p:nvPicPr>
        <p:blipFill rotWithShape="1">
          <a:blip r:embed="rId3">
            <a:alphaModFix/>
          </a:blip>
          <a:srcRect/>
          <a:stretch/>
        </p:blipFill>
        <p:spPr>
          <a:xfrm>
            <a:off x="415501" y="1938302"/>
            <a:ext cx="1298800" cy="1298824"/>
          </a:xfrm>
          <a:prstGeom prst="rect">
            <a:avLst/>
          </a:prstGeom>
          <a:noFill/>
          <a:ln>
            <a:noFill/>
          </a:ln>
        </p:spPr>
      </p:pic>
      <p:pic>
        <p:nvPicPr>
          <p:cNvPr id="677" name="Google Shape;677;g3b97dab4363_1_35"/>
          <p:cNvPicPr preferRelativeResize="0"/>
          <p:nvPr/>
        </p:nvPicPr>
        <p:blipFill rotWithShape="1">
          <a:blip r:embed="rId4">
            <a:alphaModFix/>
          </a:blip>
          <a:srcRect/>
          <a:stretch/>
        </p:blipFill>
        <p:spPr>
          <a:xfrm>
            <a:off x="385500" y="3669663"/>
            <a:ext cx="1358800" cy="1358800"/>
          </a:xfrm>
          <a:prstGeom prst="rect">
            <a:avLst/>
          </a:prstGeom>
          <a:noFill/>
          <a:ln>
            <a:noFill/>
          </a:ln>
        </p:spPr>
      </p:pic>
      <p:sp>
        <p:nvSpPr>
          <p:cNvPr id="678" name="Google Shape;678;g3b97dab4363_1_35"/>
          <p:cNvSpPr txBox="1"/>
          <p:nvPr/>
        </p:nvSpPr>
        <p:spPr>
          <a:xfrm>
            <a:off x="1910250" y="3936350"/>
            <a:ext cx="28044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Finanzwende:</a:t>
            </a:r>
            <a:r>
              <a:rPr lang="de-DE" sz="1500" b="0" i="0" u="none" strike="noStrike" cap="none">
                <a:solidFill>
                  <a:srgbClr val="000E8E"/>
                </a:solidFill>
                <a:latin typeface="Arial"/>
                <a:ea typeface="Arial"/>
                <a:cs typeface="Arial"/>
                <a:sym typeface="Arial"/>
              </a:rPr>
              <a:t> </a:t>
            </a:r>
            <a:br>
              <a:rPr lang="de-DE" sz="1500" b="0" i="0" u="none" strike="noStrike" cap="none">
                <a:solidFill>
                  <a:srgbClr val="000E8E"/>
                </a:solidFill>
                <a:latin typeface="Arial"/>
                <a:ea typeface="Arial"/>
                <a:cs typeface="Arial"/>
                <a:sym typeface="Arial"/>
              </a:rPr>
            </a:br>
            <a:r>
              <a:rPr lang="de-DE" sz="1500" b="0" i="0" u="none" strike="noStrike" cap="none">
                <a:solidFill>
                  <a:srgbClr val="000E8E"/>
                </a:solidFill>
                <a:latin typeface="Arial"/>
                <a:ea typeface="Arial"/>
                <a:cs typeface="Arial"/>
                <a:sym typeface="Arial"/>
              </a:rPr>
              <a:t>Wir können mehr Steuern zahlen</a:t>
            </a:r>
            <a:endParaRPr sz="1500" b="0" i="0" u="none" strike="noStrike" cap="none">
              <a:solidFill>
                <a:srgbClr val="000000"/>
              </a:solidFill>
              <a:latin typeface="Arial"/>
              <a:ea typeface="Arial"/>
              <a:cs typeface="Arial"/>
              <a:sym typeface="Arial"/>
            </a:endParaRPr>
          </a:p>
        </p:txBody>
      </p:sp>
      <p:pic>
        <p:nvPicPr>
          <p:cNvPr id="679" name="Google Shape;679;g3b97dab4363_1_35"/>
          <p:cNvPicPr preferRelativeResize="0"/>
          <p:nvPr/>
        </p:nvPicPr>
        <p:blipFill rotWithShape="1">
          <a:blip r:embed="rId5">
            <a:alphaModFix/>
          </a:blip>
          <a:srcRect/>
          <a:stretch/>
        </p:blipFill>
        <p:spPr>
          <a:xfrm>
            <a:off x="6350550" y="1965200"/>
            <a:ext cx="1246800" cy="1246800"/>
          </a:xfrm>
          <a:prstGeom prst="rect">
            <a:avLst/>
          </a:prstGeom>
          <a:noFill/>
          <a:ln>
            <a:noFill/>
          </a:ln>
        </p:spPr>
      </p:pic>
      <p:sp>
        <p:nvSpPr>
          <p:cNvPr id="680" name="Google Shape;680;g3b97dab4363_1_35"/>
          <p:cNvSpPr txBox="1"/>
          <p:nvPr/>
        </p:nvSpPr>
        <p:spPr>
          <a:xfrm>
            <a:off x="8010250" y="1958550"/>
            <a:ext cx="3552300" cy="1246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Hans-Böckler-Stiftung: </a:t>
            </a:r>
            <a:r>
              <a:rPr lang="de-DE" sz="1500" b="0" i="0" u="none" strike="noStrike" cap="none">
                <a:solidFill>
                  <a:srgbClr val="000E8E"/>
                </a:solidFill>
                <a:latin typeface="Arial"/>
                <a:ea typeface="Arial"/>
                <a:cs typeface="Arial"/>
                <a:sym typeface="Arial"/>
              </a:rPr>
              <a:t>Vermögensteuer? </a:t>
            </a:r>
            <a:br>
              <a:rPr lang="de-DE" sz="1500" b="0" i="0" u="none" strike="noStrike" cap="none">
                <a:solidFill>
                  <a:srgbClr val="000E8E"/>
                </a:solidFill>
                <a:latin typeface="Arial"/>
                <a:ea typeface="Arial"/>
                <a:cs typeface="Arial"/>
                <a:sym typeface="Arial"/>
              </a:rPr>
            </a:br>
            <a:r>
              <a:rPr lang="de-DE" sz="1500" b="0" i="0" u="none" strike="noStrike" cap="none">
                <a:solidFill>
                  <a:srgbClr val="000E8E"/>
                </a:solidFill>
                <a:latin typeface="Arial"/>
                <a:ea typeface="Arial"/>
                <a:cs typeface="Arial"/>
                <a:sym typeface="Arial"/>
              </a:rPr>
              <a:t>Geht! Die Schweiz widerlegt den Mythos vom Unmöglichen</a:t>
            </a:r>
            <a:endParaRPr sz="1400" b="0" i="0" u="none" strike="noStrike" cap="none">
              <a:solidFill>
                <a:srgbClr val="000000"/>
              </a:solidFill>
              <a:latin typeface="Arial"/>
              <a:ea typeface="Arial"/>
              <a:cs typeface="Arial"/>
              <a:sym typeface="Arial"/>
            </a:endParaRPr>
          </a:p>
        </p:txBody>
      </p:sp>
      <p:pic>
        <p:nvPicPr>
          <p:cNvPr id="681" name="Google Shape;681;g3b97dab4363_1_35"/>
          <p:cNvPicPr preferRelativeResize="0"/>
          <p:nvPr/>
        </p:nvPicPr>
        <p:blipFill rotWithShape="1">
          <a:blip r:embed="rId6">
            <a:alphaModFix/>
          </a:blip>
          <a:srcRect/>
          <a:stretch/>
        </p:blipFill>
        <p:spPr>
          <a:xfrm>
            <a:off x="415500" y="5359900"/>
            <a:ext cx="1298800" cy="1298800"/>
          </a:xfrm>
          <a:prstGeom prst="rect">
            <a:avLst/>
          </a:prstGeom>
          <a:noFill/>
          <a:ln>
            <a:noFill/>
          </a:ln>
        </p:spPr>
      </p:pic>
      <p:sp>
        <p:nvSpPr>
          <p:cNvPr id="682" name="Google Shape;682;g3b97dab4363_1_35"/>
          <p:cNvSpPr txBox="1"/>
          <p:nvPr/>
        </p:nvSpPr>
        <p:spPr>
          <a:xfrm>
            <a:off x="1910250" y="5636950"/>
            <a:ext cx="3000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Greenpeace: </a:t>
            </a:r>
            <a:br>
              <a:rPr lang="de-DE" sz="1500" b="0" i="0" u="none" strike="noStrike" cap="none">
                <a:solidFill>
                  <a:srgbClr val="000E8E"/>
                </a:solidFill>
                <a:latin typeface="Arial"/>
                <a:ea typeface="Arial"/>
                <a:cs typeface="Arial"/>
                <a:sym typeface="Arial"/>
              </a:rPr>
            </a:br>
            <a:r>
              <a:rPr lang="de-DE" sz="1500" b="0" i="0" u="none" strike="noStrike" cap="none">
                <a:solidFill>
                  <a:srgbClr val="000E8E"/>
                </a:solidFill>
                <a:latin typeface="Arial"/>
                <a:ea typeface="Arial"/>
                <a:cs typeface="Arial"/>
                <a:sym typeface="Arial"/>
              </a:rPr>
              <a:t>Milliardäre besteuern, Klima retten!</a:t>
            </a:r>
            <a:endParaRPr sz="1500" b="0" i="0" u="none" strike="noStrike" cap="none">
              <a:solidFill>
                <a:srgbClr val="000E8E"/>
              </a:solidFill>
              <a:latin typeface="Arial"/>
              <a:ea typeface="Arial"/>
              <a:cs typeface="Arial"/>
              <a:sym typeface="Arial"/>
            </a:endParaRPr>
          </a:p>
        </p:txBody>
      </p:sp>
      <p:pic>
        <p:nvPicPr>
          <p:cNvPr id="683" name="Google Shape;683;g3b97dab4363_1_35"/>
          <p:cNvPicPr preferRelativeResize="0"/>
          <p:nvPr/>
        </p:nvPicPr>
        <p:blipFill rotWithShape="1">
          <a:blip r:embed="rId7">
            <a:alphaModFix/>
          </a:blip>
          <a:srcRect/>
          <a:stretch/>
        </p:blipFill>
        <p:spPr>
          <a:xfrm>
            <a:off x="6324550" y="3699675"/>
            <a:ext cx="1298800" cy="1298800"/>
          </a:xfrm>
          <a:prstGeom prst="rect">
            <a:avLst/>
          </a:prstGeom>
          <a:noFill/>
          <a:ln>
            <a:noFill/>
          </a:ln>
        </p:spPr>
      </p:pic>
      <p:sp>
        <p:nvSpPr>
          <p:cNvPr id="684" name="Google Shape;684;g3b97dab4363_1_35"/>
          <p:cNvSpPr txBox="1"/>
          <p:nvPr/>
        </p:nvSpPr>
        <p:spPr>
          <a:xfrm>
            <a:off x="8010250" y="3977925"/>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Netzwerk Steuergerechtigkeit: </a:t>
            </a:r>
            <a:r>
              <a:rPr lang="de-DE" sz="1500" b="0" i="0" u="none" strike="noStrike" cap="none">
                <a:solidFill>
                  <a:srgbClr val="000E8E"/>
                </a:solidFill>
                <a:latin typeface="Arial"/>
                <a:ea typeface="Arial"/>
                <a:cs typeface="Arial"/>
                <a:sym typeface="Arial"/>
              </a:rPr>
              <a:t>Mythencheck Erbschaftsteuer</a:t>
            </a:r>
            <a:endParaRPr sz="1400" b="0" i="0" u="none" strike="noStrike" cap="none">
              <a:solidFill>
                <a:srgbClr val="000000"/>
              </a:solidFill>
              <a:latin typeface="Arial"/>
              <a:ea typeface="Arial"/>
              <a:cs typeface="Arial"/>
              <a:sym typeface="Arial"/>
            </a:endParaRPr>
          </a:p>
        </p:txBody>
      </p:sp>
      <p:sp>
        <p:nvSpPr>
          <p:cNvPr id="685" name="Google Shape;685;g3b97dab4363_1_35"/>
          <p:cNvSpPr/>
          <p:nvPr/>
        </p:nvSpPr>
        <p:spPr>
          <a:xfrm>
            <a:off x="0" y="750550"/>
            <a:ext cx="86928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6" name="Google Shape;686;g3b97dab4363_1_35"/>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
        <p:nvSpPr>
          <p:cNvPr id="687" name="Google Shape;687;g3b97dab4363_1_35"/>
          <p:cNvSpPr txBox="1">
            <a:spLocks noGrp="1"/>
          </p:cNvSpPr>
          <p:nvPr>
            <p:ph type="body" idx="2"/>
          </p:nvPr>
        </p:nvSpPr>
        <p:spPr>
          <a:xfrm>
            <a:off x="918150" y="769800"/>
            <a:ext cx="10358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00"/>
              <a:buNone/>
            </a:pPr>
            <a:r>
              <a:rPr lang="de-DE" sz="3500" dirty="0"/>
              <a:t>Quellen: pro höhere Besteuerung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b875b28bd1_0_187"/>
          <p:cNvSpPr txBox="1">
            <a:spLocks noGrp="1"/>
          </p:cNvSpPr>
          <p:nvPr>
            <p:ph type="body" idx="3"/>
          </p:nvPr>
        </p:nvSpPr>
        <p:spPr>
          <a:xfrm>
            <a:off x="838200" y="1825625"/>
            <a:ext cx="10515600" cy="4445100"/>
          </a:xfrm>
          <a:prstGeom prst="rect">
            <a:avLst/>
          </a:prstGeom>
          <a:noFill/>
          <a:ln>
            <a:noFill/>
          </a:ln>
        </p:spPr>
        <p:txBody>
          <a:bodyPr spcFirstLastPara="1" wrap="square" lIns="91425" tIns="45700" rIns="91425" bIns="45700" anchor="t" anchorCtr="0">
            <a:noAutofit/>
          </a:bodyPr>
          <a:lstStyle/>
          <a:p>
            <a:pPr marL="558800" lvl="0" indent="-457200" algn="l" rtl="0">
              <a:lnSpc>
                <a:spcPct val="110000"/>
              </a:lnSpc>
              <a:spcBef>
                <a:spcPts val="0"/>
              </a:spcBef>
              <a:spcAft>
                <a:spcPts val="600"/>
              </a:spcAft>
              <a:buClr>
                <a:srgbClr val="000E8E"/>
              </a:buClr>
              <a:buSzPts val="3000"/>
              <a:buChar char="•"/>
            </a:pPr>
            <a:r>
              <a:rPr lang="de-DE" dirty="0">
                <a:solidFill>
                  <a:srgbClr val="000E8E"/>
                </a:solidFill>
              </a:rPr>
              <a:t>Steuern beeinflussen unser </a:t>
            </a:r>
            <a:r>
              <a:rPr lang="de-DE" b="1" dirty="0">
                <a:solidFill>
                  <a:srgbClr val="000E8E"/>
                </a:solidFill>
              </a:rPr>
              <a:t>tägliches Leben</a:t>
            </a:r>
            <a:r>
              <a:rPr lang="de-DE" dirty="0">
                <a:solidFill>
                  <a:srgbClr val="000E8E"/>
                </a:solidFill>
              </a:rPr>
              <a:t> direkt,  </a:t>
            </a:r>
            <a:br>
              <a:rPr lang="de-DE" dirty="0">
                <a:solidFill>
                  <a:srgbClr val="000E8E"/>
                </a:solidFill>
              </a:rPr>
            </a:br>
            <a:r>
              <a:rPr lang="de-DE" dirty="0">
                <a:solidFill>
                  <a:srgbClr val="000E8E"/>
                </a:solidFill>
              </a:rPr>
              <a:t>z. B. am Monatsende beim Brutto- und Nettogehalt.</a:t>
            </a:r>
            <a:endParaRPr dirty="0">
              <a:solidFill>
                <a:srgbClr val="000E8E"/>
              </a:solidFill>
            </a:endParaRPr>
          </a:p>
          <a:p>
            <a:pPr marL="457200" lvl="0" indent="-355600" algn="l" rtl="0">
              <a:lnSpc>
                <a:spcPct val="110000"/>
              </a:lnSpc>
              <a:spcBef>
                <a:spcPts val="0"/>
              </a:spcBef>
              <a:spcAft>
                <a:spcPts val="600"/>
              </a:spcAft>
              <a:buClr>
                <a:srgbClr val="000E8E"/>
              </a:buClr>
              <a:buSzPts val="3000"/>
              <a:buChar char="•"/>
            </a:pPr>
            <a:r>
              <a:rPr lang="de-DE" dirty="0">
                <a:solidFill>
                  <a:srgbClr val="000E8E"/>
                </a:solidFill>
              </a:rPr>
              <a:t>Sie haben aber auch eine </a:t>
            </a:r>
            <a:r>
              <a:rPr lang="de-DE" b="1" dirty="0">
                <a:solidFill>
                  <a:srgbClr val="000E8E"/>
                </a:solidFill>
              </a:rPr>
              <a:t>gesellschaftliche und politische Rolle</a:t>
            </a:r>
            <a:r>
              <a:rPr lang="de-DE" dirty="0">
                <a:solidFill>
                  <a:srgbClr val="000E8E"/>
                </a:solidFill>
              </a:rPr>
              <a:t>: </a:t>
            </a:r>
            <a:endParaRPr dirty="0">
              <a:solidFill>
                <a:srgbClr val="000E8E"/>
              </a:solidFill>
            </a:endParaRPr>
          </a:p>
          <a:p>
            <a:pPr marL="914400" lvl="1" indent="-419100" algn="l" rtl="0">
              <a:lnSpc>
                <a:spcPct val="110000"/>
              </a:lnSpc>
              <a:spcBef>
                <a:spcPts val="0"/>
              </a:spcBef>
              <a:spcAft>
                <a:spcPts val="600"/>
              </a:spcAft>
              <a:buClr>
                <a:srgbClr val="000E8E"/>
              </a:buClr>
              <a:buSzPts val="3000"/>
              <a:buChar char="•"/>
            </a:pPr>
            <a:r>
              <a:rPr lang="de-DE" dirty="0">
                <a:solidFill>
                  <a:srgbClr val="000E8E"/>
                </a:solidFill>
              </a:rPr>
              <a:t>Was genau ist die Funktion Steuern und warum sind sie so wichtig für den Staat? </a:t>
            </a:r>
            <a:endParaRPr dirty="0">
              <a:solidFill>
                <a:srgbClr val="000E8E"/>
              </a:solidFill>
            </a:endParaRPr>
          </a:p>
          <a:p>
            <a:pPr marL="914400" lvl="1" indent="-419100" algn="l" rtl="0">
              <a:lnSpc>
                <a:spcPct val="110000"/>
              </a:lnSpc>
              <a:spcBef>
                <a:spcPts val="0"/>
              </a:spcBef>
              <a:spcAft>
                <a:spcPts val="600"/>
              </a:spcAft>
              <a:buClr>
                <a:srgbClr val="000E8E"/>
              </a:buClr>
              <a:buSzPts val="3000"/>
              <a:buChar char="•"/>
            </a:pPr>
            <a:r>
              <a:rPr lang="de-DE" dirty="0">
                <a:solidFill>
                  <a:srgbClr val="000E8E"/>
                </a:solidFill>
              </a:rPr>
              <a:t>Warum gibt es so viel politischen Streit um sie?</a:t>
            </a:r>
            <a:br>
              <a:rPr lang="de-DE" dirty="0"/>
            </a:br>
            <a:endParaRPr dirty="0"/>
          </a:p>
        </p:txBody>
      </p:sp>
      <p:sp>
        <p:nvSpPr>
          <p:cNvPr id="164" name="Google Shape;164;g3b875b28bd1_0_187"/>
          <p:cNvSpPr txBox="1"/>
          <p:nvPr/>
        </p:nvSpPr>
        <p:spPr>
          <a:xfrm>
            <a:off x="838202" y="789783"/>
            <a:ext cx="5823000" cy="779700"/>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90000"/>
              </a:lnSpc>
              <a:spcBef>
                <a:spcPts val="0"/>
              </a:spcBef>
              <a:spcAft>
                <a:spcPts val="0"/>
              </a:spcAft>
              <a:buClr>
                <a:srgbClr val="000D86"/>
              </a:buClr>
              <a:buSzPts val="5300"/>
              <a:buFont typeface="Arial"/>
              <a:buNone/>
            </a:pPr>
            <a:r>
              <a:rPr lang="de-DE" sz="4800" b="1" i="0" u="none" strike="noStrike" cap="none">
                <a:solidFill>
                  <a:srgbClr val="000D86"/>
                </a:solidFill>
                <a:latin typeface="Arial"/>
                <a:ea typeface="Arial"/>
                <a:cs typeface="Arial"/>
                <a:sym typeface="Arial"/>
              </a:rPr>
              <a:t>Steuern im Alltag</a:t>
            </a:r>
            <a:endParaRPr sz="5300" b="1" i="0" u="none" strike="noStrike" cap="none">
              <a:solidFill>
                <a:srgbClr val="000D86"/>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3b97dab4363_1_144"/>
          <p:cNvSpPr/>
          <p:nvPr/>
        </p:nvSpPr>
        <p:spPr>
          <a:xfrm>
            <a:off x="6159350" y="3570500"/>
            <a:ext cx="5268600" cy="156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3b97dab4363_1_144"/>
          <p:cNvSpPr/>
          <p:nvPr/>
        </p:nvSpPr>
        <p:spPr>
          <a:xfrm>
            <a:off x="6140150" y="1825750"/>
            <a:ext cx="53070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3b97dab4363_1_144"/>
          <p:cNvSpPr/>
          <p:nvPr/>
        </p:nvSpPr>
        <p:spPr>
          <a:xfrm>
            <a:off x="269200" y="5306950"/>
            <a:ext cx="4491900" cy="1411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g3b97dab4363_1_144"/>
          <p:cNvSpPr/>
          <p:nvPr/>
        </p:nvSpPr>
        <p:spPr>
          <a:xfrm>
            <a:off x="284625" y="1825650"/>
            <a:ext cx="44919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g3b97dab4363_1_144"/>
          <p:cNvSpPr/>
          <p:nvPr/>
        </p:nvSpPr>
        <p:spPr>
          <a:xfrm>
            <a:off x="284625" y="3623975"/>
            <a:ext cx="4491900" cy="151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g3b97dab4363_1_144"/>
          <p:cNvSpPr txBox="1">
            <a:spLocks noGrp="1"/>
          </p:cNvSpPr>
          <p:nvPr>
            <p:ph type="body" idx="3"/>
          </p:nvPr>
        </p:nvSpPr>
        <p:spPr>
          <a:xfrm>
            <a:off x="1838100" y="2047488"/>
            <a:ext cx="2948700" cy="1078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0"/>
              </a:spcBef>
              <a:spcAft>
                <a:spcPts val="0"/>
              </a:spcAft>
              <a:buSzPts val="3000"/>
              <a:buNone/>
            </a:pPr>
            <a:r>
              <a:rPr lang="de-DE" sz="1500" b="1">
                <a:solidFill>
                  <a:srgbClr val="000E8E"/>
                </a:solidFill>
              </a:rPr>
              <a:t>Initiative Neue Soziale Marktwirtschaft: </a:t>
            </a:r>
            <a:br>
              <a:rPr lang="de-DE" sz="1500">
                <a:solidFill>
                  <a:srgbClr val="000E8E"/>
                </a:solidFill>
              </a:rPr>
            </a:br>
            <a:r>
              <a:rPr lang="de-DE" sz="1500">
                <a:solidFill>
                  <a:srgbClr val="000E8E"/>
                </a:solidFill>
              </a:rPr>
              <a:t>Warum Deutschland keine Vermögensteuer braucht</a:t>
            </a:r>
            <a:endParaRPr sz="1500">
              <a:solidFill>
                <a:srgbClr val="000E8E"/>
              </a:solidFill>
            </a:endParaRPr>
          </a:p>
        </p:txBody>
      </p:sp>
      <p:sp>
        <p:nvSpPr>
          <p:cNvPr id="699" name="Google Shape;699;g3b97dab4363_1_144"/>
          <p:cNvSpPr txBox="1"/>
          <p:nvPr/>
        </p:nvSpPr>
        <p:spPr>
          <a:xfrm>
            <a:off x="1812450" y="3813650"/>
            <a:ext cx="2802300" cy="1246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Stiftung Familienunternehmen: </a:t>
            </a:r>
            <a:br>
              <a:rPr lang="de-DE" sz="1500" b="0" i="0" u="none" strike="noStrike" cap="none">
                <a:solidFill>
                  <a:srgbClr val="000E8E"/>
                </a:solidFill>
                <a:latin typeface="Arial"/>
                <a:ea typeface="Arial"/>
                <a:cs typeface="Arial"/>
                <a:sym typeface="Arial"/>
              </a:rPr>
            </a:br>
            <a:r>
              <a:rPr lang="de-DE" sz="1500" b="0" i="0" u="none" strike="noStrike" cap="none">
                <a:solidFill>
                  <a:srgbClr val="000E8E"/>
                </a:solidFill>
                <a:latin typeface="Arial"/>
                <a:ea typeface="Arial"/>
                <a:cs typeface="Arial"/>
                <a:sym typeface="Arial"/>
              </a:rPr>
              <a:t>Vermögensteuer würde die Wirtschaft ausbremsen</a:t>
            </a:r>
            <a:endParaRPr sz="1500" b="0" i="0" u="none" strike="noStrike" cap="none">
              <a:solidFill>
                <a:srgbClr val="000000"/>
              </a:solidFill>
              <a:latin typeface="Arial"/>
              <a:ea typeface="Arial"/>
              <a:cs typeface="Arial"/>
              <a:sym typeface="Arial"/>
            </a:endParaRPr>
          </a:p>
        </p:txBody>
      </p:sp>
      <p:sp>
        <p:nvSpPr>
          <p:cNvPr id="700" name="Google Shape;700;g3b97dab4363_1_144"/>
          <p:cNvSpPr txBox="1"/>
          <p:nvPr/>
        </p:nvSpPr>
        <p:spPr>
          <a:xfrm>
            <a:off x="8010250" y="2255250"/>
            <a:ext cx="3552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Friedrich Naumann Stiftung: </a:t>
            </a:r>
            <a:endParaRPr sz="1500" b="1" i="0" u="none" strike="noStrike" cap="none">
              <a:solidFill>
                <a:srgbClr val="000E8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r>
              <a:rPr lang="de-DE" sz="1500" b="0" i="0" u="none" strike="noStrike" cap="none">
                <a:solidFill>
                  <a:srgbClr val="000E8E"/>
                </a:solidFill>
                <a:latin typeface="Arial"/>
                <a:ea typeface="Arial"/>
                <a:cs typeface="Arial"/>
                <a:sym typeface="Arial"/>
              </a:rPr>
              <a:t>8 Gründe gegen die Vermögensteuer</a:t>
            </a:r>
            <a:endParaRPr sz="1500" b="0" i="0" u="none" strike="noStrike" cap="none">
              <a:solidFill>
                <a:srgbClr val="000E8E"/>
              </a:solidFill>
              <a:latin typeface="Arial"/>
              <a:ea typeface="Arial"/>
              <a:cs typeface="Arial"/>
              <a:sym typeface="Arial"/>
            </a:endParaRPr>
          </a:p>
        </p:txBody>
      </p:sp>
      <p:sp>
        <p:nvSpPr>
          <p:cNvPr id="701" name="Google Shape;701;g3b97dab4363_1_144"/>
          <p:cNvSpPr txBox="1"/>
          <p:nvPr/>
        </p:nvSpPr>
        <p:spPr>
          <a:xfrm>
            <a:off x="1812450" y="5422300"/>
            <a:ext cx="3000000" cy="1246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Institut der deutschen Wirtschaft:</a:t>
            </a:r>
            <a:endParaRPr sz="1500" b="1" i="0" u="none" strike="noStrike" cap="none">
              <a:solidFill>
                <a:srgbClr val="000E8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r>
              <a:rPr lang="de-DE" sz="1500" b="0" i="0" u="none" strike="noStrike" cap="none">
                <a:solidFill>
                  <a:srgbClr val="000E8E"/>
                </a:solidFill>
                <a:latin typeface="Arial"/>
                <a:ea typeface="Arial"/>
                <a:cs typeface="Arial"/>
                <a:sym typeface="Arial"/>
              </a:rPr>
              <a:t>Vermögensteuer – keine Steuer ist wirtschaftsfeindlicher</a:t>
            </a:r>
            <a:endParaRPr sz="1500" b="0" i="0" u="none" strike="noStrike" cap="none">
              <a:solidFill>
                <a:srgbClr val="000E8E"/>
              </a:solidFill>
              <a:latin typeface="Arial"/>
              <a:ea typeface="Arial"/>
              <a:cs typeface="Arial"/>
              <a:sym typeface="Arial"/>
            </a:endParaRPr>
          </a:p>
        </p:txBody>
      </p:sp>
      <p:sp>
        <p:nvSpPr>
          <p:cNvPr id="702" name="Google Shape;702;g3b97dab4363_1_144"/>
          <p:cNvSpPr txBox="1"/>
          <p:nvPr/>
        </p:nvSpPr>
        <p:spPr>
          <a:xfrm>
            <a:off x="8010250" y="3895475"/>
            <a:ext cx="3000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ZDF-heute: </a:t>
            </a:r>
            <a:endParaRPr sz="1500" b="1" i="0" u="none" strike="noStrike" cap="none">
              <a:solidFill>
                <a:srgbClr val="000E8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r>
              <a:rPr lang="de-DE" sz="1500" b="0" i="0" u="none" strike="noStrike" cap="none">
                <a:solidFill>
                  <a:srgbClr val="000E8E"/>
                </a:solidFill>
                <a:latin typeface="Arial"/>
                <a:ea typeface="Arial"/>
                <a:cs typeface="Arial"/>
                <a:sym typeface="Arial"/>
              </a:rPr>
              <a:t>Fundament unseres Wohlstands sind Unternehmen</a:t>
            </a:r>
            <a:endParaRPr sz="1500" b="0" i="0" u="none" strike="noStrike" cap="none">
              <a:solidFill>
                <a:srgbClr val="000E8E"/>
              </a:solidFill>
              <a:latin typeface="Arial"/>
              <a:ea typeface="Arial"/>
              <a:cs typeface="Arial"/>
              <a:sym typeface="Arial"/>
            </a:endParaRPr>
          </a:p>
        </p:txBody>
      </p:sp>
      <p:pic>
        <p:nvPicPr>
          <p:cNvPr id="703" name="Google Shape;703;g3b97dab4363_1_144"/>
          <p:cNvPicPr preferRelativeResize="0"/>
          <p:nvPr/>
        </p:nvPicPr>
        <p:blipFill rotWithShape="1">
          <a:blip r:embed="rId3">
            <a:alphaModFix/>
          </a:blip>
          <a:srcRect/>
          <a:stretch/>
        </p:blipFill>
        <p:spPr>
          <a:xfrm>
            <a:off x="385500" y="1952200"/>
            <a:ext cx="1284900" cy="1284900"/>
          </a:xfrm>
          <a:prstGeom prst="rect">
            <a:avLst/>
          </a:prstGeom>
          <a:noFill/>
          <a:ln>
            <a:noFill/>
          </a:ln>
        </p:spPr>
      </p:pic>
      <p:pic>
        <p:nvPicPr>
          <p:cNvPr id="704" name="Google Shape;704;g3b97dab4363_1_144"/>
          <p:cNvPicPr preferRelativeResize="0"/>
          <p:nvPr/>
        </p:nvPicPr>
        <p:blipFill rotWithShape="1">
          <a:blip r:embed="rId4">
            <a:alphaModFix/>
          </a:blip>
          <a:srcRect/>
          <a:stretch/>
        </p:blipFill>
        <p:spPr>
          <a:xfrm>
            <a:off x="385500" y="3794600"/>
            <a:ext cx="1284900" cy="1284900"/>
          </a:xfrm>
          <a:prstGeom prst="rect">
            <a:avLst/>
          </a:prstGeom>
          <a:noFill/>
          <a:ln>
            <a:noFill/>
          </a:ln>
        </p:spPr>
      </p:pic>
      <p:pic>
        <p:nvPicPr>
          <p:cNvPr id="705" name="Google Shape;705;g3b97dab4363_1_144"/>
          <p:cNvPicPr preferRelativeResize="0"/>
          <p:nvPr/>
        </p:nvPicPr>
        <p:blipFill rotWithShape="1">
          <a:blip r:embed="rId5">
            <a:alphaModFix/>
          </a:blip>
          <a:srcRect/>
          <a:stretch/>
        </p:blipFill>
        <p:spPr>
          <a:xfrm>
            <a:off x="385500" y="5370250"/>
            <a:ext cx="1284900" cy="1284900"/>
          </a:xfrm>
          <a:prstGeom prst="rect">
            <a:avLst/>
          </a:prstGeom>
          <a:noFill/>
          <a:ln>
            <a:noFill/>
          </a:ln>
        </p:spPr>
      </p:pic>
      <p:pic>
        <p:nvPicPr>
          <p:cNvPr id="706" name="Google Shape;706;g3b97dab4363_1_144"/>
          <p:cNvPicPr preferRelativeResize="0"/>
          <p:nvPr/>
        </p:nvPicPr>
        <p:blipFill rotWithShape="1">
          <a:blip r:embed="rId6">
            <a:alphaModFix/>
          </a:blip>
          <a:srcRect/>
          <a:stretch/>
        </p:blipFill>
        <p:spPr>
          <a:xfrm>
            <a:off x="6269050" y="1952200"/>
            <a:ext cx="1298800" cy="1298800"/>
          </a:xfrm>
          <a:prstGeom prst="rect">
            <a:avLst/>
          </a:prstGeom>
          <a:noFill/>
          <a:ln>
            <a:noFill/>
          </a:ln>
        </p:spPr>
      </p:pic>
      <p:pic>
        <p:nvPicPr>
          <p:cNvPr id="707" name="Google Shape;707;g3b97dab4363_1_144"/>
          <p:cNvPicPr preferRelativeResize="0"/>
          <p:nvPr/>
        </p:nvPicPr>
        <p:blipFill rotWithShape="1">
          <a:blip r:embed="rId7">
            <a:alphaModFix/>
          </a:blip>
          <a:srcRect/>
          <a:stretch/>
        </p:blipFill>
        <p:spPr>
          <a:xfrm>
            <a:off x="6316725" y="3751775"/>
            <a:ext cx="1203450" cy="1203450"/>
          </a:xfrm>
          <a:prstGeom prst="rect">
            <a:avLst/>
          </a:prstGeom>
          <a:noFill/>
          <a:ln>
            <a:noFill/>
          </a:ln>
        </p:spPr>
      </p:pic>
      <p:sp>
        <p:nvSpPr>
          <p:cNvPr id="708" name="Google Shape;708;g3b97dab4363_1_144"/>
          <p:cNvSpPr/>
          <p:nvPr/>
        </p:nvSpPr>
        <p:spPr>
          <a:xfrm>
            <a:off x="0" y="750550"/>
            <a:ext cx="94812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09" name="Google Shape;709;g3b97dab4363_1_144"/>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
        <p:nvSpPr>
          <p:cNvPr id="710" name="Google Shape;710;g3b97dab4363_1_144"/>
          <p:cNvSpPr txBox="1">
            <a:spLocks noGrp="1"/>
          </p:cNvSpPr>
          <p:nvPr>
            <p:ph type="body" idx="2"/>
          </p:nvPr>
        </p:nvSpPr>
        <p:spPr>
          <a:xfrm>
            <a:off x="918150" y="769800"/>
            <a:ext cx="10358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00"/>
              <a:buNone/>
            </a:pPr>
            <a:r>
              <a:rPr lang="de-DE" sz="3500"/>
              <a:t>Quellen: contra höhere Besteuerung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3b97dab4363_1_49"/>
          <p:cNvSpPr txBox="1">
            <a:spLocks noGrp="1"/>
          </p:cNvSpPr>
          <p:nvPr>
            <p:ph type="body" idx="2"/>
          </p:nvPr>
        </p:nvSpPr>
        <p:spPr>
          <a:xfrm>
            <a:off x="918150" y="769800"/>
            <a:ext cx="10358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018"/>
              <a:buNone/>
            </a:pPr>
            <a:r>
              <a:rPr lang="de-DE" sz="3500"/>
              <a:t>Gruppenarbeit: Diskussion </a:t>
            </a:r>
            <a:endParaRPr sz="3500"/>
          </a:p>
        </p:txBody>
      </p:sp>
      <p:sp>
        <p:nvSpPr>
          <p:cNvPr id="717" name="Google Shape;717;g3b97dab4363_1_49"/>
          <p:cNvSpPr txBox="1">
            <a:spLocks noGrp="1"/>
          </p:cNvSpPr>
          <p:nvPr>
            <p:ph type="body" idx="3"/>
          </p:nvPr>
        </p:nvSpPr>
        <p:spPr>
          <a:xfrm>
            <a:off x="838200" y="1825625"/>
            <a:ext cx="9598200"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000"/>
              <a:buNone/>
            </a:pPr>
            <a:r>
              <a:rPr lang="de-DE">
                <a:solidFill>
                  <a:srgbClr val="000E8E"/>
                </a:solidFill>
              </a:rPr>
              <a:t>Wir führen nun die Verhandlung zwischen den zwei fiktiven Parteien durch. </a:t>
            </a:r>
            <a:br>
              <a:rPr lang="de-DE">
                <a:solidFill>
                  <a:srgbClr val="000E8E"/>
                </a:solidFill>
              </a:rPr>
            </a:br>
            <a:endParaRPr>
              <a:solidFill>
                <a:srgbClr val="000E8E"/>
              </a:solidFill>
            </a:endParaRPr>
          </a:p>
          <a:p>
            <a:pPr marL="0" lvl="0" indent="0" algn="l" rtl="0">
              <a:lnSpc>
                <a:spcPct val="120000"/>
              </a:lnSpc>
              <a:spcBef>
                <a:spcPts val="0"/>
              </a:spcBef>
              <a:spcAft>
                <a:spcPts val="0"/>
              </a:spcAft>
              <a:buSzPts val="3000"/>
              <a:buNone/>
            </a:pPr>
            <a:r>
              <a:rPr lang="de-DE" b="1">
                <a:solidFill>
                  <a:srgbClr val="000E8E"/>
                </a:solidFill>
              </a:rPr>
              <a:t>Die Verhandlung dauert maximal 30 Minuten.</a:t>
            </a:r>
            <a:endParaRPr b="1">
              <a:solidFill>
                <a:srgbClr val="000E8E"/>
              </a:solidFill>
            </a:endParaRPr>
          </a:p>
          <a:p>
            <a:pPr marL="0" lvl="0" indent="0" algn="l" rtl="0">
              <a:lnSpc>
                <a:spcPct val="120000"/>
              </a:lnSpc>
              <a:spcBef>
                <a:spcPts val="0"/>
              </a:spcBef>
              <a:spcAft>
                <a:spcPts val="0"/>
              </a:spcAft>
              <a:buSzPts val="3000"/>
              <a:buNone/>
            </a:pPr>
            <a:endParaRPr b="1">
              <a:solidFill>
                <a:srgbClr val="000E8E"/>
              </a:solidFill>
            </a:endParaRPr>
          </a:p>
          <a:p>
            <a:pPr marL="0" lvl="0" indent="0" algn="l" rtl="0">
              <a:lnSpc>
                <a:spcPct val="120000"/>
              </a:lnSpc>
              <a:spcBef>
                <a:spcPts val="0"/>
              </a:spcBef>
              <a:spcAft>
                <a:spcPts val="0"/>
              </a:spcAft>
              <a:buSzPts val="3000"/>
              <a:buNone/>
            </a:pPr>
            <a:r>
              <a:rPr lang="de-DE">
                <a:solidFill>
                  <a:srgbClr val="000E8E"/>
                </a:solidFill>
              </a:rPr>
              <a:t>Notiert euch während der Verhandlung die stärksten Argumente beider Seiten, da ihr euch anschließend auf die drei stärksten einigt.  </a:t>
            </a:r>
            <a:endParaRPr>
              <a:solidFill>
                <a:srgbClr val="000E8E"/>
              </a:solidFill>
            </a:endParaRPr>
          </a:p>
        </p:txBody>
      </p:sp>
      <p:sp>
        <p:nvSpPr>
          <p:cNvPr id="718" name="Google Shape;718;g3b97dab4363_1_49"/>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3b97dab4363_1_56"/>
          <p:cNvSpPr txBox="1">
            <a:spLocks noGrp="1"/>
          </p:cNvSpPr>
          <p:nvPr>
            <p:ph type="body" idx="2"/>
          </p:nvPr>
        </p:nvSpPr>
        <p:spPr>
          <a:xfrm>
            <a:off x="918150" y="769800"/>
            <a:ext cx="103581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018"/>
              <a:buNone/>
            </a:pPr>
            <a:r>
              <a:rPr lang="de-DE" sz="3500" dirty="0"/>
              <a:t>Gruppenarbeit: Nachbereitung </a:t>
            </a:r>
            <a:endParaRPr sz="3500" dirty="0"/>
          </a:p>
        </p:txBody>
      </p:sp>
      <p:sp>
        <p:nvSpPr>
          <p:cNvPr id="725" name="Google Shape;725;g3b97dab4363_1_56"/>
          <p:cNvSpPr txBox="1">
            <a:spLocks noGrp="1"/>
          </p:cNvSpPr>
          <p:nvPr>
            <p:ph type="body" idx="3"/>
          </p:nvPr>
        </p:nvSpPr>
        <p:spPr>
          <a:xfrm>
            <a:off x="838200" y="1825625"/>
            <a:ext cx="9598200" cy="4665600"/>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0"/>
              </a:spcBef>
              <a:spcAft>
                <a:spcPts val="0"/>
              </a:spcAft>
              <a:buClr>
                <a:srgbClr val="000E8E"/>
              </a:buClr>
              <a:buSzPts val="3000"/>
              <a:buChar char="•"/>
            </a:pPr>
            <a:r>
              <a:rPr lang="de-DE">
                <a:solidFill>
                  <a:srgbClr val="000E8E"/>
                </a:solidFill>
              </a:rPr>
              <a:t>Was waren die drei stärksten Argumente für euch? </a:t>
            </a:r>
            <a:endParaRPr>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a:solidFill>
                  <a:srgbClr val="000E8E"/>
                </a:solidFill>
              </a:rPr>
              <a:t>Wie hat die Diskussion und das Eingehen auf die Gegenargumente geklappt? </a:t>
            </a:r>
            <a:endParaRPr>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a:solidFill>
                  <a:srgbClr val="000E8E"/>
                </a:solidFill>
              </a:rPr>
              <a:t>Welche Argumente haben noch gefehlt? </a:t>
            </a:r>
            <a:endParaRPr>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a:solidFill>
                  <a:srgbClr val="000E8E"/>
                </a:solidFill>
              </a:rPr>
              <a:t>Was ist den TN besonders schwergefallen? </a:t>
            </a:r>
            <a:endParaRPr>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a:solidFill>
                  <a:srgbClr val="000E8E"/>
                </a:solidFill>
              </a:rPr>
              <a:t>Welche Fragen bleiben offen? </a:t>
            </a:r>
            <a:endParaRPr>
              <a:solidFill>
                <a:srgbClr val="000E8E"/>
              </a:solidFill>
            </a:endParaRPr>
          </a:p>
          <a:p>
            <a:pPr marL="457200" lvl="0" indent="-419100" algn="l" rtl="0">
              <a:lnSpc>
                <a:spcPct val="120000"/>
              </a:lnSpc>
              <a:spcBef>
                <a:spcPts val="0"/>
              </a:spcBef>
              <a:spcAft>
                <a:spcPts val="0"/>
              </a:spcAft>
              <a:buClr>
                <a:srgbClr val="000E8E"/>
              </a:buClr>
              <a:buSzPts val="3000"/>
              <a:buChar char="•"/>
            </a:pPr>
            <a:r>
              <a:rPr lang="de-DE">
                <a:solidFill>
                  <a:srgbClr val="000E8E"/>
                </a:solidFill>
              </a:rPr>
              <a:t>Wie stehst du nach der Debatte zur Besteuerung von extremem Reichtum?</a:t>
            </a:r>
            <a:endParaRPr>
              <a:solidFill>
                <a:srgbClr val="000E8E"/>
              </a:solidFill>
            </a:endParaRPr>
          </a:p>
        </p:txBody>
      </p:sp>
      <p:sp>
        <p:nvSpPr>
          <p:cNvPr id="726" name="Google Shape;726;g3b97dab4363_1_56"/>
          <p:cNvSpPr txBox="1">
            <a:spLocks noGrp="1"/>
          </p:cNvSpPr>
          <p:nvPr>
            <p:ph type="body" idx="1"/>
          </p:nvPr>
        </p:nvSpPr>
        <p:spPr>
          <a:xfrm>
            <a:off x="643400" y="60450"/>
            <a:ext cx="11293500" cy="433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2 von 2: Plenum + Gruppenarbeit + Simulation einer Pro-Contra-Debatte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3b9352efddc_2_30"/>
          <p:cNvSpPr txBox="1">
            <a:spLocks noGrp="1"/>
          </p:cNvSpPr>
          <p:nvPr>
            <p:ph type="body" idx="3"/>
          </p:nvPr>
        </p:nvSpPr>
        <p:spPr>
          <a:xfrm>
            <a:off x="838200" y="1825625"/>
            <a:ext cx="10583400" cy="4665600"/>
          </a:xfrm>
          <a:prstGeom prst="rect">
            <a:avLst/>
          </a:prstGeom>
          <a:noFill/>
          <a:ln>
            <a:noFill/>
          </a:ln>
        </p:spPr>
        <p:txBody>
          <a:bodyPr spcFirstLastPara="1" wrap="square" lIns="91425" tIns="45700" rIns="91425" bIns="45700" anchor="t" anchorCtr="0">
            <a:normAutofit fontScale="55000" lnSpcReduction="20000"/>
          </a:bodyPr>
          <a:lstStyle/>
          <a:p>
            <a:pPr marL="457200" lvl="0" indent="-379790" algn="l" rtl="0">
              <a:lnSpc>
                <a:spcPct val="120000"/>
              </a:lnSpc>
              <a:spcBef>
                <a:spcPts val="0"/>
              </a:spcBef>
              <a:spcAft>
                <a:spcPts val="0"/>
              </a:spcAft>
              <a:buClr>
                <a:srgbClr val="000E8E"/>
              </a:buClr>
              <a:buSzPct val="100000"/>
              <a:buChar char="•"/>
            </a:pPr>
            <a:r>
              <a:rPr lang="de-DE" sz="4329">
                <a:solidFill>
                  <a:srgbClr val="000E8E"/>
                </a:solidFill>
              </a:rPr>
              <a:t>Das Steuersystem verteilt grundsätzlich </a:t>
            </a:r>
            <a:r>
              <a:rPr lang="de-DE" sz="4329" b="1">
                <a:solidFill>
                  <a:srgbClr val="000E8E"/>
                </a:solidFill>
              </a:rPr>
              <a:t>von oben nach unten um</a:t>
            </a:r>
            <a:endParaRPr sz="4329" b="1">
              <a:solidFill>
                <a:srgbClr val="000E8E"/>
              </a:solidFill>
            </a:endParaRPr>
          </a:p>
          <a:p>
            <a:pPr marL="457200" lvl="0" indent="-379730" algn="l" rtl="0">
              <a:lnSpc>
                <a:spcPct val="120000"/>
              </a:lnSpc>
              <a:spcBef>
                <a:spcPts val="0"/>
              </a:spcBef>
              <a:spcAft>
                <a:spcPts val="0"/>
              </a:spcAft>
              <a:buClr>
                <a:srgbClr val="000E8E"/>
              </a:buClr>
              <a:buSzPct val="100000"/>
              <a:buChar char="•"/>
            </a:pPr>
            <a:r>
              <a:rPr lang="de-DE" sz="4300">
                <a:solidFill>
                  <a:srgbClr val="000E8E"/>
                </a:solidFill>
              </a:rPr>
              <a:t>Trotzdem werden Ungleichheiten nicht ausreichend verringert</a:t>
            </a:r>
            <a:endParaRPr sz="4300">
              <a:solidFill>
                <a:srgbClr val="000E8E"/>
              </a:solidFill>
            </a:endParaRPr>
          </a:p>
          <a:p>
            <a:pPr marL="457200" lvl="0" indent="-379790" algn="l" rtl="0">
              <a:lnSpc>
                <a:spcPct val="120000"/>
              </a:lnSpc>
              <a:spcBef>
                <a:spcPts val="0"/>
              </a:spcBef>
              <a:spcAft>
                <a:spcPts val="0"/>
              </a:spcAft>
              <a:buClr>
                <a:srgbClr val="000E8E"/>
              </a:buClr>
              <a:buSzPct val="100000"/>
              <a:buChar char="•"/>
            </a:pPr>
            <a:r>
              <a:rPr lang="de-DE" sz="4329">
                <a:solidFill>
                  <a:srgbClr val="000E8E"/>
                </a:solidFill>
              </a:rPr>
              <a:t>Große „Gerechtigkeitslücken“ begünstigen vor allem </a:t>
            </a:r>
            <a:r>
              <a:rPr lang="de-DE" sz="4329">
                <a:solidFill>
                  <a:srgbClr val="000E8E"/>
                </a:solidFill>
                <a:highlight>
                  <a:schemeClr val="lt1"/>
                </a:highlight>
              </a:rPr>
              <a:t>extrem Reiche</a:t>
            </a:r>
            <a:endParaRPr sz="4329">
              <a:solidFill>
                <a:srgbClr val="000E8E"/>
              </a:solidFill>
              <a:highlight>
                <a:srgbClr val="FFFFFF"/>
              </a:highlight>
            </a:endParaRPr>
          </a:p>
          <a:p>
            <a:pPr marL="457200" lvl="0" indent="-379730" algn="l" rtl="0">
              <a:lnSpc>
                <a:spcPct val="120000"/>
              </a:lnSpc>
              <a:spcBef>
                <a:spcPts val="0"/>
              </a:spcBef>
              <a:spcAft>
                <a:spcPts val="0"/>
              </a:spcAft>
              <a:buClr>
                <a:srgbClr val="000E8E"/>
              </a:buClr>
              <a:buSzPct val="100000"/>
              <a:buChar char="•"/>
            </a:pPr>
            <a:r>
              <a:rPr lang="de-DE" sz="4300">
                <a:solidFill>
                  <a:srgbClr val="000E8E"/>
                </a:solidFill>
              </a:rPr>
              <a:t>Ihr Schließen birgt ein Umschichtungspotenzial von </a:t>
            </a:r>
            <a:r>
              <a:rPr lang="de-DE" sz="4300" b="1">
                <a:solidFill>
                  <a:srgbClr val="000E8E"/>
                </a:solidFill>
              </a:rPr>
              <a:t>ca. 100 Mrd. Euro jährlich</a:t>
            </a:r>
            <a:endParaRPr sz="4300" b="1">
              <a:solidFill>
                <a:srgbClr val="000E8E"/>
              </a:solidFill>
            </a:endParaRPr>
          </a:p>
          <a:p>
            <a:pPr marL="457200" lvl="0" indent="0" algn="l" rtl="0">
              <a:lnSpc>
                <a:spcPct val="120000"/>
              </a:lnSpc>
              <a:spcBef>
                <a:spcPts val="0"/>
              </a:spcBef>
              <a:spcAft>
                <a:spcPts val="0"/>
              </a:spcAft>
              <a:buSzPct val="126000"/>
              <a:buNone/>
            </a:pPr>
            <a:endParaRPr sz="4329">
              <a:solidFill>
                <a:srgbClr val="000E8E"/>
              </a:solidFill>
            </a:endParaRPr>
          </a:p>
          <a:p>
            <a:pPr marL="457200" lvl="0" indent="-379730" algn="l" rtl="0">
              <a:lnSpc>
                <a:spcPct val="120000"/>
              </a:lnSpc>
              <a:spcBef>
                <a:spcPts val="0"/>
              </a:spcBef>
              <a:spcAft>
                <a:spcPts val="0"/>
              </a:spcAft>
              <a:buClr>
                <a:srgbClr val="000E8E"/>
              </a:buClr>
              <a:buSzPct val="100000"/>
              <a:buChar char="•"/>
            </a:pPr>
            <a:r>
              <a:rPr lang="de-DE" sz="4300">
                <a:solidFill>
                  <a:srgbClr val="000E8E"/>
                </a:solidFill>
              </a:rPr>
              <a:t>Drei</a:t>
            </a:r>
            <a:r>
              <a:rPr lang="de-DE" sz="4300" b="1">
                <a:solidFill>
                  <a:srgbClr val="000E8E"/>
                </a:solidFill>
              </a:rPr>
              <a:t> zentrale Gerechtigkeitslücken </a:t>
            </a:r>
            <a:r>
              <a:rPr lang="de-DE" sz="4300">
                <a:solidFill>
                  <a:srgbClr val="000E8E"/>
                </a:solidFill>
              </a:rPr>
              <a:t>sind</a:t>
            </a:r>
            <a:endParaRPr sz="4300">
              <a:solidFill>
                <a:srgbClr val="000E8E"/>
              </a:solidFill>
            </a:endParaRPr>
          </a:p>
          <a:p>
            <a:pPr marL="1371600" lvl="0" indent="-379730" algn="l" rtl="0">
              <a:lnSpc>
                <a:spcPct val="120000"/>
              </a:lnSpc>
              <a:spcBef>
                <a:spcPts val="0"/>
              </a:spcBef>
              <a:spcAft>
                <a:spcPts val="0"/>
              </a:spcAft>
              <a:buClr>
                <a:srgbClr val="000E8E"/>
              </a:buClr>
              <a:buSzPct val="100000"/>
              <a:buAutoNum type="arabicParenR"/>
            </a:pPr>
            <a:r>
              <a:rPr lang="de-DE" sz="4300">
                <a:solidFill>
                  <a:srgbClr val="000E8E"/>
                </a:solidFill>
              </a:rPr>
              <a:t>Extrem niedrige Besteuerung von Vermögen</a:t>
            </a:r>
            <a:endParaRPr sz="4300">
              <a:solidFill>
                <a:srgbClr val="000E8E"/>
              </a:solidFill>
            </a:endParaRPr>
          </a:p>
          <a:p>
            <a:pPr marL="1371600" lvl="0" indent="-379730" algn="l" rtl="0">
              <a:lnSpc>
                <a:spcPct val="120000"/>
              </a:lnSpc>
              <a:spcBef>
                <a:spcPts val="0"/>
              </a:spcBef>
              <a:spcAft>
                <a:spcPts val="0"/>
              </a:spcAft>
              <a:buClr>
                <a:srgbClr val="000E8E"/>
              </a:buClr>
              <a:buSzPct val="100000"/>
              <a:buAutoNum type="arabicParenR"/>
            </a:pPr>
            <a:r>
              <a:rPr lang="de-DE" sz="4300">
                <a:solidFill>
                  <a:srgbClr val="000E8E"/>
                </a:solidFill>
              </a:rPr>
              <a:t>Ausnahmen bei großen Erbschaften</a:t>
            </a:r>
            <a:endParaRPr sz="4300">
              <a:solidFill>
                <a:srgbClr val="000E8E"/>
              </a:solidFill>
            </a:endParaRPr>
          </a:p>
          <a:p>
            <a:pPr marL="1371600" lvl="0" indent="-379730" algn="l" rtl="0">
              <a:lnSpc>
                <a:spcPct val="120000"/>
              </a:lnSpc>
              <a:spcBef>
                <a:spcPts val="0"/>
              </a:spcBef>
              <a:spcAft>
                <a:spcPts val="0"/>
              </a:spcAft>
              <a:buClr>
                <a:srgbClr val="000E8E"/>
              </a:buClr>
              <a:buSzPct val="100000"/>
              <a:buAutoNum type="arabicParenR"/>
            </a:pPr>
            <a:r>
              <a:rPr lang="de-DE" sz="4300">
                <a:solidFill>
                  <a:srgbClr val="000E8E"/>
                </a:solidFill>
              </a:rPr>
              <a:t>Unzureichende Bekämpfung von Steuerhinterziehung</a:t>
            </a:r>
            <a:endParaRPr sz="4300">
              <a:solidFill>
                <a:srgbClr val="000E8E"/>
              </a:solidFill>
            </a:endParaRPr>
          </a:p>
          <a:p>
            <a:pPr marL="457200" lvl="0" indent="0" algn="l" rtl="0">
              <a:lnSpc>
                <a:spcPct val="140000"/>
              </a:lnSpc>
              <a:spcBef>
                <a:spcPts val="0"/>
              </a:spcBef>
              <a:spcAft>
                <a:spcPts val="0"/>
              </a:spcAft>
              <a:buSzPct val="239234"/>
              <a:buNone/>
            </a:pPr>
            <a:endParaRPr sz="2280">
              <a:solidFill>
                <a:srgbClr val="000E8E"/>
              </a:solidFill>
            </a:endParaRPr>
          </a:p>
          <a:p>
            <a:pPr marL="457200" lvl="0" indent="0" algn="l" rtl="0">
              <a:lnSpc>
                <a:spcPct val="140000"/>
              </a:lnSpc>
              <a:spcBef>
                <a:spcPts val="0"/>
              </a:spcBef>
              <a:spcAft>
                <a:spcPts val="0"/>
              </a:spcAft>
              <a:buSzPct val="239234"/>
              <a:buNone/>
            </a:pPr>
            <a:endParaRPr sz="2280">
              <a:solidFill>
                <a:srgbClr val="000E8E"/>
              </a:solidFill>
            </a:endParaRPr>
          </a:p>
        </p:txBody>
      </p:sp>
      <p:pic>
        <p:nvPicPr>
          <p:cNvPr id="733" name="Google Shape;733;g3b9352efddc_2_30" descr="dunkelblau färben die Waage"/>
          <p:cNvPicPr preferRelativeResize="0"/>
          <p:nvPr/>
        </p:nvPicPr>
        <p:blipFill rotWithShape="1">
          <a:blip r:embed="rId3">
            <a:alphaModFix/>
          </a:blip>
          <a:srcRect/>
          <a:stretch/>
        </p:blipFill>
        <p:spPr>
          <a:xfrm>
            <a:off x="10590475" y="342750"/>
            <a:ext cx="1042524" cy="1042524"/>
          </a:xfrm>
          <a:prstGeom prst="rect">
            <a:avLst/>
          </a:prstGeom>
          <a:noFill/>
          <a:ln>
            <a:noFill/>
          </a:ln>
        </p:spPr>
      </p:pic>
      <p:sp>
        <p:nvSpPr>
          <p:cNvPr id="734" name="Google Shape;734;g3b9352efddc_2_30"/>
          <p:cNvSpPr txBox="1"/>
          <p:nvPr/>
        </p:nvSpPr>
        <p:spPr>
          <a:xfrm>
            <a:off x="918150" y="769800"/>
            <a:ext cx="10358100" cy="779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4000" b="1" i="0" u="none" strike="noStrike" cap="none" dirty="0">
                <a:solidFill>
                  <a:srgbClr val="000D86"/>
                </a:solidFill>
                <a:latin typeface="Arial"/>
                <a:ea typeface="Arial"/>
                <a:cs typeface="Arial"/>
                <a:sym typeface="Arial"/>
              </a:rPr>
              <a:t>Gerechtigkeitslücken</a:t>
            </a:r>
            <a:endParaRPr sz="3500" b="1" i="0" u="none" strike="noStrike" cap="none" dirty="0">
              <a:solidFill>
                <a:srgbClr val="000D86"/>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3b8f3acb840_0_390"/>
          <p:cNvSpPr/>
          <p:nvPr/>
        </p:nvSpPr>
        <p:spPr>
          <a:xfrm>
            <a:off x="0" y="750550"/>
            <a:ext cx="112548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41" name="Google Shape;741;g3b8f3acb840_0_390"/>
          <p:cNvSpPr txBox="1">
            <a:spLocks noGrp="1"/>
          </p:cNvSpPr>
          <p:nvPr>
            <p:ph type="body" idx="3"/>
          </p:nvPr>
        </p:nvSpPr>
        <p:spPr>
          <a:xfrm>
            <a:off x="922866" y="1765149"/>
            <a:ext cx="4706826" cy="4726076"/>
          </a:xfrm>
          <a:prstGeom prst="rect">
            <a:avLst/>
          </a:prstGeom>
          <a:noFill/>
          <a:ln>
            <a:noFill/>
          </a:ln>
        </p:spPr>
        <p:txBody>
          <a:bodyPr spcFirstLastPara="1" wrap="square" lIns="91425" tIns="45700" rIns="91425" bIns="45700" anchor="t" anchorCtr="0">
            <a:normAutofit fontScale="77500" lnSpcReduction="20000"/>
          </a:bodyPr>
          <a:lstStyle/>
          <a:p>
            <a:pPr marL="457200" lvl="0" indent="-419132" algn="l" rtl="0">
              <a:lnSpc>
                <a:spcPct val="120000"/>
              </a:lnSpc>
              <a:spcBef>
                <a:spcPts val="0"/>
              </a:spcBef>
              <a:spcAft>
                <a:spcPts val="0"/>
              </a:spcAft>
              <a:buSzPct val="100000"/>
              <a:buFont typeface="Arial"/>
              <a:buChar char="•"/>
            </a:pPr>
            <a:r>
              <a:rPr lang="de-DE" sz="4300">
                <a:solidFill>
                  <a:srgbClr val="000E8E"/>
                </a:solidFill>
              </a:rPr>
              <a:t>Vermögen wird in Deutschland deutlich </a:t>
            </a:r>
            <a:r>
              <a:rPr lang="de-DE" sz="4300" b="1">
                <a:solidFill>
                  <a:srgbClr val="000E8E"/>
                </a:solidFill>
              </a:rPr>
              <a:t>geringer besteuert als Arbeit</a:t>
            </a:r>
            <a:br>
              <a:rPr lang="de-DE" sz="4300" b="1">
                <a:solidFill>
                  <a:srgbClr val="000E8E"/>
                </a:solidFill>
              </a:rPr>
            </a:br>
            <a:endParaRPr sz="4300">
              <a:solidFill>
                <a:srgbClr val="000000"/>
              </a:solidFill>
            </a:endParaRPr>
          </a:p>
          <a:p>
            <a:pPr marL="457200" lvl="0" indent="-419100" algn="l" rtl="0">
              <a:lnSpc>
                <a:spcPct val="120000"/>
              </a:lnSpc>
              <a:spcBef>
                <a:spcPts val="0"/>
              </a:spcBef>
              <a:spcAft>
                <a:spcPts val="0"/>
              </a:spcAft>
              <a:buSzPct val="90023"/>
              <a:buFont typeface="Arial"/>
              <a:buChar char="•"/>
            </a:pPr>
            <a:r>
              <a:rPr lang="de-DE" sz="4300">
                <a:solidFill>
                  <a:srgbClr val="000E8E"/>
                </a:solidFill>
              </a:rPr>
              <a:t>Für sehr große Vermögen wirkt Deutschland daher wie eine Steueroase</a:t>
            </a:r>
            <a:endParaRPr/>
          </a:p>
        </p:txBody>
      </p:sp>
      <p:pic>
        <p:nvPicPr>
          <p:cNvPr id="742" name="Google Shape;742;g3b8f3acb840_0_390"/>
          <p:cNvPicPr preferRelativeResize="0"/>
          <p:nvPr/>
        </p:nvPicPr>
        <p:blipFill rotWithShape="1">
          <a:blip r:embed="rId3">
            <a:alphaModFix/>
          </a:blip>
          <a:srcRect/>
          <a:stretch/>
        </p:blipFill>
        <p:spPr>
          <a:xfrm>
            <a:off x="6125450" y="1763775"/>
            <a:ext cx="5473625" cy="3114675"/>
          </a:xfrm>
          <a:prstGeom prst="rect">
            <a:avLst/>
          </a:prstGeom>
          <a:noFill/>
          <a:ln>
            <a:noFill/>
          </a:ln>
        </p:spPr>
      </p:pic>
      <p:sp>
        <p:nvSpPr>
          <p:cNvPr id="743" name="Google Shape;743;g3b8f3acb840_0_390"/>
          <p:cNvSpPr txBox="1"/>
          <p:nvPr/>
        </p:nvSpPr>
        <p:spPr>
          <a:xfrm>
            <a:off x="7611825" y="4816600"/>
            <a:ext cx="4226400" cy="779700"/>
          </a:xfrm>
          <a:prstGeom prst="rect">
            <a:avLst/>
          </a:prstGeom>
          <a:noFill/>
          <a:ln>
            <a:noFill/>
          </a:ln>
        </p:spPr>
        <p:txBody>
          <a:bodyPr spcFirstLastPara="1" wrap="square" lIns="91425" tIns="45700" rIns="91425" bIns="45700" anchor="t" anchorCtr="0">
            <a:normAutofit fontScale="47500" lnSpcReduction="10000"/>
          </a:bodyPr>
          <a:lstStyle/>
          <a:p>
            <a:pPr marL="0" marR="0" lvl="0" indent="0" algn="l" rtl="0">
              <a:lnSpc>
                <a:spcPct val="140000"/>
              </a:lnSpc>
              <a:spcBef>
                <a:spcPts val="0"/>
              </a:spcBef>
              <a:spcAft>
                <a:spcPts val="0"/>
              </a:spcAft>
              <a:buClr>
                <a:srgbClr val="000D86"/>
              </a:buClr>
              <a:buSzPct val="170454"/>
              <a:buFont typeface="Arial"/>
              <a:buNone/>
            </a:pPr>
            <a:r>
              <a:rPr lang="de-DE" sz="4400" b="0" i="0" u="none" strike="noStrike" cap="none">
                <a:solidFill>
                  <a:srgbClr val="000E8E"/>
                </a:solidFill>
                <a:latin typeface="Arial"/>
                <a:ea typeface="Arial"/>
                <a:cs typeface="Arial"/>
                <a:sym typeface="Arial"/>
              </a:rPr>
              <a:t>Quelle: </a:t>
            </a:r>
            <a:r>
              <a:rPr lang="de-DE" sz="4400" b="0" i="0" u="sng" strike="noStrike" cap="none">
                <a:solidFill>
                  <a:schemeClr val="hlink"/>
                </a:solidFill>
                <a:latin typeface="Arial"/>
                <a:ea typeface="Arial"/>
                <a:cs typeface="Arial"/>
                <a:sym typeface="Arial"/>
                <a:hlinkClick r:id="rId4"/>
              </a:rPr>
              <a:t>Netzwerk Steuergerechtigkeit</a:t>
            </a:r>
            <a:endParaRPr sz="3000" b="0" i="0" u="none" strike="noStrike" cap="none">
              <a:solidFill>
                <a:srgbClr val="000D86"/>
              </a:solidFill>
              <a:latin typeface="Arial"/>
              <a:ea typeface="Arial"/>
              <a:cs typeface="Arial"/>
              <a:sym typeface="Arial"/>
            </a:endParaRPr>
          </a:p>
        </p:txBody>
      </p:sp>
      <p:sp>
        <p:nvSpPr>
          <p:cNvPr id="744" name="Google Shape;744;g3b8f3acb840_0_390"/>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dirty="0">
                <a:solidFill>
                  <a:srgbClr val="000D86"/>
                </a:solidFill>
                <a:latin typeface="Arial"/>
                <a:ea typeface="Arial"/>
                <a:cs typeface="Arial"/>
                <a:sym typeface="Arial"/>
              </a:rPr>
              <a:t>1) Extrem niedrige Besteuerung von Vermögen</a:t>
            </a:r>
            <a:endParaRPr sz="3500" b="1" i="0" u="none" strike="noStrike" cap="none" dirty="0">
              <a:solidFill>
                <a:srgbClr val="000D86"/>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25"/>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457200" lvl="0" indent="-424180" algn="l" rtl="0">
              <a:lnSpc>
                <a:spcPct val="110000"/>
              </a:lnSpc>
              <a:spcBef>
                <a:spcPts val="0"/>
              </a:spcBef>
              <a:spcAft>
                <a:spcPts val="600"/>
              </a:spcAft>
              <a:buClr>
                <a:srgbClr val="000E8E"/>
              </a:buClr>
              <a:buSzPct val="100000"/>
              <a:buChar char="•"/>
            </a:pPr>
            <a:r>
              <a:rPr lang="de-DE" sz="2800" dirty="0">
                <a:solidFill>
                  <a:srgbClr val="000E8E"/>
                </a:solidFill>
              </a:rPr>
              <a:t>Die Vermögensteuer ist in Deutschland seit 1997 ausgesetzt.</a:t>
            </a:r>
          </a:p>
          <a:p>
            <a:pPr marL="457200" lvl="0" indent="-424180" algn="l" rtl="0">
              <a:lnSpc>
                <a:spcPct val="110000"/>
              </a:lnSpc>
              <a:spcBef>
                <a:spcPts val="0"/>
              </a:spcBef>
              <a:spcAft>
                <a:spcPts val="600"/>
              </a:spcAft>
              <a:buClr>
                <a:srgbClr val="000E8E"/>
              </a:buClr>
              <a:buSzPct val="100000"/>
              <a:buChar char="•"/>
            </a:pPr>
            <a:endParaRPr lang="de-DE" sz="2400" dirty="0">
              <a:solidFill>
                <a:srgbClr val="000E8E"/>
              </a:solidFill>
            </a:endParaRPr>
          </a:p>
          <a:p>
            <a:pPr marL="33020" lvl="0" indent="0" algn="l" rtl="0">
              <a:lnSpc>
                <a:spcPct val="110000"/>
              </a:lnSpc>
              <a:spcBef>
                <a:spcPts val="0"/>
              </a:spcBef>
              <a:spcAft>
                <a:spcPts val="600"/>
              </a:spcAft>
              <a:buClr>
                <a:srgbClr val="000E8E"/>
              </a:buClr>
              <a:buSzPct val="100000"/>
              <a:buNone/>
            </a:pPr>
            <a:r>
              <a:rPr lang="de-DE" sz="2800" dirty="0">
                <a:solidFill>
                  <a:srgbClr val="000E8E"/>
                </a:solidFill>
              </a:rPr>
              <a:t>	Das Bundesverfassungsgericht erklärte 1995 die 		Immobilienbewertung für verfassungswidrig.</a:t>
            </a:r>
            <a:endParaRPr sz="2800" dirty="0">
              <a:solidFill>
                <a:srgbClr val="000E8E"/>
              </a:solidFill>
            </a:endParaRPr>
          </a:p>
          <a:p>
            <a:pPr marL="0" lvl="0" indent="0" algn="l" rtl="0">
              <a:lnSpc>
                <a:spcPct val="110000"/>
              </a:lnSpc>
              <a:spcBef>
                <a:spcPts val="0"/>
              </a:spcBef>
              <a:spcAft>
                <a:spcPts val="600"/>
              </a:spcAft>
              <a:buSzPct val="97403"/>
              <a:buNone/>
            </a:pPr>
            <a:endParaRPr sz="2800" dirty="0">
              <a:solidFill>
                <a:srgbClr val="000E8E"/>
              </a:solidFill>
            </a:endParaRPr>
          </a:p>
          <a:p>
            <a:pPr marL="457200" lvl="0" indent="-424180" algn="l" rtl="0">
              <a:lnSpc>
                <a:spcPct val="110000"/>
              </a:lnSpc>
              <a:spcBef>
                <a:spcPts val="0"/>
              </a:spcBef>
              <a:spcAft>
                <a:spcPts val="600"/>
              </a:spcAft>
              <a:buClr>
                <a:srgbClr val="000E8E"/>
              </a:buClr>
              <a:buSzPct val="100000"/>
              <a:buChar char="•"/>
            </a:pPr>
            <a:r>
              <a:rPr lang="de-DE" sz="2800" dirty="0">
                <a:solidFill>
                  <a:srgbClr val="000E8E"/>
                </a:solidFill>
              </a:rPr>
              <a:t>Zwar wurde die </a:t>
            </a:r>
            <a:r>
              <a:rPr lang="de-DE" sz="2800" b="1" dirty="0">
                <a:solidFill>
                  <a:srgbClr val="000E8E"/>
                </a:solidFill>
              </a:rPr>
              <a:t>Immobilienbewertung im Zuge der Grundsteuerreform erneuert,</a:t>
            </a:r>
            <a:r>
              <a:rPr lang="de-DE" sz="2800" dirty="0">
                <a:solidFill>
                  <a:srgbClr val="000E8E"/>
                </a:solidFill>
              </a:rPr>
              <a:t> die Vermögensteuer bleibt dennoch bis heute ausgesetzt.</a:t>
            </a:r>
            <a:endParaRPr sz="2800" dirty="0">
              <a:solidFill>
                <a:srgbClr val="000E8E"/>
              </a:solidFill>
            </a:endParaRPr>
          </a:p>
        </p:txBody>
      </p:sp>
      <p:sp>
        <p:nvSpPr>
          <p:cNvPr id="751" name="Google Shape;751;p25"/>
          <p:cNvSpPr/>
          <p:nvPr/>
        </p:nvSpPr>
        <p:spPr>
          <a:xfrm>
            <a:off x="0" y="750550"/>
            <a:ext cx="112548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52" name="Google Shape;752;p25"/>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a:solidFill>
                  <a:srgbClr val="000D86"/>
                </a:solidFill>
                <a:latin typeface="Arial"/>
                <a:ea typeface="Arial"/>
                <a:cs typeface="Arial"/>
                <a:sym typeface="Arial"/>
              </a:rPr>
              <a:t>1) Extrem niedrige Besteuerung von Vermögen</a:t>
            </a:r>
            <a:endParaRPr sz="3500" b="1" i="0" u="none" strike="noStrike" cap="none">
              <a:solidFill>
                <a:srgbClr val="000D86"/>
              </a:solidFill>
              <a:latin typeface="Arial"/>
              <a:ea typeface="Arial"/>
              <a:cs typeface="Arial"/>
              <a:sym typeface="Arial"/>
            </a:endParaRPr>
          </a:p>
        </p:txBody>
      </p:sp>
      <p:pic>
        <p:nvPicPr>
          <p:cNvPr id="3" name="Grafik 2" descr="Glühlampe mit einfarbiger Füllung">
            <a:extLst>
              <a:ext uri="{FF2B5EF4-FFF2-40B4-BE49-F238E27FC236}">
                <a16:creationId xmlns:a16="http://schemas.microsoft.com/office/drawing/2014/main" id="{BEF7D64D-2588-4D85-B20E-D762CF873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121" y="3001297"/>
            <a:ext cx="636639" cy="63663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3b8f3acb840_0_357"/>
          <p:cNvSpPr txBox="1">
            <a:spLocks noGrp="1"/>
          </p:cNvSpPr>
          <p:nvPr>
            <p:ph type="body" idx="3"/>
          </p:nvPr>
        </p:nvSpPr>
        <p:spPr>
          <a:xfrm>
            <a:off x="838200" y="1825625"/>
            <a:ext cx="9819968" cy="4665600"/>
          </a:xfrm>
          <a:prstGeom prst="rect">
            <a:avLst/>
          </a:prstGeom>
          <a:noFill/>
          <a:ln>
            <a:noFill/>
          </a:ln>
        </p:spPr>
        <p:txBody>
          <a:bodyPr spcFirstLastPara="1" wrap="square" lIns="91425" tIns="45700" rIns="91425" bIns="45700" anchor="t" anchorCtr="0">
            <a:normAutofit/>
          </a:bodyPr>
          <a:lstStyle/>
          <a:p>
            <a:pPr marL="457200" lvl="0" indent="-419100" algn="l" rtl="0">
              <a:lnSpc>
                <a:spcPct val="110000"/>
              </a:lnSpc>
              <a:spcBef>
                <a:spcPts val="0"/>
              </a:spcBef>
              <a:spcAft>
                <a:spcPts val="600"/>
              </a:spcAft>
              <a:buClr>
                <a:srgbClr val="000E8E"/>
              </a:buClr>
              <a:buSzPts val="3000"/>
              <a:buChar char="•"/>
            </a:pPr>
            <a:r>
              <a:rPr lang="de-DE" sz="2800" dirty="0">
                <a:solidFill>
                  <a:srgbClr val="000E8E"/>
                </a:solidFill>
              </a:rPr>
              <a:t>Die</a:t>
            </a:r>
            <a:r>
              <a:rPr lang="de-DE" sz="2800" b="1" dirty="0">
                <a:solidFill>
                  <a:srgbClr val="000E8E"/>
                </a:solidFill>
              </a:rPr>
              <a:t> Vermögensteuer kann rechtlich wieder eingeführt werden</a:t>
            </a:r>
            <a:r>
              <a:rPr lang="de-DE" sz="2800" dirty="0">
                <a:solidFill>
                  <a:srgbClr val="000E8E"/>
                </a:solidFill>
              </a:rPr>
              <a:t>, sie ist im Grundgesetz weiterhin vorgesehen.</a:t>
            </a:r>
            <a:endParaRPr sz="28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800" dirty="0">
                <a:solidFill>
                  <a:srgbClr val="000E8E"/>
                </a:solidFill>
              </a:rPr>
              <a:t>Das entsprechende Gesetz existiert bis heute, 2012 gab es bereits einen Entwurf zur Wiedereinführung.</a:t>
            </a:r>
            <a:endParaRPr sz="28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800" dirty="0">
                <a:solidFill>
                  <a:srgbClr val="000E8E"/>
                </a:solidFill>
              </a:rPr>
              <a:t>Neben der Vermögensteuer werden auch andere Modelle diskutiert, etwa schlug der DIW 2024 eine „</a:t>
            </a:r>
            <a:r>
              <a:rPr lang="de-DE" sz="2800" b="1" dirty="0" err="1">
                <a:solidFill>
                  <a:srgbClr val="000E8E"/>
                </a:solidFill>
              </a:rPr>
              <a:t>Milliardärssteuer</a:t>
            </a:r>
            <a:r>
              <a:rPr lang="de-DE" sz="2800" b="1" dirty="0">
                <a:solidFill>
                  <a:srgbClr val="000E8E"/>
                </a:solidFill>
              </a:rPr>
              <a:t>“</a:t>
            </a:r>
            <a:r>
              <a:rPr lang="de-DE" sz="2800" dirty="0">
                <a:solidFill>
                  <a:srgbClr val="000E8E"/>
                </a:solidFill>
              </a:rPr>
              <a:t> vor.</a:t>
            </a:r>
            <a:endParaRPr sz="2800" dirty="0">
              <a:solidFill>
                <a:srgbClr val="000E8E"/>
              </a:solidFill>
            </a:endParaRPr>
          </a:p>
        </p:txBody>
      </p:sp>
      <p:sp>
        <p:nvSpPr>
          <p:cNvPr id="759" name="Google Shape;759;g3b8f3acb840_0_357"/>
          <p:cNvSpPr/>
          <p:nvPr/>
        </p:nvSpPr>
        <p:spPr>
          <a:xfrm>
            <a:off x="0" y="750550"/>
            <a:ext cx="9010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60" name="Google Shape;760;g3b8f3acb840_0_357"/>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dirty="0">
                <a:solidFill>
                  <a:srgbClr val="000D86"/>
                </a:solidFill>
                <a:latin typeface="Arial"/>
                <a:ea typeface="Arial"/>
                <a:cs typeface="Arial"/>
                <a:sym typeface="Arial"/>
              </a:rPr>
              <a:t>Gerechtigkeitslücke 1 schließen</a:t>
            </a:r>
            <a:endParaRPr sz="3600" b="1" i="0" u="none" strike="noStrike" cap="none" dirty="0">
              <a:solidFill>
                <a:srgbClr val="000D86"/>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3c698c26888_0_240"/>
          <p:cNvSpPr txBox="1">
            <a:spLocks noGrp="1"/>
          </p:cNvSpPr>
          <p:nvPr>
            <p:ph type="body" idx="3"/>
          </p:nvPr>
        </p:nvSpPr>
        <p:spPr>
          <a:xfrm>
            <a:off x="838199" y="1746969"/>
            <a:ext cx="10852355" cy="4665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ct val="142857"/>
              <a:buNone/>
            </a:pPr>
            <a:r>
              <a:rPr lang="de-DE" sz="2300" b="1" dirty="0">
                <a:solidFill>
                  <a:srgbClr val="000E8E"/>
                </a:solidFill>
              </a:rPr>
              <a:t>„Eine Vermögensteuer ist administrativ unmöglich durchzuführen und kostet viel.“</a:t>
            </a:r>
            <a:br>
              <a:rPr lang="de-DE" sz="2300" dirty="0">
                <a:solidFill>
                  <a:srgbClr val="000E8E"/>
                </a:solidFill>
              </a:rPr>
            </a:br>
            <a:r>
              <a:rPr lang="de-DE" sz="2300" dirty="0">
                <a:solidFill>
                  <a:srgbClr val="000E8E"/>
                </a:solidFill>
              </a:rPr>
              <a:t>→ Das betrifft nur wenige Steuerpflichtige (die Bewertung ist ähnlich wie bei Erbschaften)</a:t>
            </a:r>
            <a:endParaRPr sz="2300" dirty="0">
              <a:solidFill>
                <a:srgbClr val="000E8E"/>
              </a:solidFill>
            </a:endParaRPr>
          </a:p>
          <a:p>
            <a:pPr marL="0" lvl="0" indent="0" algn="l" rtl="0">
              <a:lnSpc>
                <a:spcPct val="110000"/>
              </a:lnSpc>
              <a:spcBef>
                <a:spcPts val="0"/>
              </a:spcBef>
              <a:spcAft>
                <a:spcPts val="0"/>
              </a:spcAft>
              <a:buSzPct val="142857"/>
              <a:buNone/>
            </a:pPr>
            <a:r>
              <a:rPr lang="de-DE" sz="2300" dirty="0">
                <a:solidFill>
                  <a:srgbClr val="000E8E"/>
                </a:solidFill>
              </a:rPr>
              <a:t>→ Verwaltungskosten historisch ca. 3 % der Einnahmen</a:t>
            </a:r>
            <a:endParaRPr sz="2300" dirty="0">
              <a:solidFill>
                <a:srgbClr val="000E8E"/>
              </a:solidFill>
            </a:endParaRPr>
          </a:p>
          <a:p>
            <a:pPr marL="0" lvl="0" indent="0" algn="l" rtl="0">
              <a:lnSpc>
                <a:spcPct val="110000"/>
              </a:lnSpc>
              <a:spcBef>
                <a:spcPts val="0"/>
              </a:spcBef>
              <a:spcAft>
                <a:spcPts val="0"/>
              </a:spcAft>
              <a:buSzPct val="142857"/>
              <a:buNone/>
            </a:pPr>
            <a:endParaRPr sz="2300" dirty="0">
              <a:solidFill>
                <a:srgbClr val="000E8E"/>
              </a:solidFill>
            </a:endParaRPr>
          </a:p>
          <a:p>
            <a:pPr marL="0" lvl="0" indent="0" algn="l" rtl="0">
              <a:lnSpc>
                <a:spcPct val="110000"/>
              </a:lnSpc>
              <a:spcBef>
                <a:spcPts val="0"/>
              </a:spcBef>
              <a:spcAft>
                <a:spcPts val="0"/>
              </a:spcAft>
              <a:buSzPct val="142857"/>
              <a:buNone/>
            </a:pPr>
            <a:r>
              <a:rPr lang="de-DE" sz="2300" b="1" dirty="0">
                <a:solidFill>
                  <a:srgbClr val="000E8E"/>
                </a:solidFill>
              </a:rPr>
              <a:t>„Eine Vermögensteuer gefährdet Arbeitsplätze und schadet der Wirtschaft.“</a:t>
            </a:r>
            <a:br>
              <a:rPr lang="de-DE" sz="2300" dirty="0">
                <a:solidFill>
                  <a:srgbClr val="000E8E"/>
                </a:solidFill>
              </a:rPr>
            </a:br>
            <a:r>
              <a:rPr lang="de-DE" sz="2300" dirty="0">
                <a:solidFill>
                  <a:srgbClr val="000E8E"/>
                </a:solidFill>
              </a:rPr>
              <a:t>→ Zahlung meist aus laufenden Erträgen möglich</a:t>
            </a:r>
            <a:endParaRPr sz="2300" dirty="0">
              <a:solidFill>
                <a:srgbClr val="000E8E"/>
              </a:solidFill>
            </a:endParaRPr>
          </a:p>
          <a:p>
            <a:pPr marL="0" lvl="0" indent="0" algn="l" rtl="0">
              <a:lnSpc>
                <a:spcPct val="110000"/>
              </a:lnSpc>
              <a:spcBef>
                <a:spcPts val="0"/>
              </a:spcBef>
              <a:spcAft>
                <a:spcPts val="0"/>
              </a:spcAft>
              <a:buSzPct val="142857"/>
              <a:buNone/>
            </a:pPr>
            <a:r>
              <a:rPr lang="de-DE" sz="2300" dirty="0">
                <a:solidFill>
                  <a:srgbClr val="000E8E"/>
                </a:solidFill>
              </a:rPr>
              <a:t>→ bei Engpässen greifen Stundungsregelungen</a:t>
            </a:r>
            <a:br>
              <a:rPr lang="de-DE" sz="2300" dirty="0">
                <a:solidFill>
                  <a:srgbClr val="000E8E"/>
                </a:solidFill>
              </a:rPr>
            </a:br>
            <a:endParaRPr sz="2300" dirty="0">
              <a:solidFill>
                <a:srgbClr val="000E8E"/>
              </a:solidFill>
            </a:endParaRPr>
          </a:p>
          <a:p>
            <a:pPr marL="0" lvl="0" indent="0" algn="l" rtl="0">
              <a:lnSpc>
                <a:spcPct val="110000"/>
              </a:lnSpc>
              <a:spcBef>
                <a:spcPts val="0"/>
              </a:spcBef>
              <a:spcAft>
                <a:spcPts val="0"/>
              </a:spcAft>
              <a:buSzPct val="142857"/>
              <a:buNone/>
            </a:pPr>
            <a:r>
              <a:rPr lang="de-DE" sz="2300" b="1" dirty="0">
                <a:solidFill>
                  <a:srgbClr val="000E8E"/>
                </a:solidFill>
              </a:rPr>
              <a:t>„Eine Vermögensteuer führt zu Kapital- oder Steuerflucht.“</a:t>
            </a:r>
            <a:br>
              <a:rPr lang="de-DE" sz="2300" dirty="0">
                <a:solidFill>
                  <a:srgbClr val="000E8E"/>
                </a:solidFill>
              </a:rPr>
            </a:br>
            <a:r>
              <a:rPr lang="de-DE" sz="2300" dirty="0">
                <a:solidFill>
                  <a:srgbClr val="000E8E"/>
                </a:solidFill>
              </a:rPr>
              <a:t>→ Wegzugs- und Verlagerungsbesteuerung macht Flucht teuer</a:t>
            </a:r>
            <a:br>
              <a:rPr lang="de-DE" sz="2300" dirty="0">
                <a:solidFill>
                  <a:srgbClr val="000E8E"/>
                </a:solidFill>
              </a:rPr>
            </a:br>
            <a:r>
              <a:rPr lang="de-DE" sz="2300" dirty="0">
                <a:solidFill>
                  <a:srgbClr val="000E8E"/>
                </a:solidFill>
              </a:rPr>
              <a:t>→ Standortvorteile Deutschlands wirken bindend</a:t>
            </a:r>
            <a:endParaRPr sz="2300" dirty="0">
              <a:solidFill>
                <a:srgbClr val="000E8E"/>
              </a:solidFill>
            </a:endParaRPr>
          </a:p>
        </p:txBody>
      </p:sp>
      <p:sp>
        <p:nvSpPr>
          <p:cNvPr id="767" name="Google Shape;767;g3c698c26888_0_240"/>
          <p:cNvSpPr/>
          <p:nvPr/>
        </p:nvSpPr>
        <p:spPr>
          <a:xfrm>
            <a:off x="0" y="750550"/>
            <a:ext cx="9010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68" name="Google Shape;768;g3c698c26888_0_240"/>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dirty="0">
                <a:solidFill>
                  <a:srgbClr val="000D86"/>
                </a:solidFill>
                <a:latin typeface="Arial"/>
                <a:ea typeface="Arial"/>
                <a:cs typeface="Arial"/>
                <a:sym typeface="Arial"/>
              </a:rPr>
              <a:t>Gegenargumente</a:t>
            </a:r>
            <a:endParaRPr sz="3600" b="1" i="0" u="none" strike="noStrike" cap="none" dirty="0">
              <a:solidFill>
                <a:srgbClr val="000D86"/>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3b8f3acb840_0_383"/>
          <p:cNvSpPr txBox="1">
            <a:spLocks noGrp="1"/>
          </p:cNvSpPr>
          <p:nvPr>
            <p:ph type="body" idx="3"/>
          </p:nvPr>
        </p:nvSpPr>
        <p:spPr>
          <a:xfrm>
            <a:off x="838200" y="1825625"/>
            <a:ext cx="10515600" cy="4665600"/>
          </a:xfrm>
          <a:prstGeom prst="rect">
            <a:avLst/>
          </a:prstGeom>
          <a:noFill/>
          <a:ln>
            <a:noFill/>
          </a:ln>
        </p:spPr>
        <p:txBody>
          <a:bodyPr spcFirstLastPara="1" wrap="square" lIns="91425" tIns="45700" rIns="91425" bIns="45700" anchor="t" anchorCtr="0">
            <a:normAutofit/>
          </a:bodyPr>
          <a:lstStyle/>
          <a:p>
            <a:pPr marL="457200" lvl="0" indent="-400241" algn="l" rtl="0">
              <a:lnSpc>
                <a:spcPct val="110000"/>
              </a:lnSpc>
              <a:spcBef>
                <a:spcPts val="0"/>
              </a:spcBef>
              <a:spcAft>
                <a:spcPts val="600"/>
              </a:spcAft>
              <a:buClr>
                <a:srgbClr val="000E8E"/>
              </a:buClr>
              <a:buSzPts val="2685"/>
              <a:buChar char="•"/>
            </a:pPr>
            <a:r>
              <a:rPr lang="de-DE" sz="2685" dirty="0">
                <a:solidFill>
                  <a:srgbClr val="000E8E"/>
                </a:solidFill>
              </a:rPr>
              <a:t>Wer mehr erbt, zahlt oft weniger Steuern – die </a:t>
            </a:r>
            <a:r>
              <a:rPr lang="de-DE" sz="2685" b="1" dirty="0">
                <a:solidFill>
                  <a:srgbClr val="000E8E"/>
                </a:solidFill>
              </a:rPr>
              <a:t>Erbschaftsteuer wirkt faktisch regressiv</a:t>
            </a:r>
            <a:endParaRPr sz="2685" b="1" dirty="0">
              <a:solidFill>
                <a:srgbClr val="000E8E"/>
              </a:solidFill>
            </a:endParaRPr>
          </a:p>
          <a:p>
            <a:pPr marL="457200" lvl="0" indent="-400241" algn="l" rtl="0">
              <a:lnSpc>
                <a:spcPct val="110000"/>
              </a:lnSpc>
              <a:spcBef>
                <a:spcPts val="0"/>
              </a:spcBef>
              <a:spcAft>
                <a:spcPts val="600"/>
              </a:spcAft>
              <a:buClr>
                <a:srgbClr val="000E8E"/>
              </a:buClr>
              <a:buSzPts val="2685"/>
              <a:buChar char="•"/>
            </a:pPr>
            <a:r>
              <a:rPr lang="de-DE" sz="2685" dirty="0">
                <a:solidFill>
                  <a:srgbClr val="000E8E"/>
                </a:solidFill>
              </a:rPr>
              <a:t>Kleine Erbschaften (&lt; 20 Mio. Euro): Ø ca. 9 % Steuer, sehr große Erbschaften: nur ca. 3 %</a:t>
            </a:r>
            <a:endParaRPr sz="2685" dirty="0">
              <a:solidFill>
                <a:srgbClr val="000E8E"/>
              </a:solidFill>
            </a:endParaRPr>
          </a:p>
          <a:p>
            <a:pPr marL="457200" lvl="0" indent="-400241" algn="l" rtl="0">
              <a:lnSpc>
                <a:spcPct val="110000"/>
              </a:lnSpc>
              <a:spcBef>
                <a:spcPts val="0"/>
              </a:spcBef>
              <a:spcAft>
                <a:spcPts val="600"/>
              </a:spcAft>
              <a:buClr>
                <a:srgbClr val="000E8E"/>
              </a:buClr>
              <a:buSzPts val="2685"/>
              <a:buChar char="•"/>
            </a:pPr>
            <a:r>
              <a:rPr lang="de-DE" sz="2685" dirty="0">
                <a:solidFill>
                  <a:srgbClr val="000E8E"/>
                </a:solidFill>
              </a:rPr>
              <a:t>Grund sind weitreichende </a:t>
            </a:r>
            <a:r>
              <a:rPr lang="de-DE" sz="2685" b="1" dirty="0">
                <a:solidFill>
                  <a:srgbClr val="000E8E"/>
                </a:solidFill>
              </a:rPr>
              <a:t>Ausnahmen für große Vermögen</a:t>
            </a:r>
            <a:endParaRPr sz="2685" b="1" dirty="0">
              <a:solidFill>
                <a:srgbClr val="000E8E"/>
              </a:solidFill>
            </a:endParaRPr>
          </a:p>
          <a:p>
            <a:pPr marL="457200" lvl="0" indent="-400241" algn="l" rtl="0">
              <a:lnSpc>
                <a:spcPct val="110000"/>
              </a:lnSpc>
              <a:spcBef>
                <a:spcPts val="0"/>
              </a:spcBef>
              <a:spcAft>
                <a:spcPts val="600"/>
              </a:spcAft>
              <a:buClr>
                <a:srgbClr val="000E8E"/>
              </a:buClr>
              <a:buSzPts val="2685"/>
              <a:buChar char="•"/>
            </a:pPr>
            <a:r>
              <a:rPr lang="de-DE" sz="2685" dirty="0">
                <a:solidFill>
                  <a:srgbClr val="000E8E"/>
                </a:solidFill>
              </a:rPr>
              <a:t>Dem Staat entgehen dadurch bis zu </a:t>
            </a:r>
            <a:r>
              <a:rPr lang="de-DE" sz="2685" b="1" dirty="0">
                <a:solidFill>
                  <a:srgbClr val="000E8E"/>
                </a:solidFill>
              </a:rPr>
              <a:t>10 Mrd. Euro jährlich</a:t>
            </a:r>
            <a:endParaRPr sz="2685" dirty="0">
              <a:solidFill>
                <a:srgbClr val="000E8E"/>
              </a:solidFill>
            </a:endParaRPr>
          </a:p>
        </p:txBody>
      </p:sp>
      <p:sp>
        <p:nvSpPr>
          <p:cNvPr id="775" name="Google Shape;775;g3b8f3acb840_0_383"/>
          <p:cNvSpPr/>
          <p:nvPr/>
        </p:nvSpPr>
        <p:spPr>
          <a:xfrm>
            <a:off x="0" y="750550"/>
            <a:ext cx="103572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6" name="Google Shape;776;g3b8f3acb840_0_383"/>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2800" b="1" i="0" u="none" strike="noStrike" cap="none">
                <a:solidFill>
                  <a:srgbClr val="000D86"/>
                </a:solidFill>
                <a:latin typeface="Arial"/>
                <a:ea typeface="Arial"/>
                <a:cs typeface="Arial"/>
                <a:sym typeface="Arial"/>
              </a:rPr>
              <a:t>2) Systematische Ausnahmen bei großen Erbschaften</a:t>
            </a:r>
            <a:endParaRPr sz="2800" b="1" i="0" u="none" strike="noStrike" cap="none">
              <a:solidFill>
                <a:srgbClr val="000D86"/>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3b8f3acb840_0_366"/>
          <p:cNvSpPr txBox="1">
            <a:spLocks noGrp="1"/>
          </p:cNvSpPr>
          <p:nvPr>
            <p:ph type="body" idx="3"/>
          </p:nvPr>
        </p:nvSpPr>
        <p:spPr>
          <a:xfrm>
            <a:off x="838200" y="1825625"/>
            <a:ext cx="9819968" cy="4280936"/>
          </a:xfrm>
          <a:prstGeom prst="rect">
            <a:avLst/>
          </a:prstGeom>
          <a:noFill/>
          <a:ln>
            <a:noFill/>
          </a:ln>
        </p:spPr>
        <p:txBody>
          <a:bodyPr spcFirstLastPara="1" wrap="square" lIns="91425" tIns="45700" rIns="91425" bIns="45700" anchor="t" anchorCtr="0">
            <a:noAutofit/>
          </a:bodyPr>
          <a:lstStyle/>
          <a:p>
            <a:pPr marL="457200" lvl="0" indent="-419100" algn="l" rtl="0">
              <a:lnSpc>
                <a:spcPct val="110000"/>
              </a:lnSpc>
              <a:spcBef>
                <a:spcPts val="0"/>
              </a:spcBef>
              <a:spcAft>
                <a:spcPts val="600"/>
              </a:spcAft>
              <a:buClr>
                <a:srgbClr val="000E8E"/>
              </a:buClr>
              <a:buSzPts val="3000"/>
              <a:buChar char="•"/>
            </a:pPr>
            <a:r>
              <a:rPr lang="de-DE" sz="2700" dirty="0">
                <a:solidFill>
                  <a:srgbClr val="000E8E"/>
                </a:solidFill>
              </a:rPr>
              <a:t>Ausnahmen für Betriebsvermögen bei der Erbschaftsteuer hat das Bundesverfassungsgericht bereits für </a:t>
            </a:r>
            <a:r>
              <a:rPr lang="de-DE" sz="2700" b="1" dirty="0">
                <a:solidFill>
                  <a:srgbClr val="000E8E"/>
                </a:solidFill>
              </a:rPr>
              <a:t>verfassungswidrig</a:t>
            </a:r>
            <a:r>
              <a:rPr lang="de-DE" sz="2700" dirty="0">
                <a:solidFill>
                  <a:srgbClr val="000E8E"/>
                </a:solidFill>
              </a:rPr>
              <a:t> erklärt </a:t>
            </a:r>
            <a:endParaRPr sz="27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700" dirty="0">
                <a:solidFill>
                  <a:srgbClr val="000E8E"/>
                </a:solidFill>
              </a:rPr>
              <a:t>Die Abschaffung der Ausnahmen könnte </a:t>
            </a:r>
            <a:r>
              <a:rPr lang="de-DE" sz="2700" b="1" dirty="0">
                <a:solidFill>
                  <a:srgbClr val="000E8E"/>
                </a:solidFill>
              </a:rPr>
              <a:t>jährlich 5 bis 10 Mrd. Euro Mehreinnahmen</a:t>
            </a:r>
            <a:r>
              <a:rPr lang="de-DE" sz="2700" dirty="0">
                <a:solidFill>
                  <a:srgbClr val="000E8E"/>
                </a:solidFill>
              </a:rPr>
              <a:t> bringen</a:t>
            </a:r>
            <a:endParaRPr sz="27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700" dirty="0">
                <a:solidFill>
                  <a:srgbClr val="000E8E"/>
                </a:solidFill>
              </a:rPr>
              <a:t>Eine </a:t>
            </a:r>
            <a:r>
              <a:rPr lang="de-DE" sz="2700" b="1" dirty="0">
                <a:solidFill>
                  <a:srgbClr val="000E8E"/>
                </a:solidFill>
              </a:rPr>
              <a:t>Flat </a:t>
            </a:r>
            <a:r>
              <a:rPr lang="de-DE" sz="2700" b="1" dirty="0" err="1">
                <a:solidFill>
                  <a:srgbClr val="000E8E"/>
                </a:solidFill>
              </a:rPr>
              <a:t>Tax</a:t>
            </a:r>
            <a:r>
              <a:rPr lang="de-DE" sz="2700" b="1" dirty="0">
                <a:solidFill>
                  <a:srgbClr val="000E8E"/>
                </a:solidFill>
              </a:rPr>
              <a:t> </a:t>
            </a:r>
            <a:r>
              <a:rPr lang="de-DE" sz="2700" dirty="0">
                <a:solidFill>
                  <a:srgbClr val="000E8E"/>
                </a:solidFill>
              </a:rPr>
              <a:t>(alle Erbschaften gleich, z. B. mit 10–25 %, besteuern) würde Einnahmen senken; kleine Erbschaften stärker, und große schwächer belastet </a:t>
            </a:r>
            <a:endParaRPr sz="2700" dirty="0">
              <a:solidFill>
                <a:srgbClr val="000E8E"/>
              </a:solidFill>
            </a:endParaRPr>
          </a:p>
        </p:txBody>
      </p:sp>
      <p:sp>
        <p:nvSpPr>
          <p:cNvPr id="783" name="Google Shape;783;g3b8f3acb840_0_366"/>
          <p:cNvSpPr/>
          <p:nvPr/>
        </p:nvSpPr>
        <p:spPr>
          <a:xfrm>
            <a:off x="0" y="750550"/>
            <a:ext cx="9010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84" name="Google Shape;784;g3b8f3acb840_0_366"/>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a:solidFill>
                  <a:srgbClr val="000D86"/>
                </a:solidFill>
                <a:latin typeface="Arial"/>
                <a:ea typeface="Arial"/>
                <a:cs typeface="Arial"/>
                <a:sym typeface="Arial"/>
              </a:rPr>
              <a:t>Gerechtigkeitslücke 2 schließen</a:t>
            </a:r>
            <a:endParaRPr sz="3600" b="1" i="0" u="none" strike="noStrike" cap="none">
              <a:solidFill>
                <a:srgbClr val="000D8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7"/>
          <p:cNvSpPr/>
          <p:nvPr/>
        </p:nvSpPr>
        <p:spPr>
          <a:xfrm>
            <a:off x="-413124" y="-218050"/>
            <a:ext cx="15172497" cy="8794905"/>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71" name="Google Shape;171;p7"/>
          <p:cNvSpPr txBox="1"/>
          <p:nvPr/>
        </p:nvSpPr>
        <p:spPr>
          <a:xfrm>
            <a:off x="2095681" y="3068746"/>
            <a:ext cx="8037392" cy="756617"/>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121"/>
              </a:lnSpc>
              <a:spcBef>
                <a:spcPts val="0"/>
              </a:spcBef>
              <a:spcAft>
                <a:spcPts val="0"/>
              </a:spcAft>
              <a:buClr>
                <a:srgbClr val="000000"/>
              </a:buClr>
              <a:buSzPts val="4935"/>
              <a:buFont typeface="Arial"/>
              <a:buNone/>
            </a:pPr>
            <a:r>
              <a:rPr lang="de-DE" sz="4900" b="1" i="0" u="none" strike="noStrike" cap="none" dirty="0">
                <a:solidFill>
                  <a:srgbClr val="000E8E"/>
                </a:solidFill>
                <a:latin typeface="Arial"/>
                <a:ea typeface="Arial"/>
                <a:cs typeface="Arial"/>
                <a:sym typeface="Arial"/>
              </a:rPr>
              <a:t>3. Ablaufplan</a:t>
            </a:r>
            <a:endParaRPr sz="4900" b="0" i="0" u="none" strike="noStrike" cap="none" dirty="0">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3c698c26888_0_247"/>
          <p:cNvSpPr txBox="1">
            <a:spLocks noGrp="1"/>
          </p:cNvSpPr>
          <p:nvPr>
            <p:ph type="body" idx="3"/>
          </p:nvPr>
        </p:nvSpPr>
        <p:spPr>
          <a:xfrm>
            <a:off x="838199" y="1796129"/>
            <a:ext cx="10950677" cy="4665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605"/>
              <a:buNone/>
            </a:pPr>
            <a:r>
              <a:rPr lang="de-DE" sz="1800" b="1" dirty="0">
                <a:solidFill>
                  <a:srgbClr val="000E8E"/>
                </a:solidFill>
              </a:rPr>
              <a:t>„Eine Reform der Erbschaftsteuer würde wirtschaftliche Verluste mit sich bringen und Arbeitsplätze gefährden.“</a:t>
            </a:r>
            <a:br>
              <a:rPr lang="de-DE" sz="1800" dirty="0"/>
            </a:br>
            <a:r>
              <a:rPr lang="de-DE" sz="1800" dirty="0">
                <a:solidFill>
                  <a:srgbClr val="000E8E"/>
                </a:solidFill>
              </a:rPr>
              <a:t>→ Studien zeigen keine negativen Effekte (Steuern sind meist aus Privatvermögen zahlbar)</a:t>
            </a:r>
            <a:br>
              <a:rPr lang="de-DE" sz="1800" dirty="0">
                <a:solidFill>
                  <a:srgbClr val="000E8E"/>
                </a:solidFill>
              </a:rPr>
            </a:br>
            <a:r>
              <a:rPr lang="de-DE" sz="1800" dirty="0">
                <a:solidFill>
                  <a:srgbClr val="000E8E"/>
                </a:solidFill>
              </a:rPr>
              <a:t>→ Stundung, Verrentung oder staatliche Beteiligungen ermöglichen eine schonende Zahlung</a:t>
            </a:r>
            <a:br>
              <a:rPr lang="de-DE" sz="1800" dirty="0"/>
            </a:br>
            <a:br>
              <a:rPr lang="de-DE" sz="1800" b="1" dirty="0"/>
            </a:br>
            <a:r>
              <a:rPr lang="de-DE" sz="1800" b="1" dirty="0">
                <a:solidFill>
                  <a:srgbClr val="000E8E"/>
                </a:solidFill>
              </a:rPr>
              <a:t>„Erbschaftsteuern sind eine Doppelbesteuerung.“</a:t>
            </a:r>
            <a:br>
              <a:rPr lang="de-DE" sz="1800" dirty="0"/>
            </a:br>
            <a:r>
              <a:rPr lang="de-DE" sz="1800" dirty="0">
                <a:solidFill>
                  <a:srgbClr val="000E8E"/>
                </a:solidFill>
              </a:rPr>
              <a:t>→ Statt Vermögen der Verstorbenen, wird der erstmalige Vermögenszuwachs der </a:t>
            </a:r>
            <a:r>
              <a:rPr lang="de-DE" sz="1800" dirty="0" err="1">
                <a:solidFill>
                  <a:srgbClr val="000E8E"/>
                </a:solidFill>
              </a:rPr>
              <a:t>Erb:innen</a:t>
            </a:r>
            <a:r>
              <a:rPr lang="de-DE" sz="1800" dirty="0">
                <a:solidFill>
                  <a:srgbClr val="000E8E"/>
                </a:solidFill>
              </a:rPr>
              <a:t> besteuert</a:t>
            </a:r>
            <a:br>
              <a:rPr lang="de-DE" sz="1800" dirty="0"/>
            </a:br>
            <a:br>
              <a:rPr lang="de-DE" sz="1800" dirty="0"/>
            </a:br>
            <a:r>
              <a:rPr lang="de-DE" sz="1800" b="1" dirty="0">
                <a:solidFill>
                  <a:srgbClr val="000E8E"/>
                </a:solidFill>
              </a:rPr>
              <a:t>Eine Reform der Erbschaftsteuer gefährdet kleine und mittlere Einkommen.“</a:t>
            </a:r>
            <a:br>
              <a:rPr lang="de-DE" sz="1800" dirty="0"/>
            </a:br>
            <a:r>
              <a:rPr lang="de-DE" sz="1800" dirty="0">
                <a:solidFill>
                  <a:srgbClr val="000E8E"/>
                </a:solidFill>
              </a:rPr>
              <a:t>→ Familienheime und kleine Erbschaften sind durch Freibeträge und Sonderregeln weitgehend steuerfrei</a:t>
            </a:r>
            <a:br>
              <a:rPr lang="de-DE" sz="1800" dirty="0"/>
            </a:br>
            <a:br>
              <a:rPr lang="de-DE" sz="1800" dirty="0"/>
            </a:br>
            <a:r>
              <a:rPr lang="de-DE" sz="1800" b="1" dirty="0">
                <a:solidFill>
                  <a:srgbClr val="000E8E"/>
                </a:solidFill>
              </a:rPr>
              <a:t>„Die Bewertung von Vermögen ist komplex und teuer.“</a:t>
            </a:r>
            <a:br>
              <a:rPr lang="de-DE" sz="1800" dirty="0"/>
            </a:br>
            <a:r>
              <a:rPr lang="de-DE" sz="1800" dirty="0">
                <a:solidFill>
                  <a:srgbClr val="000E8E"/>
                </a:solidFill>
              </a:rPr>
              <a:t>→ Bewertungsschritte fallen ohnehin an</a:t>
            </a:r>
            <a:br>
              <a:rPr lang="de-DE" sz="1800" dirty="0">
                <a:solidFill>
                  <a:srgbClr val="000E8E"/>
                </a:solidFill>
              </a:rPr>
            </a:br>
            <a:r>
              <a:rPr lang="de-DE" sz="1800" dirty="0">
                <a:solidFill>
                  <a:srgbClr val="000E8E"/>
                </a:solidFill>
              </a:rPr>
              <a:t>→ Verwaltungskosten sind gering und Einnahmen übertreffen sie</a:t>
            </a:r>
            <a:endParaRPr sz="1800" dirty="0">
              <a:solidFill>
                <a:srgbClr val="000E8E"/>
              </a:solidFill>
            </a:endParaRPr>
          </a:p>
        </p:txBody>
      </p:sp>
      <p:sp>
        <p:nvSpPr>
          <p:cNvPr id="791" name="Google Shape;791;g3c698c26888_0_247"/>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500" b="1" i="0" u="none" strike="noStrike" cap="none" dirty="0">
                <a:solidFill>
                  <a:srgbClr val="000D86"/>
                </a:solidFill>
                <a:latin typeface="Arial"/>
                <a:ea typeface="Arial"/>
                <a:cs typeface="Arial"/>
                <a:sym typeface="Arial"/>
              </a:rPr>
              <a:t>Gegenargumente</a:t>
            </a:r>
            <a:endParaRPr sz="3600" b="1" i="0" u="none" strike="noStrike" cap="none" dirty="0">
              <a:solidFill>
                <a:srgbClr val="000D86"/>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3c698c26888_0_232"/>
          <p:cNvSpPr txBox="1">
            <a:spLocks noGrp="1"/>
          </p:cNvSpPr>
          <p:nvPr>
            <p:ph type="body" idx="3"/>
          </p:nvPr>
        </p:nvSpPr>
        <p:spPr>
          <a:xfrm>
            <a:off x="838200" y="1825625"/>
            <a:ext cx="10681200" cy="4665600"/>
          </a:xfrm>
          <a:prstGeom prst="rect">
            <a:avLst/>
          </a:prstGeom>
          <a:noFill/>
          <a:ln>
            <a:noFill/>
          </a:ln>
        </p:spPr>
        <p:txBody>
          <a:bodyPr spcFirstLastPara="1" wrap="square" lIns="91425" tIns="45700" rIns="91425" bIns="45700" anchor="t" anchorCtr="0">
            <a:noAutofit/>
          </a:bodyPr>
          <a:lstStyle/>
          <a:p>
            <a:pPr marL="381000" lvl="0" indent="-342900" algn="l" rtl="0">
              <a:lnSpc>
                <a:spcPct val="110000"/>
              </a:lnSpc>
              <a:spcBef>
                <a:spcPts val="0"/>
              </a:spcBef>
              <a:spcAft>
                <a:spcPts val="600"/>
              </a:spcAft>
              <a:buClr>
                <a:srgbClr val="000E8E"/>
              </a:buClr>
              <a:buSzPts val="3000"/>
              <a:buChar char="•"/>
            </a:pPr>
            <a:r>
              <a:rPr lang="de-DE" sz="2400" dirty="0">
                <a:solidFill>
                  <a:srgbClr val="000E8E"/>
                </a:solidFill>
              </a:rPr>
              <a:t>Da die Vermögensungleichheit in Deutschland bereits sehr hoch ist und zunimmt, würden Wiedererhebung der Vermögensteuer / Reformen bei der Erbschaftsteuer zunächst </a:t>
            </a:r>
            <a:r>
              <a:rPr lang="de-DE" sz="2400" b="1" dirty="0">
                <a:solidFill>
                  <a:srgbClr val="000E8E"/>
                </a:solidFill>
              </a:rPr>
              <a:t>hohe Vermögen langsamer zunehmen</a:t>
            </a:r>
            <a:r>
              <a:rPr lang="de-DE" sz="2400" dirty="0">
                <a:solidFill>
                  <a:srgbClr val="000E8E"/>
                </a:solidFill>
              </a:rPr>
              <a:t> lassen.</a:t>
            </a:r>
            <a:endParaRPr sz="24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400" dirty="0">
                <a:solidFill>
                  <a:srgbClr val="000E8E"/>
                </a:solidFill>
              </a:rPr>
              <a:t>Um Ungleichheiten systematisch zu reduzieren, bräuchte es weitere </a:t>
            </a:r>
            <a:r>
              <a:rPr lang="de-DE" sz="2400" b="1" dirty="0">
                <a:solidFill>
                  <a:srgbClr val="000E8E"/>
                </a:solidFill>
              </a:rPr>
              <a:t>ergänzende Maßnahmen.</a:t>
            </a:r>
            <a:br>
              <a:rPr lang="de-DE" sz="2400" dirty="0"/>
            </a:br>
            <a:endParaRPr sz="2400" dirty="0">
              <a:solidFill>
                <a:srgbClr val="000E8E"/>
              </a:solidFill>
            </a:endParaRPr>
          </a:p>
          <a:p>
            <a:pPr marL="0" lvl="0" indent="0" algn="l" rtl="0">
              <a:lnSpc>
                <a:spcPct val="110000"/>
              </a:lnSpc>
              <a:spcBef>
                <a:spcPts val="0"/>
              </a:spcBef>
              <a:spcAft>
                <a:spcPts val="600"/>
              </a:spcAft>
              <a:buNone/>
            </a:pPr>
            <a:r>
              <a:rPr lang="de-DE" sz="2400" dirty="0">
                <a:solidFill>
                  <a:srgbClr val="000E8E"/>
                </a:solidFill>
              </a:rPr>
              <a:t>→  	Ziel: durch Schließen von Gerechtigkeitslücken v.a. die 	Vermögensungleichheit reduzieren</a:t>
            </a:r>
            <a:endParaRPr sz="2400" dirty="0">
              <a:solidFill>
                <a:srgbClr val="000E8E"/>
              </a:solidFill>
            </a:endParaRPr>
          </a:p>
        </p:txBody>
      </p:sp>
      <p:sp>
        <p:nvSpPr>
          <p:cNvPr id="798" name="Google Shape;798;g3c698c26888_0_232"/>
          <p:cNvSpPr/>
          <p:nvPr/>
        </p:nvSpPr>
        <p:spPr>
          <a:xfrm>
            <a:off x="0" y="750550"/>
            <a:ext cx="9010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9" name="Google Shape;799;g3c698c26888_0_232"/>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000" b="1" i="0" u="none" strike="noStrike" cap="none" dirty="0">
                <a:solidFill>
                  <a:srgbClr val="000D86"/>
                </a:solidFill>
                <a:latin typeface="Arial"/>
                <a:ea typeface="Arial"/>
                <a:cs typeface="Arial"/>
                <a:sym typeface="Arial"/>
              </a:rPr>
              <a:t>Effekte von Vermögens-/Erbschaftsteuern</a:t>
            </a:r>
            <a:endParaRPr sz="3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3b8f3acb840_0_338"/>
          <p:cNvSpPr txBox="1">
            <a:spLocks noGrp="1"/>
          </p:cNvSpPr>
          <p:nvPr>
            <p:ph type="body" idx="3"/>
          </p:nvPr>
        </p:nvSpPr>
        <p:spPr>
          <a:xfrm>
            <a:off x="838200" y="1825625"/>
            <a:ext cx="6350100" cy="4008600"/>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0"/>
              </a:spcBef>
              <a:spcAft>
                <a:spcPts val="0"/>
              </a:spcAft>
              <a:buClr>
                <a:srgbClr val="000E8E"/>
              </a:buClr>
              <a:buSzPts val="1500"/>
              <a:buChar char="●"/>
            </a:pPr>
            <a:r>
              <a:rPr lang="de-DE" sz="1700" dirty="0">
                <a:solidFill>
                  <a:srgbClr val="000E8E"/>
                </a:solidFill>
              </a:rPr>
              <a:t>Deutschland verliert jährlich schätzungsweise </a:t>
            </a:r>
            <a:r>
              <a:rPr lang="de-DE" sz="1700" b="1" dirty="0">
                <a:solidFill>
                  <a:srgbClr val="000E8E"/>
                </a:solidFill>
              </a:rPr>
              <a:t>rund 100 Mrd. Euro </a:t>
            </a:r>
            <a:r>
              <a:rPr lang="de-DE" sz="1700" dirty="0">
                <a:solidFill>
                  <a:srgbClr val="000E8E"/>
                </a:solidFill>
              </a:rPr>
              <a:t>durch Steuerhinterziehung </a:t>
            </a:r>
            <a:br>
              <a:rPr lang="de-DE" sz="1700" dirty="0"/>
            </a:br>
            <a:endParaRPr sz="1700" dirty="0">
              <a:solidFill>
                <a:srgbClr val="000E8E"/>
              </a:solidFill>
            </a:endParaRPr>
          </a:p>
          <a:p>
            <a:pPr marL="457200" lvl="0" indent="-323850" algn="l" rtl="0">
              <a:lnSpc>
                <a:spcPct val="120000"/>
              </a:lnSpc>
              <a:spcBef>
                <a:spcPts val="0"/>
              </a:spcBef>
              <a:spcAft>
                <a:spcPts val="0"/>
              </a:spcAft>
              <a:buClr>
                <a:srgbClr val="000E8E"/>
              </a:buClr>
              <a:buSzPts val="1500"/>
              <a:buChar char="●"/>
            </a:pPr>
            <a:r>
              <a:rPr lang="de-DE" sz="1700" b="1" dirty="0">
                <a:solidFill>
                  <a:srgbClr val="000E8E"/>
                </a:solidFill>
              </a:rPr>
              <a:t>Steuerhinterziehung</a:t>
            </a:r>
            <a:r>
              <a:rPr lang="de-DE" sz="1700" dirty="0">
                <a:solidFill>
                  <a:srgbClr val="000E8E"/>
                </a:solidFill>
              </a:rPr>
              <a:t>: Illegales Verschweigen/Fälschen von Angaben, um weniger Steuern zu zahlen; strafbar</a:t>
            </a:r>
            <a:br>
              <a:rPr lang="de-DE" sz="1700" dirty="0"/>
            </a:br>
            <a:endParaRPr sz="1700" dirty="0">
              <a:solidFill>
                <a:srgbClr val="000E8E"/>
              </a:solidFill>
            </a:endParaRPr>
          </a:p>
          <a:p>
            <a:pPr marL="457200" lvl="0" indent="-323850" algn="l" rtl="0">
              <a:lnSpc>
                <a:spcPct val="120000"/>
              </a:lnSpc>
              <a:spcBef>
                <a:spcPts val="0"/>
              </a:spcBef>
              <a:spcAft>
                <a:spcPts val="0"/>
              </a:spcAft>
              <a:buClr>
                <a:srgbClr val="000E8E"/>
              </a:buClr>
              <a:buSzPts val="1500"/>
              <a:buChar char="●"/>
            </a:pPr>
            <a:r>
              <a:rPr lang="de-DE" sz="1700" b="1" dirty="0">
                <a:solidFill>
                  <a:srgbClr val="000E8E"/>
                </a:solidFill>
              </a:rPr>
              <a:t>Steuervermeidung</a:t>
            </a:r>
            <a:r>
              <a:rPr lang="de-DE" sz="1700" dirty="0">
                <a:solidFill>
                  <a:srgbClr val="000E8E"/>
                </a:solidFill>
              </a:rPr>
              <a:t>: Legale Nutzung von Schlupflöchern und Sonderregeln zur Senkung der Steuerlast; rechtlich erlaubt, aber nicht zwingend gerecht</a:t>
            </a:r>
            <a:br>
              <a:rPr lang="de-DE" sz="1700" dirty="0"/>
            </a:br>
            <a:endParaRPr sz="1700" dirty="0">
              <a:solidFill>
                <a:srgbClr val="000E8E"/>
              </a:solidFill>
            </a:endParaRPr>
          </a:p>
          <a:p>
            <a:pPr marL="457200" lvl="0" indent="-323850" algn="l" rtl="0">
              <a:lnSpc>
                <a:spcPct val="120000"/>
              </a:lnSpc>
              <a:spcBef>
                <a:spcPts val="0"/>
              </a:spcBef>
              <a:spcAft>
                <a:spcPts val="0"/>
              </a:spcAft>
              <a:buClr>
                <a:srgbClr val="000E8E"/>
              </a:buClr>
              <a:buSzPts val="1500"/>
              <a:buChar char="●"/>
            </a:pPr>
            <a:r>
              <a:rPr lang="de-DE" sz="1700" dirty="0">
                <a:solidFill>
                  <a:srgbClr val="000E8E"/>
                </a:solidFill>
              </a:rPr>
              <a:t>Große, internationale Konzerne zahlen oft besonders wenig Steuern, indem sie Gewinne in Niedrigsteuerländer („Steueroasen“) verschieben</a:t>
            </a:r>
            <a:endParaRPr sz="1700" dirty="0">
              <a:solidFill>
                <a:srgbClr val="000E8E"/>
              </a:solidFill>
            </a:endParaRPr>
          </a:p>
        </p:txBody>
      </p:sp>
      <p:pic>
        <p:nvPicPr>
          <p:cNvPr id="806" name="Google Shape;806;g3b8f3acb840_0_338"/>
          <p:cNvPicPr preferRelativeResize="0"/>
          <p:nvPr/>
        </p:nvPicPr>
        <p:blipFill rotWithShape="1">
          <a:blip r:embed="rId3">
            <a:alphaModFix/>
          </a:blip>
          <a:srcRect/>
          <a:stretch/>
        </p:blipFill>
        <p:spPr>
          <a:xfrm>
            <a:off x="7362900" y="1905500"/>
            <a:ext cx="4228775" cy="2785300"/>
          </a:xfrm>
          <a:prstGeom prst="rect">
            <a:avLst/>
          </a:prstGeom>
          <a:noFill/>
          <a:ln>
            <a:noFill/>
          </a:ln>
        </p:spPr>
      </p:pic>
      <p:sp>
        <p:nvSpPr>
          <p:cNvPr id="807" name="Google Shape;807;g3b8f3acb840_0_338"/>
          <p:cNvSpPr txBox="1">
            <a:spLocks noGrp="1"/>
          </p:cNvSpPr>
          <p:nvPr>
            <p:ph type="body" idx="3"/>
          </p:nvPr>
        </p:nvSpPr>
        <p:spPr>
          <a:xfrm>
            <a:off x="9133950" y="4690800"/>
            <a:ext cx="3152400" cy="4683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688"/>
              <a:buNone/>
            </a:pPr>
            <a:r>
              <a:rPr lang="de-DE" sz="1650" dirty="0">
                <a:solidFill>
                  <a:srgbClr val="000E8E"/>
                </a:solidFill>
              </a:rPr>
              <a:t>Quelle: Ungleichheit.info</a:t>
            </a:r>
            <a:endParaRPr sz="775" dirty="0"/>
          </a:p>
        </p:txBody>
      </p:sp>
      <p:sp>
        <p:nvSpPr>
          <p:cNvPr id="808" name="Google Shape;808;g3b8f3acb840_0_338"/>
          <p:cNvSpPr/>
          <p:nvPr/>
        </p:nvSpPr>
        <p:spPr>
          <a:xfrm>
            <a:off x="0" y="750550"/>
            <a:ext cx="110469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9" name="Google Shape;809;g3b8f3acb840_0_338"/>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2800" b="1" i="0" u="none" strike="noStrike" cap="none" dirty="0">
                <a:solidFill>
                  <a:srgbClr val="000D86"/>
                </a:solidFill>
                <a:latin typeface="Arial"/>
                <a:ea typeface="Arial"/>
                <a:cs typeface="Arial"/>
                <a:sym typeface="Arial"/>
              </a:rPr>
              <a:t>3) Unzureichende Bekämpfung von Steuerhinterziehung</a:t>
            </a:r>
            <a:endParaRPr sz="5300" b="1" i="0" u="none" strike="noStrike" cap="none" dirty="0">
              <a:solidFill>
                <a:srgbClr val="000D86"/>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g3b8f3acb840_0_372"/>
          <p:cNvSpPr txBox="1">
            <a:spLocks noGrp="1"/>
          </p:cNvSpPr>
          <p:nvPr>
            <p:ph type="body" idx="3"/>
          </p:nvPr>
        </p:nvSpPr>
        <p:spPr>
          <a:xfrm>
            <a:off x="838200" y="1825625"/>
            <a:ext cx="10007400" cy="4181700"/>
          </a:xfrm>
          <a:prstGeom prst="rect">
            <a:avLst/>
          </a:prstGeom>
          <a:noFill/>
          <a:ln>
            <a:noFill/>
          </a:ln>
        </p:spPr>
        <p:txBody>
          <a:bodyPr spcFirstLastPara="1" wrap="square" lIns="91425" tIns="45700" rIns="91425" bIns="45700" anchor="t" anchorCtr="0">
            <a:noAutofit/>
          </a:bodyPr>
          <a:lstStyle/>
          <a:p>
            <a:pPr marL="457200" lvl="0" indent="-419100" algn="l" rtl="0">
              <a:lnSpc>
                <a:spcPct val="110000"/>
              </a:lnSpc>
              <a:spcBef>
                <a:spcPts val="0"/>
              </a:spcBef>
              <a:spcAft>
                <a:spcPts val="600"/>
              </a:spcAft>
              <a:buClr>
                <a:srgbClr val="000E8E"/>
              </a:buClr>
              <a:buSzPts val="3000"/>
              <a:buChar char="•"/>
            </a:pPr>
            <a:r>
              <a:rPr lang="de-DE" sz="2600" dirty="0">
                <a:solidFill>
                  <a:srgbClr val="000E8E"/>
                </a:solidFill>
              </a:rPr>
              <a:t>Finanzbehörden könnten personell und technisch besser ausgestattet werden, um komplexe Steuerhinterziehung wirksam zu verfolgen (insbes. internationale und große Vermögen)</a:t>
            </a:r>
            <a:endParaRPr sz="26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600" dirty="0">
                <a:solidFill>
                  <a:srgbClr val="000E8E"/>
                </a:solidFill>
              </a:rPr>
              <a:t>In Deutschland gibt es weniger als 3000 </a:t>
            </a:r>
            <a:r>
              <a:rPr lang="de-DE" sz="2600" dirty="0" err="1">
                <a:solidFill>
                  <a:srgbClr val="000E8E"/>
                </a:solidFill>
              </a:rPr>
              <a:t>Steuerfahnder:innen</a:t>
            </a:r>
            <a:r>
              <a:rPr lang="de-DE" sz="2600" dirty="0">
                <a:solidFill>
                  <a:srgbClr val="000E8E"/>
                </a:solidFill>
              </a:rPr>
              <a:t> – </a:t>
            </a:r>
            <a:r>
              <a:rPr lang="de-DE" sz="2600" dirty="0" err="1">
                <a:solidFill>
                  <a:srgbClr val="000E8E"/>
                </a:solidFill>
              </a:rPr>
              <a:t>Parkraumwächter:innen</a:t>
            </a:r>
            <a:r>
              <a:rPr lang="de-DE" sz="2600" dirty="0">
                <a:solidFill>
                  <a:srgbClr val="000E8E"/>
                </a:solidFill>
              </a:rPr>
              <a:t> sind etwa zehnmal so viele</a:t>
            </a:r>
            <a:endParaRPr sz="2600" dirty="0">
              <a:solidFill>
                <a:srgbClr val="000E8E"/>
              </a:solidFill>
            </a:endParaRPr>
          </a:p>
          <a:p>
            <a:pPr marL="457200" lvl="0" indent="-419100" algn="l" rtl="0">
              <a:lnSpc>
                <a:spcPct val="110000"/>
              </a:lnSpc>
              <a:spcBef>
                <a:spcPts val="0"/>
              </a:spcBef>
              <a:spcAft>
                <a:spcPts val="600"/>
              </a:spcAft>
              <a:buClr>
                <a:srgbClr val="000E8E"/>
              </a:buClr>
              <a:buSzPts val="3000"/>
              <a:buChar char="•"/>
            </a:pPr>
            <a:r>
              <a:rPr lang="de-DE" sz="2600" dirty="0">
                <a:solidFill>
                  <a:srgbClr val="000E8E"/>
                </a:solidFill>
              </a:rPr>
              <a:t>Eine bessere Bekämpfung von Steuerkriminalität könnte </a:t>
            </a:r>
            <a:r>
              <a:rPr lang="de-DE" sz="2600" b="1" dirty="0">
                <a:solidFill>
                  <a:srgbClr val="000E8E"/>
                </a:solidFill>
              </a:rPr>
              <a:t>bis zu 25 Mrd. Euro pro Jahr </a:t>
            </a:r>
            <a:r>
              <a:rPr lang="de-DE" sz="2600" dirty="0">
                <a:solidFill>
                  <a:srgbClr val="000E8E"/>
                </a:solidFill>
              </a:rPr>
              <a:t>einbringen</a:t>
            </a:r>
            <a:endParaRPr sz="2600" dirty="0">
              <a:solidFill>
                <a:srgbClr val="000E8E"/>
              </a:solidFill>
            </a:endParaRPr>
          </a:p>
        </p:txBody>
      </p:sp>
      <p:sp>
        <p:nvSpPr>
          <p:cNvPr id="816" name="Google Shape;816;g3b8f3acb840_0_372"/>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3200" b="1" i="0" u="none" strike="noStrike" cap="none" dirty="0">
                <a:solidFill>
                  <a:srgbClr val="000D86"/>
                </a:solidFill>
                <a:latin typeface="Arial"/>
                <a:ea typeface="Arial"/>
                <a:cs typeface="Arial"/>
                <a:sym typeface="Arial"/>
              </a:rPr>
              <a:t>Gerechtigkeitslücke 3 schließen</a:t>
            </a:r>
            <a:endParaRPr sz="5400" b="1" i="0" u="none" strike="noStrike" cap="none" dirty="0">
              <a:solidFill>
                <a:srgbClr val="000D86"/>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3b8f3acb840_0_398"/>
          <p:cNvSpPr txBox="1">
            <a:spLocks noGrp="1"/>
          </p:cNvSpPr>
          <p:nvPr>
            <p:ph type="body" idx="3"/>
          </p:nvPr>
        </p:nvSpPr>
        <p:spPr>
          <a:xfrm>
            <a:off x="838200" y="1825625"/>
            <a:ext cx="10409903" cy="4665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600"/>
              </a:spcAft>
              <a:buSzPct val="150188"/>
              <a:buNone/>
            </a:pPr>
            <a:r>
              <a:rPr lang="de-DE" sz="2800" b="1" dirty="0">
                <a:solidFill>
                  <a:srgbClr val="000E8E"/>
                </a:solidFill>
              </a:rPr>
              <a:t>Eine Senkung der Unternehmens-/Einkommensteuer entlastet v.a. hohe Einkommen</a:t>
            </a:r>
          </a:p>
          <a:p>
            <a:pPr marL="0" lvl="0" indent="0" algn="l" rtl="0">
              <a:lnSpc>
                <a:spcPct val="120000"/>
              </a:lnSpc>
              <a:spcBef>
                <a:spcPts val="0"/>
              </a:spcBef>
              <a:spcAft>
                <a:spcPts val="600"/>
              </a:spcAft>
              <a:buSzPct val="150188"/>
              <a:buNone/>
            </a:pPr>
            <a:endParaRPr sz="2100" b="1" dirty="0">
              <a:solidFill>
                <a:srgbClr val="000E8E"/>
              </a:solidFill>
            </a:endParaRPr>
          </a:p>
          <a:p>
            <a:pPr marL="457200" lvl="0" indent="-417244" algn="l" rtl="0">
              <a:lnSpc>
                <a:spcPct val="120000"/>
              </a:lnSpc>
              <a:spcBef>
                <a:spcPts val="0"/>
              </a:spcBef>
              <a:spcAft>
                <a:spcPts val="600"/>
              </a:spcAft>
              <a:buClr>
                <a:srgbClr val="000E8E"/>
              </a:buClr>
              <a:buSzPct val="120000"/>
              <a:buChar char="•"/>
            </a:pPr>
            <a:r>
              <a:rPr lang="de-DE" sz="2250" dirty="0">
                <a:solidFill>
                  <a:srgbClr val="000E8E"/>
                </a:solidFill>
              </a:rPr>
              <a:t>Niedrige Einkommen profitieren kaum, sie werden stärker durch Mehrwertsteuer belastet</a:t>
            </a:r>
            <a:endParaRPr sz="2250" dirty="0">
              <a:solidFill>
                <a:srgbClr val="000E8E"/>
              </a:solidFill>
            </a:endParaRPr>
          </a:p>
          <a:p>
            <a:pPr marL="457200" lvl="0" indent="-417244" algn="l" rtl="0">
              <a:lnSpc>
                <a:spcPct val="120000"/>
              </a:lnSpc>
              <a:spcBef>
                <a:spcPts val="0"/>
              </a:spcBef>
              <a:spcAft>
                <a:spcPts val="600"/>
              </a:spcAft>
              <a:buClr>
                <a:srgbClr val="000E8E"/>
              </a:buClr>
              <a:buSzPct val="120000"/>
              <a:buChar char="•"/>
            </a:pPr>
            <a:r>
              <a:rPr lang="de-DE" sz="2250" dirty="0">
                <a:solidFill>
                  <a:srgbClr val="000E8E"/>
                </a:solidFill>
              </a:rPr>
              <a:t>Indirekte Steuern treffen ärmere Haushalte besonders stark (über 20 % ihres Einkommens)</a:t>
            </a:r>
            <a:endParaRPr sz="2250" dirty="0">
              <a:solidFill>
                <a:srgbClr val="000E8E"/>
              </a:solidFill>
            </a:endParaRPr>
          </a:p>
          <a:p>
            <a:pPr marL="457200" lvl="0" indent="-417244" algn="l" rtl="0">
              <a:lnSpc>
                <a:spcPct val="120000"/>
              </a:lnSpc>
              <a:spcBef>
                <a:spcPts val="0"/>
              </a:spcBef>
              <a:spcAft>
                <a:spcPts val="600"/>
              </a:spcAft>
              <a:buClr>
                <a:srgbClr val="000E8E"/>
              </a:buClr>
              <a:buSzPct val="120000"/>
              <a:buChar char="•"/>
            </a:pPr>
            <a:r>
              <a:rPr lang="de-DE" sz="2250" dirty="0">
                <a:solidFill>
                  <a:srgbClr val="000E8E"/>
                </a:solidFill>
              </a:rPr>
              <a:t>Steuersenkungen für Unternehmen führen nicht automatisch zu mehr Wachstum oder Jobs</a:t>
            </a:r>
            <a:endParaRPr sz="2250" dirty="0">
              <a:solidFill>
                <a:srgbClr val="000E8E"/>
              </a:solidFill>
            </a:endParaRPr>
          </a:p>
          <a:p>
            <a:pPr marL="457200" lvl="0" indent="-417244" algn="l" rtl="0">
              <a:lnSpc>
                <a:spcPct val="120000"/>
              </a:lnSpc>
              <a:spcBef>
                <a:spcPts val="0"/>
              </a:spcBef>
              <a:spcAft>
                <a:spcPts val="600"/>
              </a:spcAft>
              <a:buClr>
                <a:srgbClr val="000E8E"/>
              </a:buClr>
              <a:buSzPct val="120000"/>
              <a:buChar char="•"/>
            </a:pPr>
            <a:r>
              <a:rPr lang="de-DE" sz="2250" dirty="0">
                <a:solidFill>
                  <a:srgbClr val="000E8E"/>
                </a:solidFill>
              </a:rPr>
              <a:t>Pauschale Steuersenkungen vergrößern tendenziell Ungleichheit, statt sie zu verringern</a:t>
            </a:r>
            <a:endParaRPr sz="2250" dirty="0">
              <a:solidFill>
                <a:srgbClr val="000E8E"/>
              </a:solidFill>
            </a:endParaRPr>
          </a:p>
          <a:p>
            <a:pPr marL="0" lvl="0" indent="0" algn="l" rtl="0">
              <a:lnSpc>
                <a:spcPct val="120000"/>
              </a:lnSpc>
              <a:spcBef>
                <a:spcPts val="0"/>
              </a:spcBef>
              <a:spcAft>
                <a:spcPts val="600"/>
              </a:spcAft>
              <a:buSzPct val="156863"/>
              <a:buNone/>
            </a:pPr>
            <a:br>
              <a:rPr lang="de-DE" sz="2250" b="1" dirty="0"/>
            </a:br>
            <a:r>
              <a:rPr lang="de-DE" sz="2250" b="1" dirty="0">
                <a:solidFill>
                  <a:srgbClr val="000E8E"/>
                </a:solidFill>
              </a:rPr>
              <a:t>Vorschlag</a:t>
            </a:r>
            <a:r>
              <a:rPr lang="de-DE" sz="2250" dirty="0">
                <a:solidFill>
                  <a:srgbClr val="000E8E"/>
                </a:solidFill>
              </a:rPr>
              <a:t>: Sinnvolle Anreize, statt pauschale Senkungen bei der Unternehmensteuer </a:t>
            </a:r>
            <a:br>
              <a:rPr lang="de-DE" sz="2250" dirty="0">
                <a:solidFill>
                  <a:srgbClr val="000E8E"/>
                </a:solidFill>
              </a:rPr>
            </a:br>
            <a:br>
              <a:rPr lang="de-DE" sz="2250" dirty="0"/>
            </a:br>
            <a:r>
              <a:rPr lang="de-DE" sz="2250" dirty="0">
                <a:solidFill>
                  <a:srgbClr val="000E8E"/>
                </a:solidFill>
              </a:rPr>
              <a:t>→ 	Es gibt einen positiven Zusammenhang zwischen Steuererleichterungen für 	Investitionen, Forschung und Entwicklung sowie gesamtwirtschaftlichem Wachstum</a:t>
            </a:r>
            <a:endParaRPr sz="2250" dirty="0">
              <a:solidFill>
                <a:srgbClr val="000E8E"/>
              </a:solidFill>
            </a:endParaRPr>
          </a:p>
        </p:txBody>
      </p:sp>
      <p:sp>
        <p:nvSpPr>
          <p:cNvPr id="823" name="Google Shape;823;g3b8f3acb840_0_398"/>
          <p:cNvSpPr/>
          <p:nvPr/>
        </p:nvSpPr>
        <p:spPr>
          <a:xfrm>
            <a:off x="0" y="750550"/>
            <a:ext cx="119118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4" name="Google Shape;824;g3b8f3acb840_0_398"/>
          <p:cNvSpPr txBox="1"/>
          <p:nvPr/>
        </p:nvSpPr>
        <p:spPr>
          <a:xfrm>
            <a:off x="918150" y="751439"/>
            <a:ext cx="11821684" cy="8164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D86"/>
              </a:buClr>
              <a:buSzPts val="5300"/>
              <a:buFont typeface="Arial"/>
              <a:buNone/>
            </a:pPr>
            <a:r>
              <a:rPr lang="de-DE" sz="2800" b="1" i="0" u="none" strike="noStrike" cap="none">
                <a:solidFill>
                  <a:srgbClr val="000D86"/>
                </a:solidFill>
                <a:latin typeface="Arial"/>
                <a:ea typeface="Arial"/>
                <a:cs typeface="Arial"/>
                <a:sym typeface="Arial"/>
              </a:rPr>
              <a:t>Effekte einer Senkung der Unternehmens-/Einkommensteuer </a:t>
            </a:r>
            <a:endParaRPr sz="2800" b="1" i="0" u="none" strike="noStrike" cap="none">
              <a:solidFill>
                <a:srgbClr val="000D86"/>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3b8f3acb840_0_249"/>
          <p:cNvSpPr/>
          <p:nvPr/>
        </p:nvSpPr>
        <p:spPr>
          <a:xfrm>
            <a:off x="0" y="-6246"/>
            <a:ext cx="12183000" cy="6861300"/>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1" name="Google Shape;831;g3b8f3acb840_0_249"/>
          <p:cNvSpPr/>
          <p:nvPr/>
        </p:nvSpPr>
        <p:spPr>
          <a:xfrm>
            <a:off x="-75152" y="-122125"/>
            <a:ext cx="14401014" cy="802342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32" name="Google Shape;832;g3b8f3acb840_0_249"/>
          <p:cNvSpPr txBox="1"/>
          <p:nvPr/>
        </p:nvSpPr>
        <p:spPr>
          <a:xfrm>
            <a:off x="1065827" y="3070642"/>
            <a:ext cx="10087500" cy="904863"/>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145"/>
              </a:lnSpc>
              <a:spcBef>
                <a:spcPts val="0"/>
              </a:spcBef>
              <a:spcAft>
                <a:spcPts val="0"/>
              </a:spcAft>
              <a:buClr>
                <a:srgbClr val="000000"/>
              </a:buClr>
              <a:buSzPts val="4934"/>
              <a:buFont typeface="Arial"/>
              <a:buNone/>
            </a:pPr>
            <a:r>
              <a:rPr lang="de-DE" sz="4900" b="1" i="0" u="none" strike="noStrike" cap="none" dirty="0">
                <a:solidFill>
                  <a:srgbClr val="000E8E"/>
                </a:solidFill>
                <a:latin typeface="Arial"/>
                <a:ea typeface="Arial"/>
                <a:cs typeface="Arial"/>
                <a:sym typeface="Arial"/>
              </a:rPr>
              <a:t>8. Abschluss</a:t>
            </a:r>
            <a:endParaRPr sz="4900" b="1" i="0" u="none" strike="noStrike" cap="none" dirty="0">
              <a:solidFill>
                <a:srgbClr val="000E8E"/>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3b8f3acb840_0_257"/>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D86"/>
              </a:buClr>
              <a:buSzPts val="5300"/>
              <a:buNone/>
            </a:pPr>
            <a:r>
              <a:rPr lang="de-DE" sz="4000" dirty="0"/>
              <a:t>Reflexionsphase</a:t>
            </a:r>
            <a:endParaRPr sz="3500" dirty="0"/>
          </a:p>
        </p:txBody>
      </p:sp>
      <p:sp>
        <p:nvSpPr>
          <p:cNvPr id="839" name="Google Shape;839;g3b8f3acb840_0_257"/>
          <p:cNvSpPr txBox="1">
            <a:spLocks noGrp="1"/>
          </p:cNvSpPr>
          <p:nvPr>
            <p:ph type="body" idx="3"/>
          </p:nvPr>
        </p:nvSpPr>
        <p:spPr>
          <a:xfrm>
            <a:off x="838200" y="2137050"/>
            <a:ext cx="10515600" cy="40158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1000"/>
              </a:spcBef>
              <a:spcAft>
                <a:spcPts val="0"/>
              </a:spcAft>
              <a:buSzPts val="3243"/>
              <a:buNone/>
            </a:pPr>
            <a:r>
              <a:rPr lang="de-DE" b="1">
                <a:solidFill>
                  <a:srgbClr val="000E8E"/>
                </a:solidFill>
              </a:rPr>
              <a:t>Denkt an eure Assoziationen mit Steuern vom Anfang des Workshops und schreibe drei Erkenntnisse auf, die du heute über Steuern und Steuerpolitik gewonnen hast.</a:t>
            </a:r>
            <a:endParaRPr b="1">
              <a:solidFill>
                <a:srgbClr val="000E8E"/>
              </a:solidFill>
            </a:endParaRPr>
          </a:p>
          <a:p>
            <a:pPr marL="0" lvl="0" indent="0" algn="ctr" rtl="0">
              <a:lnSpc>
                <a:spcPct val="120000"/>
              </a:lnSpc>
              <a:spcBef>
                <a:spcPts val="1000"/>
              </a:spcBef>
              <a:spcAft>
                <a:spcPts val="0"/>
              </a:spcAft>
              <a:buSzPts val="3243"/>
              <a:buNone/>
            </a:pPr>
            <a:endParaRPr b="1">
              <a:solidFill>
                <a:srgbClr val="000E8E"/>
              </a:solidFill>
            </a:endParaRPr>
          </a:p>
          <a:p>
            <a:pPr marL="0" lvl="0" indent="0" algn="ctr" rtl="0">
              <a:lnSpc>
                <a:spcPct val="120000"/>
              </a:lnSpc>
              <a:spcBef>
                <a:spcPts val="1000"/>
              </a:spcBef>
              <a:spcAft>
                <a:spcPts val="0"/>
              </a:spcAft>
              <a:buSzPts val="3243"/>
              <a:buNone/>
            </a:pPr>
            <a:r>
              <a:rPr lang="de-DE">
                <a:solidFill>
                  <a:srgbClr val="000E8E"/>
                </a:solidFill>
              </a:rPr>
              <a:t>Besprecht euch mit euren Sitznachbar:innen.</a:t>
            </a:r>
            <a:endParaRPr>
              <a:solidFill>
                <a:srgbClr val="000E8E"/>
              </a:solidFill>
            </a:endParaRPr>
          </a:p>
        </p:txBody>
      </p:sp>
      <p:sp>
        <p:nvSpPr>
          <p:cNvPr id="840" name="Google Shape;840;g3b8f3acb840_0_257"/>
          <p:cNvSpPr txBox="1">
            <a:spLocks noGrp="1"/>
          </p:cNvSpPr>
          <p:nvPr>
            <p:ph type="body" idx="1"/>
          </p:nvPr>
        </p:nvSpPr>
        <p:spPr>
          <a:xfrm>
            <a:off x="838200" y="168275"/>
            <a:ext cx="7365900" cy="482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000"/>
              <a:buNone/>
            </a:pPr>
            <a:r>
              <a:rPr lang="de-DE"/>
              <a:t>Methodenoption 1 von 2: Reflexionsphase + Plenum</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3b97dab4363_1_64"/>
          <p:cNvSpPr txBox="1">
            <a:spLocks noGrp="1"/>
          </p:cNvSpPr>
          <p:nvPr>
            <p:ph type="body" idx="1"/>
          </p:nvPr>
        </p:nvSpPr>
        <p:spPr>
          <a:xfrm>
            <a:off x="838200" y="168275"/>
            <a:ext cx="7365900" cy="482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000"/>
              <a:buNone/>
            </a:pPr>
            <a:r>
              <a:rPr lang="de-DE"/>
              <a:t>Methodenoption 1 von 2: Reflexionsphase + Plenum</a:t>
            </a:r>
            <a:endParaRPr/>
          </a:p>
        </p:txBody>
      </p:sp>
      <p:sp>
        <p:nvSpPr>
          <p:cNvPr id="847" name="Google Shape;847;g3b97dab4363_1_64"/>
          <p:cNvSpPr txBox="1">
            <a:spLocks noGrp="1"/>
          </p:cNvSpPr>
          <p:nvPr>
            <p:ph type="body" idx="3"/>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3000"/>
              <a:buNone/>
            </a:pPr>
            <a:r>
              <a:rPr lang="de-DE">
                <a:solidFill>
                  <a:srgbClr val="FF6555"/>
                </a:solidFill>
              </a:rPr>
              <a:t>Je nachdem, welche Module und thematischen Schwerpunkte im Workshop verwendet wurden, muss diese Zusammenfassung von Dir hier visuell selbst angepasst werden. Dabei können die auf den Folien und im Handbuch fettgedruckten und herausgestellten Hauptaussagen eine Orientierung bieten.</a:t>
            </a:r>
            <a:endParaRPr>
              <a:solidFill>
                <a:srgbClr val="FF6555"/>
              </a:solidFill>
            </a:endParaRPr>
          </a:p>
        </p:txBody>
      </p:sp>
      <p:sp>
        <p:nvSpPr>
          <p:cNvPr id="848" name="Google Shape;848;g3b97dab4363_1_64"/>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00"/>
              <a:buNone/>
            </a:pPr>
            <a:r>
              <a:rPr lang="de-DE" sz="4000" dirty="0"/>
              <a:t>Unsere Take-Aways</a:t>
            </a:r>
            <a:endParaRPr sz="4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3b97dab4363_1_71"/>
          <p:cNvSpPr txBox="1">
            <a:spLocks noGrp="1"/>
          </p:cNvSpPr>
          <p:nvPr>
            <p:ph type="body" idx="1"/>
          </p:nvPr>
        </p:nvSpPr>
        <p:spPr>
          <a:xfrm>
            <a:off x="838200" y="168275"/>
            <a:ext cx="5983200" cy="482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000"/>
              <a:buNone/>
            </a:pPr>
            <a:r>
              <a:rPr lang="de-DE"/>
              <a:t>Methodenoption 2 von 2: Feedback </a:t>
            </a:r>
            <a:endParaRPr/>
          </a:p>
        </p:txBody>
      </p:sp>
      <p:sp>
        <p:nvSpPr>
          <p:cNvPr id="855" name="Google Shape;855;g3b97dab4363_1_71"/>
          <p:cNvSpPr txBox="1">
            <a:spLocks noGrp="1"/>
          </p:cNvSpPr>
          <p:nvPr>
            <p:ph type="body" idx="3"/>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1000"/>
              </a:spcBef>
              <a:spcAft>
                <a:spcPts val="0"/>
              </a:spcAft>
              <a:buSzPts val="3000"/>
              <a:buChar char="•"/>
            </a:pPr>
            <a:r>
              <a:rPr lang="de-DE" b="1"/>
              <a:t>Was hat dir gut gefallen? </a:t>
            </a:r>
            <a:endParaRPr b="1"/>
          </a:p>
          <a:p>
            <a:pPr marL="457200" lvl="0" indent="-419100" algn="l" rtl="0">
              <a:lnSpc>
                <a:spcPct val="120000"/>
              </a:lnSpc>
              <a:spcBef>
                <a:spcPts val="0"/>
              </a:spcBef>
              <a:spcAft>
                <a:spcPts val="0"/>
              </a:spcAft>
              <a:buSzPts val="3000"/>
              <a:buChar char="•"/>
            </a:pPr>
            <a:r>
              <a:rPr lang="de-DE" b="1"/>
              <a:t>Was würdest du dir für den nächsten Workshop wünschen? </a:t>
            </a:r>
            <a:endParaRPr b="1"/>
          </a:p>
          <a:p>
            <a:pPr marL="457200" lvl="0" indent="-419100" algn="l" rtl="0">
              <a:lnSpc>
                <a:spcPct val="120000"/>
              </a:lnSpc>
              <a:spcBef>
                <a:spcPts val="0"/>
              </a:spcBef>
              <a:spcAft>
                <a:spcPts val="0"/>
              </a:spcAft>
              <a:buSzPts val="3000"/>
              <a:buChar char="•"/>
            </a:pPr>
            <a:r>
              <a:rPr lang="de-DE" b="1"/>
              <a:t>Was möchtest du sonst noch loswerden? </a:t>
            </a:r>
            <a:endParaRPr b="1"/>
          </a:p>
        </p:txBody>
      </p:sp>
      <p:sp>
        <p:nvSpPr>
          <p:cNvPr id="856" name="Google Shape;856;g3b97dab4363_1_71"/>
          <p:cNvSpPr txBox="1">
            <a:spLocks noGrp="1"/>
          </p:cNvSpPr>
          <p:nvPr>
            <p:ph type="body" idx="2"/>
          </p:nvPr>
        </p:nvSpPr>
        <p:spPr>
          <a:xfrm>
            <a:off x="918150" y="769800"/>
            <a:ext cx="7194600" cy="77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300"/>
              <a:buNone/>
            </a:pPr>
            <a:r>
              <a:rPr lang="de-DE" sz="4000" dirty="0"/>
              <a:t>Feedback</a:t>
            </a:r>
            <a:endParaRPr sz="4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E8E"/>
        </a:solidFill>
        <a:effectLst/>
      </p:bgPr>
    </p:bg>
    <p:spTree>
      <p:nvGrpSpPr>
        <p:cNvPr id="1" name="Shape 870"/>
        <p:cNvGrpSpPr/>
        <p:nvPr/>
      </p:nvGrpSpPr>
      <p:grpSpPr>
        <a:xfrm>
          <a:off x="0" y="0"/>
          <a:ext cx="0" cy="0"/>
          <a:chOff x="0" y="0"/>
          <a:chExt cx="0" cy="0"/>
        </a:xfrm>
      </p:grpSpPr>
      <p:sp>
        <p:nvSpPr>
          <p:cNvPr id="871" name="Google Shape;871;g3c698c26888_0_0"/>
          <p:cNvSpPr txBox="1"/>
          <p:nvPr/>
        </p:nvSpPr>
        <p:spPr>
          <a:xfrm>
            <a:off x="548640" y="4477172"/>
            <a:ext cx="7293900" cy="722400"/>
          </a:xfrm>
          <a:prstGeom prst="rect">
            <a:avLst/>
          </a:prstGeom>
          <a:noFill/>
          <a:ln>
            <a:noFill/>
          </a:ln>
        </p:spPr>
        <p:txBody>
          <a:bodyPr spcFirstLastPara="1" wrap="square" lIns="0" tIns="0" rIns="0" bIns="0" anchor="t" anchorCtr="0">
            <a:spAutoFit/>
          </a:bodyPr>
          <a:lstStyle/>
          <a:p>
            <a:pPr marL="0" marR="0" lvl="0" indent="0" algn="l" rtl="0">
              <a:lnSpc>
                <a:spcPct val="213333"/>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rgbClr val="D0FFF9"/>
                </a:solidFill>
                <a:latin typeface="Arial"/>
                <a:ea typeface="Arial"/>
                <a:cs typeface="Arial"/>
                <a:sym typeface="Arial"/>
              </a:rPr>
              <a:t>Junge Menschen für eine zukunftsfähige Finanzpolitik</a:t>
            </a:r>
            <a:endParaRPr sz="1400" b="0" i="0" u="none" strike="noStrike" cap="none">
              <a:solidFill>
                <a:srgbClr val="000000"/>
              </a:solidFill>
              <a:latin typeface="Arial"/>
              <a:ea typeface="Arial"/>
              <a:cs typeface="Arial"/>
              <a:sym typeface="Arial"/>
            </a:endParaRPr>
          </a:p>
        </p:txBody>
      </p:sp>
      <p:sp>
        <p:nvSpPr>
          <p:cNvPr id="872" name="Google Shape;872;g3c698c26888_0_0"/>
          <p:cNvSpPr txBox="1"/>
          <p:nvPr/>
        </p:nvSpPr>
        <p:spPr>
          <a:xfrm>
            <a:off x="3339643" y="3393186"/>
            <a:ext cx="2323500" cy="1083900"/>
          </a:xfrm>
          <a:prstGeom prst="rect">
            <a:avLst/>
          </a:prstGeom>
          <a:noFill/>
          <a:ln>
            <a:noFill/>
          </a:ln>
        </p:spPr>
        <p:txBody>
          <a:bodyPr spcFirstLastPara="1" wrap="square" lIns="33850" tIns="33850" rIns="33850" bIns="33850" anchor="ctr" anchorCtr="0">
            <a:noAutofit/>
          </a:bodyPr>
          <a:lstStyle/>
          <a:p>
            <a:pPr marL="0" marR="0" lvl="0" indent="0" algn="ctr" rtl="0">
              <a:lnSpc>
                <a:spcPct val="154083"/>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73" name="Google Shape;873;g3c698c26888_0_0"/>
          <p:cNvSpPr txBox="1"/>
          <p:nvPr/>
        </p:nvSpPr>
        <p:spPr>
          <a:xfrm>
            <a:off x="548640" y="3773069"/>
            <a:ext cx="8900100" cy="1056900"/>
          </a:xfrm>
          <a:prstGeom prst="rect">
            <a:avLst/>
          </a:prstGeom>
          <a:noFill/>
          <a:ln>
            <a:noFill/>
          </a:ln>
        </p:spPr>
        <p:txBody>
          <a:bodyPr spcFirstLastPara="1" wrap="square" lIns="0" tIns="0" rIns="0" bIns="0" anchor="t" anchorCtr="0">
            <a:spAutoFit/>
          </a:bodyPr>
          <a:lstStyle/>
          <a:p>
            <a:pPr marL="0" marR="0" lvl="0" indent="0" algn="l" rtl="0">
              <a:lnSpc>
                <a:spcPct val="120011"/>
              </a:lnSpc>
              <a:spcBef>
                <a:spcPts val="0"/>
              </a:spcBef>
              <a:spcAft>
                <a:spcPts val="0"/>
              </a:spcAft>
              <a:buClr>
                <a:srgbClr val="000000"/>
              </a:buClr>
              <a:buSzPts val="6866"/>
              <a:buFont typeface="Arial"/>
              <a:buNone/>
            </a:pPr>
            <a:r>
              <a:rPr lang="de-DE" sz="6866" b="1" i="0" u="none" strike="noStrike" cap="none">
                <a:solidFill>
                  <a:schemeClr val="lt1"/>
                </a:solidFill>
                <a:latin typeface="Arial"/>
                <a:ea typeface="Arial"/>
                <a:cs typeface="Arial"/>
                <a:sym typeface="Arial"/>
              </a:rPr>
              <a:t>Vielen Dank!</a:t>
            </a:r>
            <a:endParaRPr sz="1400" b="0" i="0" u="none" strike="noStrike" cap="none">
              <a:solidFill>
                <a:srgbClr val="000000"/>
              </a:solidFill>
              <a:latin typeface="Arial"/>
              <a:ea typeface="Arial"/>
              <a:cs typeface="Arial"/>
              <a:sym typeface="Arial"/>
            </a:endParaRPr>
          </a:p>
        </p:txBody>
      </p:sp>
      <p:pic>
        <p:nvPicPr>
          <p:cNvPr id="874" name="Google Shape;874;g3c698c26888_0_0" descr="Ein Bild, das Text, Schrift, Screenshot, Grafiken enthält.&#10;&#10;KI-generierte Inhalte können fehlerhaft sein."/>
          <p:cNvPicPr preferRelativeResize="0"/>
          <p:nvPr/>
        </p:nvPicPr>
        <p:blipFill rotWithShape="1">
          <a:blip r:embed="rId3">
            <a:alphaModFix/>
          </a:blip>
          <a:srcRect/>
          <a:stretch/>
        </p:blipFill>
        <p:spPr>
          <a:xfrm>
            <a:off x="-9706" y="5869634"/>
            <a:ext cx="4205256" cy="1019084"/>
          </a:xfrm>
          <a:prstGeom prst="rect">
            <a:avLst/>
          </a:prstGeom>
          <a:noFill/>
          <a:ln>
            <a:noFill/>
          </a:ln>
        </p:spPr>
      </p:pic>
      <p:sp>
        <p:nvSpPr>
          <p:cNvPr id="875" name="Google Shape;875;g3c698c26888_0_0"/>
          <p:cNvSpPr txBox="1"/>
          <p:nvPr/>
        </p:nvSpPr>
        <p:spPr>
          <a:xfrm>
            <a:off x="7708789" y="-887858"/>
            <a:ext cx="9246000" cy="88866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76" name="Google Shape;876;g3c698c26888_0_0"/>
          <p:cNvSpPr txBox="1"/>
          <p:nvPr/>
        </p:nvSpPr>
        <p:spPr>
          <a:xfrm>
            <a:off x="7804907" y="764373"/>
            <a:ext cx="3689100" cy="646200"/>
          </a:xfrm>
          <a:prstGeom prst="rect">
            <a:avLst/>
          </a:prstGeom>
          <a:noFill/>
          <a:ln>
            <a:noFill/>
          </a:ln>
        </p:spPr>
        <p:txBody>
          <a:bodyPr spcFirstLastPara="1" wrap="square" lIns="0" tIns="0" rIns="0" bIns="0" anchor="t" anchorCtr="0">
            <a:spAutoFit/>
          </a:bodyPr>
          <a:lstStyle/>
          <a:p>
            <a:pPr marL="0" marR="0" lvl="0" indent="0" algn="l" rtl="0">
              <a:lnSpc>
                <a:spcPct val="119985"/>
              </a:lnSpc>
              <a:spcBef>
                <a:spcPts val="0"/>
              </a:spcBef>
              <a:spcAft>
                <a:spcPts val="0"/>
              </a:spcAft>
              <a:buClr>
                <a:srgbClr val="000000"/>
              </a:buClr>
              <a:buSzPts val="4198"/>
              <a:buFont typeface="Arial"/>
              <a:buNone/>
            </a:pPr>
            <a:r>
              <a:rPr lang="de-DE" sz="4198" b="1" i="0" u="none" strike="noStrike" cap="none">
                <a:solidFill>
                  <a:schemeClr val="lt1"/>
                </a:solidFill>
                <a:latin typeface="Arial"/>
                <a:ea typeface="Arial"/>
                <a:cs typeface="Arial"/>
                <a:sym typeface="Arial"/>
              </a:rPr>
              <a:t>Folgt uns:</a:t>
            </a:r>
            <a:endParaRPr sz="1400" b="0" i="0" u="none" strike="noStrike" cap="none">
              <a:solidFill>
                <a:srgbClr val="000000"/>
              </a:solidFill>
              <a:latin typeface="Arial"/>
              <a:ea typeface="Arial"/>
              <a:cs typeface="Arial"/>
              <a:sym typeface="Arial"/>
            </a:endParaRPr>
          </a:p>
        </p:txBody>
      </p:sp>
      <p:sp>
        <p:nvSpPr>
          <p:cNvPr id="877" name="Google Shape;877;g3c698c26888_0_0"/>
          <p:cNvSpPr txBox="1"/>
          <p:nvPr/>
        </p:nvSpPr>
        <p:spPr>
          <a:xfrm>
            <a:off x="8786115" y="1976690"/>
            <a:ext cx="21273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a:t>
            </a:r>
            <a:endParaRPr sz="2133" b="1" i="0" u="none" strike="noStrike" cap="none">
              <a:solidFill>
                <a:schemeClr val="lt1"/>
              </a:solidFill>
              <a:latin typeface="Inter"/>
              <a:ea typeface="Inter"/>
              <a:cs typeface="Inter"/>
              <a:sym typeface="Inter"/>
            </a:endParaRPr>
          </a:p>
        </p:txBody>
      </p:sp>
      <p:sp>
        <p:nvSpPr>
          <p:cNvPr id="878" name="Google Shape;878;g3c698c26888_0_0"/>
          <p:cNvSpPr txBox="1"/>
          <p:nvPr/>
        </p:nvSpPr>
        <p:spPr>
          <a:xfrm>
            <a:off x="8786115" y="3239147"/>
            <a:ext cx="21399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a:t>
            </a:r>
            <a:endParaRPr sz="2133" b="1" i="0" u="none" strike="noStrike" cap="none">
              <a:solidFill>
                <a:schemeClr val="lt1"/>
              </a:solidFill>
              <a:latin typeface="Inter"/>
              <a:ea typeface="Inter"/>
              <a:cs typeface="Inter"/>
              <a:sym typeface="Inter"/>
            </a:endParaRPr>
          </a:p>
        </p:txBody>
      </p:sp>
      <p:sp>
        <p:nvSpPr>
          <p:cNvPr id="879" name="Google Shape;879;g3c698c26888_0_0"/>
          <p:cNvSpPr txBox="1"/>
          <p:nvPr/>
        </p:nvSpPr>
        <p:spPr>
          <a:xfrm>
            <a:off x="8786115" y="4418094"/>
            <a:ext cx="32301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fiscalfuture.de</a:t>
            </a:r>
            <a:endParaRPr sz="1400" b="0" i="0" u="none" strike="noStrike" cap="none">
              <a:solidFill>
                <a:srgbClr val="000000"/>
              </a:solidFill>
              <a:latin typeface="Arial"/>
              <a:ea typeface="Arial"/>
              <a:cs typeface="Arial"/>
              <a:sym typeface="Arial"/>
            </a:endParaRPr>
          </a:p>
        </p:txBody>
      </p:sp>
      <p:sp>
        <p:nvSpPr>
          <p:cNvPr id="880" name="Google Shape;880;g3c698c26888_0_0"/>
          <p:cNvSpPr txBox="1"/>
          <p:nvPr/>
        </p:nvSpPr>
        <p:spPr>
          <a:xfrm>
            <a:off x="8786115" y="5530981"/>
            <a:ext cx="33039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sng" strike="noStrike" cap="none">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info@fiscalfuture.de</a:t>
            </a:r>
            <a:endParaRPr sz="2133" b="1" i="0" u="none" strike="noStrike" cap="none">
              <a:solidFill>
                <a:schemeClr val="lt1"/>
              </a:solidFill>
              <a:latin typeface="Inter"/>
              <a:ea typeface="Inter"/>
              <a:cs typeface="Inter"/>
              <a:sym typeface="Inter"/>
            </a:endParaRPr>
          </a:p>
        </p:txBody>
      </p:sp>
      <p:sp>
        <p:nvSpPr>
          <p:cNvPr id="881" name="Google Shape;881;g3c698c26888_0_0"/>
          <p:cNvSpPr/>
          <p:nvPr/>
        </p:nvSpPr>
        <p:spPr>
          <a:xfrm>
            <a:off x="7777778" y="5664538"/>
            <a:ext cx="691508" cy="392911"/>
          </a:xfrm>
          <a:custGeom>
            <a:avLst/>
            <a:gdLst/>
            <a:ahLst/>
            <a:cxnLst/>
            <a:rect l="l" t="t" r="r" b="b"/>
            <a:pathLst>
              <a:path w="4128403" h="2709733" extrusionOk="0">
                <a:moveTo>
                  <a:pt x="0" y="0"/>
                </a:moveTo>
                <a:lnTo>
                  <a:pt x="4128402" y="0"/>
                </a:lnTo>
                <a:lnTo>
                  <a:pt x="4128402" y="2709734"/>
                </a:lnTo>
                <a:lnTo>
                  <a:pt x="0" y="27097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82" name="Google Shape;882;g3c698c26888_0_0"/>
          <p:cNvSpPr/>
          <p:nvPr/>
        </p:nvSpPr>
        <p:spPr>
          <a:xfrm>
            <a:off x="7777777" y="4451002"/>
            <a:ext cx="681705" cy="659088"/>
          </a:xfrm>
          <a:custGeom>
            <a:avLst/>
            <a:gdLst/>
            <a:ahLst/>
            <a:cxnLst/>
            <a:rect l="l" t="t" r="r" b="b"/>
            <a:pathLst>
              <a:path w="2330617" h="2292479" extrusionOk="0">
                <a:moveTo>
                  <a:pt x="0" y="0"/>
                </a:moveTo>
                <a:lnTo>
                  <a:pt x="2330617" y="0"/>
                </a:lnTo>
                <a:lnTo>
                  <a:pt x="2330617" y="2292479"/>
                </a:lnTo>
                <a:lnTo>
                  <a:pt x="0" y="229247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83" name="Google Shape;883;g3c698c26888_0_0"/>
          <p:cNvSpPr/>
          <p:nvPr/>
        </p:nvSpPr>
        <p:spPr>
          <a:xfrm>
            <a:off x="7777778" y="3269252"/>
            <a:ext cx="843398" cy="671817"/>
          </a:xfrm>
          <a:custGeom>
            <a:avLst/>
            <a:gdLst/>
            <a:ahLst/>
            <a:cxnLst/>
            <a:rect l="l" t="t" r="r" b="b"/>
            <a:pathLst>
              <a:path w="2020115" h="1722607" extrusionOk="0">
                <a:moveTo>
                  <a:pt x="0" y="0"/>
                </a:moveTo>
                <a:lnTo>
                  <a:pt x="2020115" y="0"/>
                </a:lnTo>
                <a:lnTo>
                  <a:pt x="2020115" y="1722607"/>
                </a:lnTo>
                <a:lnTo>
                  <a:pt x="0" y="172260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84" name="Google Shape;884;g3c698c26888_0_0"/>
          <p:cNvSpPr/>
          <p:nvPr/>
        </p:nvSpPr>
        <p:spPr>
          <a:xfrm>
            <a:off x="7777778" y="1976690"/>
            <a:ext cx="788093" cy="783786"/>
          </a:xfrm>
          <a:custGeom>
            <a:avLst/>
            <a:gdLst/>
            <a:ahLst/>
            <a:cxnLst/>
            <a:rect l="l" t="t" r="r" b="b"/>
            <a:pathLst>
              <a:path w="1722607" h="1722607" extrusionOk="0">
                <a:moveTo>
                  <a:pt x="0" y="0"/>
                </a:moveTo>
                <a:lnTo>
                  <a:pt x="1722607" y="0"/>
                </a:lnTo>
                <a:lnTo>
                  <a:pt x="1722607" y="1722607"/>
                </a:lnTo>
                <a:lnTo>
                  <a:pt x="0" y="1722607"/>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85" name="Google Shape;885;g3c698c26888_0_0"/>
          <p:cNvSpPr txBox="1"/>
          <p:nvPr/>
        </p:nvSpPr>
        <p:spPr>
          <a:xfrm>
            <a:off x="8786115" y="2418285"/>
            <a:ext cx="21273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@boellstiftung</a:t>
            </a:r>
            <a:endParaRPr sz="2133" b="1" i="0" u="none" strike="noStrike" cap="none">
              <a:solidFill>
                <a:schemeClr val="lt1"/>
              </a:solidFill>
              <a:latin typeface="Inter"/>
              <a:ea typeface="Inter"/>
              <a:cs typeface="Inter"/>
              <a:sym typeface="Inter"/>
            </a:endParaRPr>
          </a:p>
        </p:txBody>
      </p:sp>
      <p:sp>
        <p:nvSpPr>
          <p:cNvPr id="886" name="Google Shape;886;g3c698c26888_0_0"/>
          <p:cNvSpPr txBox="1"/>
          <p:nvPr/>
        </p:nvSpPr>
        <p:spPr>
          <a:xfrm>
            <a:off x="8786115" y="3656734"/>
            <a:ext cx="3045900" cy="32820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Heinrich-Böll-Stiftung</a:t>
            </a:r>
            <a:endParaRPr sz="1400" b="0" i="0" u="none" strike="noStrike" cap="none">
              <a:solidFill>
                <a:srgbClr val="000000"/>
              </a:solidFill>
              <a:latin typeface="Arial"/>
              <a:ea typeface="Arial"/>
              <a:cs typeface="Arial"/>
              <a:sym typeface="Arial"/>
            </a:endParaRPr>
          </a:p>
        </p:txBody>
      </p:sp>
      <p:sp>
        <p:nvSpPr>
          <p:cNvPr id="887" name="Google Shape;887;g3c698c26888_0_0"/>
          <p:cNvSpPr txBox="1"/>
          <p:nvPr/>
        </p:nvSpPr>
        <p:spPr>
          <a:xfrm>
            <a:off x="8786115" y="4820493"/>
            <a:ext cx="2224800" cy="328200"/>
          </a:xfrm>
          <a:prstGeom prst="rect">
            <a:avLst/>
          </a:prstGeom>
          <a:noFill/>
          <a:ln>
            <a:noFill/>
          </a:ln>
        </p:spPr>
        <p:txBody>
          <a:bodyPr spcFirstLastPara="1" wrap="square" lIns="0" tIns="0" rIns="0" bIns="0" anchor="t" anchorCtr="0">
            <a:spAutoFit/>
          </a:bodyPr>
          <a:lstStyle/>
          <a:p>
            <a:pPr marL="0" marR="0" lvl="0" indent="0" algn="l" rtl="0">
              <a:lnSpc>
                <a:spcPct val="18002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boell.de</a:t>
            </a:r>
            <a:endParaRPr sz="1400" b="0" i="0" u="none" strike="noStrike" cap="none">
              <a:solidFill>
                <a:srgbClr val="000000"/>
              </a:solidFill>
              <a:latin typeface="Arial"/>
              <a:ea typeface="Arial"/>
              <a:cs typeface="Arial"/>
              <a:sym typeface="Arial"/>
            </a:endParaRPr>
          </a:p>
        </p:txBody>
      </p:sp>
      <p:sp>
        <p:nvSpPr>
          <p:cNvPr id="888" name="Google Shape;888;g3c698c26888_0_0"/>
          <p:cNvSpPr txBox="1"/>
          <p:nvPr/>
        </p:nvSpPr>
        <p:spPr>
          <a:xfrm>
            <a:off x="8786115" y="5963684"/>
            <a:ext cx="2173800" cy="328200"/>
          </a:xfrm>
          <a:prstGeom prst="rect">
            <a:avLst/>
          </a:prstGeom>
          <a:noFill/>
          <a:ln>
            <a:noFill/>
          </a:ln>
        </p:spPr>
        <p:txBody>
          <a:bodyPr spcFirstLastPara="1" wrap="square" lIns="0" tIns="0" rIns="0" bIns="0" anchor="t" anchorCtr="0">
            <a:spAutoFit/>
          </a:bodyPr>
          <a:lstStyle/>
          <a:p>
            <a:pPr marL="0" marR="0" lvl="0" indent="0" algn="l" rtl="0">
              <a:lnSpc>
                <a:spcPct val="180028"/>
              </a:lnSpc>
              <a:spcBef>
                <a:spcPts val="0"/>
              </a:spcBef>
              <a:spcAft>
                <a:spcPts val="0"/>
              </a:spcAft>
              <a:buClr>
                <a:srgbClr val="000000"/>
              </a:buClr>
              <a:buSzPts val="2133"/>
              <a:buFont typeface="Arial"/>
              <a:buNone/>
            </a:pPr>
            <a:r>
              <a:rPr lang="de-DE" sz="2133" b="1" i="0" u="sng" strike="noStrike" cap="none">
                <a:solidFill>
                  <a:schemeClr val="lt1"/>
                </a:solidFill>
                <a:latin typeface="Inter"/>
                <a:ea typeface="Inter"/>
                <a:cs typeface="Inter"/>
                <a:sym typeface="Inter"/>
                <a:hlinkClick r:id="rId9">
                  <a:extLst>
                    <a:ext uri="{A12FA001-AC4F-418D-AE19-62706E023703}">
                      <ahyp:hlinkClr xmlns:ahyp="http://schemas.microsoft.com/office/drawing/2018/hyperlinkcolor" val="tx"/>
                    </a:ext>
                  </a:extLst>
                </a:hlinkClick>
              </a:rPr>
              <a:t>info@boell.de</a:t>
            </a:r>
            <a:r>
              <a:rPr lang="de-DE" sz="2133" b="1" i="0" u="none" strike="noStrike" cap="none">
                <a:solidFill>
                  <a:schemeClr val="lt1"/>
                </a:solidFill>
                <a:latin typeface="Inter"/>
                <a:ea typeface="Inter"/>
                <a:cs typeface="Inter"/>
                <a:sym typeface="Inter"/>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body" idx="2"/>
          </p:nvPr>
        </p:nvSpPr>
        <p:spPr>
          <a:xfrm>
            <a:off x="918152" y="769808"/>
            <a:ext cx="5823000" cy="944953"/>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dirty="0"/>
              <a:t>Unser Ablaufplan</a:t>
            </a:r>
            <a:endParaRPr sz="4800" dirty="0"/>
          </a:p>
        </p:txBody>
      </p:sp>
      <p:sp>
        <p:nvSpPr>
          <p:cNvPr id="178" name="Google Shape;178;p8"/>
          <p:cNvSpPr txBox="1">
            <a:spLocks noGrp="1"/>
          </p:cNvSpPr>
          <p:nvPr>
            <p:ph type="body" idx="3"/>
          </p:nvPr>
        </p:nvSpPr>
        <p:spPr>
          <a:xfrm>
            <a:off x="838200" y="1825625"/>
            <a:ext cx="10515600" cy="4665486"/>
          </a:xfrm>
          <a:prstGeom prst="rect">
            <a:avLst/>
          </a:prstGeom>
          <a:noFill/>
          <a:ln>
            <a:noFill/>
          </a:ln>
        </p:spPr>
        <p:txBody>
          <a:bodyPr spcFirstLastPara="1" wrap="square" lIns="91425" tIns="45700" rIns="91425" bIns="45700" anchor="t" anchorCtr="0">
            <a:normAutofit fontScale="92500" lnSpcReduction="20000"/>
          </a:bodyPr>
          <a:lstStyle/>
          <a:p>
            <a:pPr marL="514350" lvl="0" indent="-514350" algn="l" rtl="0">
              <a:lnSpc>
                <a:spcPct val="120000"/>
              </a:lnSpc>
              <a:spcBef>
                <a:spcPts val="0"/>
              </a:spcBef>
              <a:spcAft>
                <a:spcPts val="0"/>
              </a:spcAft>
              <a:buClr>
                <a:srgbClr val="000D86"/>
              </a:buClr>
              <a:buSzPct val="100000"/>
              <a:buAutoNum type="arabicPeriod"/>
            </a:pPr>
            <a:r>
              <a:rPr lang="de-DE" dirty="0"/>
              <a:t>Begrüßung </a:t>
            </a:r>
            <a:endParaRPr dirty="0"/>
          </a:p>
          <a:p>
            <a:pPr marL="514350" lvl="0" indent="-514350" algn="l" rtl="0">
              <a:lnSpc>
                <a:spcPct val="120000"/>
              </a:lnSpc>
              <a:spcBef>
                <a:spcPts val="1000"/>
              </a:spcBef>
              <a:spcAft>
                <a:spcPts val="0"/>
              </a:spcAft>
              <a:buClr>
                <a:srgbClr val="000D86"/>
              </a:buClr>
              <a:buSzPct val="100000"/>
              <a:buAutoNum type="arabicPeriod"/>
            </a:pPr>
            <a:r>
              <a:rPr lang="de-DE" dirty="0"/>
              <a:t>Kennenlernen der Gruppe </a:t>
            </a:r>
            <a:endParaRPr dirty="0"/>
          </a:p>
          <a:p>
            <a:pPr marL="514350" lvl="0" indent="-514350" algn="l" rtl="0">
              <a:lnSpc>
                <a:spcPct val="120000"/>
              </a:lnSpc>
              <a:spcBef>
                <a:spcPts val="1000"/>
              </a:spcBef>
              <a:spcAft>
                <a:spcPts val="0"/>
              </a:spcAft>
              <a:buClr>
                <a:srgbClr val="000D86"/>
              </a:buClr>
              <a:buSzPct val="100000"/>
              <a:buAutoNum type="arabicPeriod"/>
            </a:pPr>
            <a:r>
              <a:rPr lang="de-DE" dirty="0"/>
              <a:t>Ablaufplan </a:t>
            </a:r>
            <a:endParaRPr dirty="0"/>
          </a:p>
          <a:p>
            <a:pPr marL="514350" lvl="0" indent="-514350" algn="l" rtl="0">
              <a:lnSpc>
                <a:spcPct val="120000"/>
              </a:lnSpc>
              <a:spcBef>
                <a:spcPts val="1000"/>
              </a:spcBef>
              <a:spcAft>
                <a:spcPts val="0"/>
              </a:spcAft>
              <a:buClr>
                <a:srgbClr val="000D86"/>
              </a:buClr>
              <a:buSzPct val="100000"/>
              <a:buAutoNum type="arabicPeriod"/>
            </a:pPr>
            <a:r>
              <a:rPr lang="de-DE" dirty="0">
                <a:solidFill>
                  <a:srgbClr val="000D86"/>
                </a:solidFill>
              </a:rPr>
              <a:t>Die Rolle von Steuern </a:t>
            </a:r>
            <a:endParaRPr dirty="0">
              <a:solidFill>
                <a:srgbClr val="000D86"/>
              </a:solidFill>
            </a:endParaRPr>
          </a:p>
          <a:p>
            <a:pPr marL="514350" lvl="0" indent="-514350" algn="l" rtl="0">
              <a:lnSpc>
                <a:spcPct val="120000"/>
              </a:lnSpc>
              <a:spcBef>
                <a:spcPts val="1000"/>
              </a:spcBef>
              <a:spcAft>
                <a:spcPts val="0"/>
              </a:spcAft>
              <a:buClr>
                <a:srgbClr val="FF6555"/>
              </a:buClr>
              <a:buSzPct val="100000"/>
              <a:buAutoNum type="arabicPeriod"/>
            </a:pPr>
            <a:r>
              <a:rPr lang="de-DE" dirty="0">
                <a:solidFill>
                  <a:srgbClr val="FF6555"/>
                </a:solidFill>
              </a:rPr>
              <a:t>(optional) Steuerarten in Deutschland </a:t>
            </a:r>
            <a:endParaRPr dirty="0"/>
          </a:p>
          <a:p>
            <a:pPr marL="514350" lvl="0" indent="-514350" algn="l" rtl="0">
              <a:lnSpc>
                <a:spcPct val="120000"/>
              </a:lnSpc>
              <a:spcBef>
                <a:spcPts val="1000"/>
              </a:spcBef>
              <a:spcAft>
                <a:spcPts val="0"/>
              </a:spcAft>
              <a:buClr>
                <a:srgbClr val="000D86"/>
              </a:buClr>
              <a:buSzPct val="100000"/>
              <a:buAutoNum type="arabicPeriod"/>
            </a:pPr>
            <a:r>
              <a:rPr lang="de-DE" dirty="0"/>
              <a:t>Ungleichheit in Deutschland</a:t>
            </a:r>
            <a:endParaRPr dirty="0"/>
          </a:p>
          <a:p>
            <a:pPr marL="514350" lvl="0" indent="-514350" algn="l" rtl="0">
              <a:lnSpc>
                <a:spcPct val="120000"/>
              </a:lnSpc>
              <a:spcBef>
                <a:spcPts val="1000"/>
              </a:spcBef>
              <a:spcAft>
                <a:spcPts val="0"/>
              </a:spcAft>
              <a:buClr>
                <a:srgbClr val="000D86"/>
              </a:buClr>
              <a:buSzPct val="100000"/>
              <a:buAutoNum type="arabicPeriod"/>
            </a:pPr>
            <a:r>
              <a:rPr lang="de-DE" dirty="0"/>
              <a:t>Die Gerechtigkeitslücken im deutschen Steuersystem</a:t>
            </a:r>
            <a:endParaRPr dirty="0"/>
          </a:p>
          <a:p>
            <a:pPr marL="514350" lvl="0" indent="-514350" algn="l" rtl="0">
              <a:lnSpc>
                <a:spcPct val="120000"/>
              </a:lnSpc>
              <a:spcBef>
                <a:spcPts val="1000"/>
              </a:spcBef>
              <a:spcAft>
                <a:spcPts val="0"/>
              </a:spcAft>
              <a:buClr>
                <a:srgbClr val="000D86"/>
              </a:buClr>
              <a:buSzPct val="100000"/>
              <a:buAutoNum type="arabicPeriod"/>
            </a:pPr>
            <a:r>
              <a:rPr lang="de-DE" dirty="0"/>
              <a:t>Abschluss</a:t>
            </a:r>
            <a:endParaRPr dirty="0"/>
          </a:p>
          <a:p>
            <a:pPr marL="514350" lvl="0" indent="-381000" algn="l" rtl="0">
              <a:lnSpc>
                <a:spcPct val="120000"/>
              </a:lnSpc>
              <a:spcBef>
                <a:spcPts val="1000"/>
              </a:spcBef>
              <a:spcAft>
                <a:spcPts val="0"/>
              </a:spcAft>
              <a:buClr>
                <a:srgbClr val="000D86"/>
              </a:buClr>
              <a:buSzPct val="100000"/>
              <a:buNone/>
            </a:pPr>
            <a:endParaRPr dirty="0"/>
          </a:p>
          <a:p>
            <a:pPr marL="514350" lvl="0" indent="-381000" algn="l" rtl="0">
              <a:lnSpc>
                <a:spcPct val="120000"/>
              </a:lnSpc>
              <a:spcBef>
                <a:spcPts val="1000"/>
              </a:spcBef>
              <a:spcAft>
                <a:spcPts val="0"/>
              </a:spcAft>
              <a:buClr>
                <a:srgbClr val="000D86"/>
              </a:buClr>
              <a:buSzPct val="100000"/>
              <a:buNone/>
            </a:pPr>
            <a:endParaRPr dirty="0"/>
          </a:p>
          <a:p>
            <a:pPr marL="971527" lvl="1" indent="-381000" algn="l" rtl="0">
              <a:lnSpc>
                <a:spcPct val="120000"/>
              </a:lnSpc>
              <a:spcBef>
                <a:spcPts val="500"/>
              </a:spcBef>
              <a:spcAft>
                <a:spcPts val="0"/>
              </a:spcAft>
              <a:buClr>
                <a:srgbClr val="000D86"/>
              </a:buClr>
              <a:buSzPct val="100000"/>
              <a:buFont typeface="Play"/>
              <a:buNone/>
            </a:pPr>
            <a:endParaRPr dirty="0"/>
          </a:p>
          <a:p>
            <a:pPr marL="457177" lvl="1" indent="0" algn="l" rtl="0">
              <a:lnSpc>
                <a:spcPct val="120000"/>
              </a:lnSpc>
              <a:spcBef>
                <a:spcPts val="500"/>
              </a:spcBef>
              <a:spcAft>
                <a:spcPts val="0"/>
              </a:spcAft>
              <a:buClr>
                <a:srgbClr val="000D86"/>
              </a:buClr>
              <a:buSzPct val="100000"/>
              <a:buNone/>
            </a:pPr>
            <a:endParaRPr dirty="0"/>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5223</Words>
  <Application>Microsoft Office PowerPoint</Application>
  <PresentationFormat>Breitbild</PresentationFormat>
  <Paragraphs>653</Paragraphs>
  <Slides>89</Slides>
  <Notes>89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89</vt:i4>
      </vt:variant>
    </vt:vector>
  </HeadingPairs>
  <TitlesOfParts>
    <vt:vector size="95" baseType="lpstr">
      <vt:lpstr>Calibri</vt:lpstr>
      <vt:lpstr>Play</vt:lpstr>
      <vt:lpstr>Inter</vt:lpstr>
      <vt:lpstr>Arial</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PK</dc:creator>
  <cp:lastModifiedBy>Phillip Kaeding</cp:lastModifiedBy>
  <cp:revision>9</cp:revision>
  <dcterms:created xsi:type="dcterms:W3CDTF">2026-01-15T10:41:36Z</dcterms:created>
  <dcterms:modified xsi:type="dcterms:W3CDTF">2026-04-17T08:37:48Z</dcterms:modified>
</cp:coreProperties>
</file>